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8734-1B2F-4C7A-BAEE-C4B3D7E8A881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F2EFA-895C-4458-A4AA-B1B6F35E4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A1E7CFD-92D7-48B6-B6BB-ADBF393B2DD2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80A9C-458D-48DC-941B-D23C6B31C79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0DBB-21F9-4BE3-ACB1-FF7D202AE4AA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0E420-8FF0-415B-A170-CF858EF3077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3D02FAE-BBD8-4394-A74B-CE774D10683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DE919-DF8A-4F18-B7F9-FEBBD980D52C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C7C17-160F-4045-9555-73E1E4E3506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3B5A6-5FFE-4E86-8A81-A8043635BCE7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92223-87E9-4A8D-A767-4E5267845FF5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19F17-8236-413C-A70F-BDF9901DFB3C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6DE2-CB26-44A4-B27B-88C25EF7BB61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2BCBE-034B-432B-AE12-3154A592465F}" type="datetime1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Технология проектирования имиджа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разработчик доц. </a:t>
            </a:r>
            <a:r>
              <a:rPr lang="ru-RU" dirty="0" err="1" smtClean="0">
                <a:solidFill>
                  <a:schemeClr val="tx1"/>
                </a:solidFill>
              </a:rPr>
              <a:t>Опфер</a:t>
            </a:r>
            <a:r>
              <a:rPr lang="ru-RU" dirty="0" smtClean="0">
                <a:solidFill>
                  <a:schemeClr val="tx1"/>
                </a:solidFill>
              </a:rPr>
              <a:t> Е.А.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Базовые мифологемы-архетипы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вождь</a:t>
            </a:r>
            <a:r>
              <a:rPr lang="ru-RU" i="1" dirty="0" smtClean="0"/>
              <a:t> </a:t>
            </a:r>
            <a:r>
              <a:rPr lang="ru-RU" dirty="0" smtClean="0"/>
              <a:t>– </a:t>
            </a:r>
            <a:r>
              <a:rPr lang="ru-RU" sz="2400" dirty="0" smtClean="0"/>
              <a:t>сила, мудрость, покровительство, умение взять на </a:t>
            </a:r>
            <a:r>
              <a:rPr lang="ru-RU" sz="2400" dirty="0" smtClean="0"/>
              <a:t>себя</a:t>
            </a:r>
          </a:p>
          <a:p>
            <a:pPr>
              <a:buNone/>
            </a:pPr>
            <a:r>
              <a:rPr lang="ru-RU" sz="2400" dirty="0" smtClean="0"/>
              <a:t>ответственность</a:t>
            </a:r>
            <a:r>
              <a:rPr lang="ru-RU" sz="2400" dirty="0" smtClean="0"/>
              <a:t>; </a:t>
            </a:r>
          </a:p>
          <a:p>
            <a:r>
              <a:rPr lang="ru-RU" b="1" i="1" dirty="0" smtClean="0"/>
              <a:t>ангел</a:t>
            </a:r>
            <a:r>
              <a:rPr lang="ru-RU" b="1" i="1" dirty="0" smtClean="0"/>
              <a:t>, мученик, святой </a:t>
            </a:r>
            <a:r>
              <a:rPr lang="ru-RU" dirty="0" smtClean="0"/>
              <a:t>– </a:t>
            </a:r>
            <a:r>
              <a:rPr lang="ru-RU" sz="2400" dirty="0" smtClean="0"/>
              <a:t>носитель откровения и истины, </a:t>
            </a:r>
            <a:r>
              <a:rPr lang="ru-RU" sz="2400" dirty="0" smtClean="0"/>
              <a:t>святость,</a:t>
            </a:r>
          </a:p>
          <a:p>
            <a:pPr>
              <a:buNone/>
            </a:pPr>
            <a:r>
              <a:rPr lang="ru-RU" sz="2400" dirty="0" smtClean="0"/>
              <a:t>чистота</a:t>
            </a:r>
            <a:r>
              <a:rPr lang="ru-RU" sz="2400" dirty="0" smtClean="0"/>
              <a:t>, непорочность;</a:t>
            </a:r>
          </a:p>
          <a:p>
            <a:r>
              <a:rPr lang="ru-RU" b="1" i="1" dirty="0" smtClean="0"/>
              <a:t>мать</a:t>
            </a:r>
            <a:r>
              <a:rPr lang="ru-RU" dirty="0" smtClean="0"/>
              <a:t> </a:t>
            </a:r>
            <a:r>
              <a:rPr lang="ru-RU" dirty="0" smtClean="0"/>
              <a:t>– </a:t>
            </a:r>
            <a:r>
              <a:rPr lang="ru-RU" sz="2400" dirty="0" smtClean="0"/>
              <a:t>доброта, сострадание, забота, чистота и порядок, </a:t>
            </a:r>
            <a:r>
              <a:rPr lang="ru-RU" sz="2400" dirty="0" smtClean="0"/>
              <a:t>нежность,</a:t>
            </a:r>
          </a:p>
          <a:p>
            <a:pPr>
              <a:buNone/>
            </a:pPr>
            <a:r>
              <a:rPr lang="ru-RU" sz="2400" dirty="0" smtClean="0"/>
              <a:t>внимание</a:t>
            </a:r>
            <a:r>
              <a:rPr lang="ru-RU" sz="2400" dirty="0" smtClean="0"/>
              <a:t>; </a:t>
            </a:r>
          </a:p>
          <a:p>
            <a:r>
              <a:rPr lang="ru-RU" b="1" i="1" dirty="0" smtClean="0"/>
              <a:t>отец</a:t>
            </a:r>
            <a:r>
              <a:rPr lang="ru-RU" i="1" dirty="0" smtClean="0"/>
              <a:t> </a:t>
            </a:r>
            <a:r>
              <a:rPr lang="ru-RU" dirty="0" smtClean="0"/>
              <a:t>– сила, требовательность, </a:t>
            </a:r>
            <a:r>
              <a:rPr lang="ru-RU" dirty="0" smtClean="0"/>
              <a:t>строгость, бескомпромиссность,</a:t>
            </a:r>
          </a:p>
          <a:p>
            <a:pPr>
              <a:buNone/>
            </a:pPr>
            <a:r>
              <a:rPr lang="ru-RU" dirty="0" smtClean="0"/>
              <a:t>справедливость</a:t>
            </a:r>
            <a:r>
              <a:rPr lang="ru-RU" dirty="0" smtClean="0"/>
              <a:t>, агрессия;</a:t>
            </a:r>
          </a:p>
          <a:p>
            <a:r>
              <a:rPr lang="ru-RU" b="1" i="1" dirty="0" smtClean="0"/>
              <a:t>герой</a:t>
            </a:r>
            <a:r>
              <a:rPr lang="ru-RU" dirty="0" smtClean="0"/>
              <a:t> </a:t>
            </a:r>
            <a:r>
              <a:rPr lang="ru-RU" dirty="0" smtClean="0"/>
              <a:t>– мужественность, смелость, готовность </a:t>
            </a:r>
            <a:r>
              <a:rPr lang="ru-RU" dirty="0" smtClean="0"/>
              <a:t>к</a:t>
            </a:r>
          </a:p>
          <a:p>
            <a:pPr>
              <a:buNone/>
            </a:pPr>
            <a:r>
              <a:rPr lang="ru-RU" dirty="0" smtClean="0"/>
              <a:t>самопожертвованию</a:t>
            </a:r>
            <a:r>
              <a:rPr lang="ru-RU" dirty="0" smtClean="0"/>
              <a:t>;</a:t>
            </a:r>
          </a:p>
          <a:p>
            <a:r>
              <a:rPr lang="ru-RU" b="1" i="1" dirty="0" smtClean="0"/>
              <a:t>маг</a:t>
            </a:r>
            <a:r>
              <a:rPr lang="ru-RU" b="1" i="1" dirty="0" smtClean="0"/>
              <a:t>, волшебник, чародей</a:t>
            </a:r>
            <a:r>
              <a:rPr lang="ru-RU" b="1" dirty="0" smtClean="0"/>
              <a:t> </a:t>
            </a:r>
            <a:r>
              <a:rPr lang="ru-RU" dirty="0" smtClean="0"/>
              <a:t>– умение сделать </a:t>
            </a:r>
            <a:r>
              <a:rPr lang="ru-RU" dirty="0" smtClean="0"/>
              <a:t>невозможное,</a:t>
            </a:r>
          </a:p>
          <a:p>
            <a:pPr>
              <a:buNone/>
            </a:pPr>
            <a:r>
              <a:rPr lang="ru-RU" dirty="0" smtClean="0"/>
              <a:t>решение </a:t>
            </a:r>
            <a:r>
              <a:rPr lang="ru-RU" dirty="0" smtClean="0"/>
              <a:t>неразрешимых проблем;</a:t>
            </a:r>
          </a:p>
          <a:p>
            <a:r>
              <a:rPr lang="ru-RU" i="1" dirty="0" smtClean="0"/>
              <a:t> </a:t>
            </a:r>
            <a:r>
              <a:rPr lang="ru-RU" b="1" i="1" dirty="0" smtClean="0"/>
              <a:t>дьявол</a:t>
            </a:r>
            <a:r>
              <a:rPr lang="ru-RU" i="1" dirty="0" smtClean="0"/>
              <a:t> </a:t>
            </a:r>
            <a:r>
              <a:rPr lang="ru-RU" dirty="0" smtClean="0"/>
              <a:t>– наша тень и сила, которой трудно противостоять, </a:t>
            </a:r>
            <a:r>
              <a:rPr lang="ru-RU" dirty="0" smtClean="0"/>
              <a:t>в</a:t>
            </a:r>
          </a:p>
          <a:p>
            <a:pPr>
              <a:buNone/>
            </a:pPr>
            <a:r>
              <a:rPr lang="ru-RU" dirty="0" smtClean="0"/>
              <a:t>буквальном </a:t>
            </a:r>
            <a:r>
              <a:rPr lang="ru-RU" dirty="0" smtClean="0"/>
              <a:t>смысле — абсолютная власть и абсолютное зло.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Этапы проектирования 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имиджа личности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100" b="1" i="1" dirty="0" smtClean="0"/>
              <a:t>2. </a:t>
            </a:r>
            <a:r>
              <a:rPr lang="ru-RU" sz="5100" b="1" i="1" dirty="0" smtClean="0"/>
              <a:t>Изучение предпочтений целевой </a:t>
            </a:r>
            <a:r>
              <a:rPr lang="ru-RU" sz="5100" b="1" i="1" dirty="0" smtClean="0"/>
              <a:t>аудитории</a:t>
            </a:r>
            <a:endParaRPr lang="ru-RU" sz="5100" b="1" i="1" dirty="0" smtClean="0"/>
          </a:p>
          <a:p>
            <a:pPr>
              <a:buNone/>
            </a:pPr>
            <a:endParaRPr lang="ru-RU" sz="4000" b="1" i="1" dirty="0" smtClean="0"/>
          </a:p>
          <a:p>
            <a:pPr>
              <a:buNone/>
            </a:pPr>
            <a:r>
              <a:rPr lang="ru-RU" sz="4000" b="1" i="1" dirty="0" smtClean="0"/>
              <a:t>Целевая </a:t>
            </a:r>
            <a:r>
              <a:rPr lang="ru-RU" sz="4000" b="1" i="1" dirty="0" smtClean="0"/>
              <a:t>аудитория</a:t>
            </a:r>
            <a:r>
              <a:rPr lang="ru-RU" sz="4000" dirty="0" smtClean="0"/>
              <a:t> - это совокупность потенциальных </a:t>
            </a:r>
            <a:r>
              <a:rPr lang="ru-RU" sz="4000" dirty="0" smtClean="0"/>
              <a:t>и</a:t>
            </a:r>
          </a:p>
          <a:p>
            <a:pPr>
              <a:buNone/>
            </a:pPr>
            <a:r>
              <a:rPr lang="ru-RU" sz="4000" dirty="0" smtClean="0"/>
              <a:t>реальных клиентов, имеющих </a:t>
            </a:r>
            <a:r>
              <a:rPr lang="ru-RU" sz="4000" dirty="0" smtClean="0"/>
              <a:t>заинтересованность в товаре </a:t>
            </a:r>
            <a:r>
              <a:rPr lang="ru-RU" sz="4000" dirty="0" smtClean="0"/>
              <a:t>либо</a:t>
            </a:r>
          </a:p>
          <a:p>
            <a:pPr>
              <a:buNone/>
            </a:pPr>
            <a:r>
              <a:rPr lang="ru-RU" sz="4000" dirty="0" smtClean="0"/>
              <a:t>услуге, которые объединены рядом </a:t>
            </a:r>
            <a:r>
              <a:rPr lang="ru-RU" sz="4000" dirty="0" smtClean="0"/>
              <a:t>общих </a:t>
            </a:r>
            <a:r>
              <a:rPr lang="ru-RU" sz="4000" dirty="0" smtClean="0"/>
              <a:t>характеристик. </a:t>
            </a:r>
          </a:p>
          <a:p>
            <a:pPr>
              <a:buNone/>
            </a:pPr>
            <a:endParaRPr lang="ru-RU" sz="2800" b="1" u="sng" dirty="0" smtClean="0"/>
          </a:p>
          <a:p>
            <a:pPr>
              <a:buNone/>
            </a:pPr>
            <a:r>
              <a:rPr lang="ru-RU" sz="4000" b="1" u="sng" dirty="0" smtClean="0"/>
              <a:t>Как изучать ЦА:</a:t>
            </a:r>
            <a:endParaRPr lang="ru-RU" sz="4000" b="1" u="sng" dirty="0" smtClean="0"/>
          </a:p>
          <a:p>
            <a:pPr lvl="0"/>
            <a:r>
              <a:rPr lang="ru-RU" sz="4000" dirty="0" smtClean="0"/>
              <a:t>Назвать и описать целевые группы, с которыми взаимодействует носитель </a:t>
            </a:r>
            <a:r>
              <a:rPr lang="ru-RU" sz="4000" dirty="0" smtClean="0"/>
              <a:t>имиджа;</a:t>
            </a:r>
            <a:endParaRPr lang="ru-RU" sz="4000" dirty="0" smtClean="0"/>
          </a:p>
          <a:p>
            <a:pPr lvl="0"/>
            <a:r>
              <a:rPr lang="ru-RU" sz="4000" dirty="0" smtClean="0"/>
              <a:t>Сформулировать их </a:t>
            </a:r>
            <a:r>
              <a:rPr lang="ru-RU" sz="4000" dirty="0" smtClean="0"/>
              <a:t>ожидания; </a:t>
            </a:r>
            <a:endParaRPr lang="ru-RU" sz="4000" dirty="0" smtClean="0"/>
          </a:p>
          <a:p>
            <a:pPr lvl="0"/>
            <a:r>
              <a:rPr lang="ru-RU" sz="4000" dirty="0" smtClean="0"/>
              <a:t>Сформулировать их текущее отношение к стереотипу профессии, в рамках которой проектируется имидж;</a:t>
            </a:r>
          </a:p>
          <a:p>
            <a:pPr lvl="0"/>
            <a:r>
              <a:rPr lang="ru-RU" sz="4000" dirty="0" smtClean="0"/>
              <a:t>Сформулировать их текущее отношение к носителю имиджа (если есть).</a:t>
            </a:r>
          </a:p>
          <a:p>
            <a:pPr>
              <a:buNone/>
            </a:pPr>
            <a:endParaRPr lang="ru-RU" sz="2800" b="1" i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Этапы проектирования 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имиджа личности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/>
              <a:t>3. </a:t>
            </a:r>
            <a:r>
              <a:rPr lang="ru-RU" sz="2800" b="1" i="1" dirty="0" smtClean="0"/>
              <a:t>Оценка контекста своей деятельности </a:t>
            </a:r>
            <a:endParaRPr lang="ru-RU" sz="2800" b="1" i="1" dirty="0" smtClean="0"/>
          </a:p>
          <a:p>
            <a:pPr algn="just">
              <a:buNone/>
            </a:pPr>
            <a:endParaRPr lang="ru-RU" sz="2400" b="1" i="1" dirty="0" smtClean="0"/>
          </a:p>
          <a:p>
            <a:pPr algn="just">
              <a:buNone/>
            </a:pPr>
            <a:r>
              <a:rPr lang="ru-RU" sz="2400" b="1" i="1" u="sng" dirty="0" smtClean="0"/>
              <a:t>Для этого нужно:</a:t>
            </a:r>
          </a:p>
          <a:p>
            <a:pPr lvl="0"/>
            <a:r>
              <a:rPr lang="ru-RU" sz="2400" dirty="0" smtClean="0"/>
              <a:t>Описать виды деятельности носителя имиджа;</a:t>
            </a:r>
          </a:p>
          <a:p>
            <a:pPr lvl="0"/>
            <a:r>
              <a:rPr lang="ru-RU" sz="2400" dirty="0" smtClean="0"/>
              <a:t>Структуры и организации, с которыми он взаимодействует;</a:t>
            </a:r>
          </a:p>
          <a:p>
            <a:pPr lvl="0"/>
            <a:r>
              <a:rPr lang="ru-RU" sz="2400" dirty="0" smtClean="0"/>
              <a:t>Экономическую и политическую обстановку в </a:t>
            </a:r>
            <a:r>
              <a:rPr lang="ru-RU" sz="2400" dirty="0" smtClean="0"/>
              <a:t>мире,</a:t>
            </a:r>
          </a:p>
          <a:p>
            <a:pPr lvl="0">
              <a:buNone/>
            </a:pPr>
            <a:r>
              <a:rPr lang="ru-RU" sz="2400" dirty="0" smtClean="0"/>
              <a:t>стране</a:t>
            </a:r>
            <a:r>
              <a:rPr lang="ru-RU" sz="2400" dirty="0" smtClean="0"/>
              <a:t>, регионе и их влияние на развитие профессии;</a:t>
            </a:r>
          </a:p>
          <a:p>
            <a:pPr lvl="0"/>
            <a:r>
              <a:rPr lang="ru-RU" sz="2400" dirty="0" smtClean="0"/>
              <a:t>Стереотип и нормативные требования к </a:t>
            </a:r>
            <a:r>
              <a:rPr lang="ru-RU" sz="2400" dirty="0" smtClean="0"/>
              <a:t>занимаемой</a:t>
            </a:r>
          </a:p>
          <a:p>
            <a:pPr lvl="0">
              <a:buNone/>
            </a:pPr>
            <a:r>
              <a:rPr lang="ru-RU" sz="2400" dirty="0" smtClean="0"/>
              <a:t>должности</a:t>
            </a:r>
            <a:r>
              <a:rPr lang="ru-RU" sz="2400" dirty="0" smtClean="0"/>
              <a:t>.</a:t>
            </a:r>
          </a:p>
          <a:p>
            <a:pPr algn="just">
              <a:buNone/>
            </a:pPr>
            <a:endParaRPr lang="ru-RU" sz="2800" b="1" i="1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Этапы проектирования 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имиджа личности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4. Создание </a:t>
            </a:r>
            <a:r>
              <a:rPr lang="ru-RU" sz="2800" b="1" i="1" dirty="0" smtClean="0">
                <a:solidFill>
                  <a:schemeClr val="tx1"/>
                </a:solidFill>
              </a:rPr>
              <a:t>сообщения-информации о </a:t>
            </a:r>
            <a:r>
              <a:rPr lang="ru-RU" sz="2800" b="1" i="1" dirty="0" smtClean="0">
                <a:solidFill>
                  <a:schemeClr val="tx1"/>
                </a:solidFill>
              </a:rPr>
              <a:t>личности</a:t>
            </a:r>
            <a:endParaRPr lang="ru-RU" sz="2800" b="1" i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800" b="1" i="1" u="sng" dirty="0" smtClean="0"/>
          </a:p>
          <a:p>
            <a:pPr>
              <a:buNone/>
            </a:pPr>
            <a:r>
              <a:rPr lang="ru-RU" sz="2400" b="1" i="1" u="sng" dirty="0" smtClean="0"/>
              <a:t>Для </a:t>
            </a:r>
            <a:r>
              <a:rPr lang="ru-RU" sz="2400" b="1" i="1" u="sng" dirty="0" smtClean="0"/>
              <a:t>этого нужно:</a:t>
            </a:r>
          </a:p>
          <a:p>
            <a:pPr lvl="0"/>
            <a:r>
              <a:rPr lang="ru-RU" sz="2200" dirty="0" smtClean="0"/>
              <a:t>Соотнеся </a:t>
            </a:r>
            <a:r>
              <a:rPr lang="ru-RU" sz="2200" dirty="0" smtClean="0"/>
              <a:t>свои цели, ожидания целевой аудитории, </a:t>
            </a:r>
            <a:r>
              <a:rPr lang="ru-RU" sz="2200" dirty="0" smtClean="0"/>
              <a:t>собственные</a:t>
            </a:r>
          </a:p>
          <a:p>
            <a:pPr lvl="0">
              <a:buNone/>
            </a:pPr>
            <a:r>
              <a:rPr lang="ru-RU" sz="2200" dirty="0" smtClean="0"/>
              <a:t>качества </a:t>
            </a:r>
            <a:r>
              <a:rPr lang="ru-RU" sz="2200" dirty="0" smtClean="0"/>
              <a:t>нужно сформулировать выигрышные особенности </a:t>
            </a:r>
            <a:r>
              <a:rPr lang="ru-RU" sz="2200" dirty="0" smtClean="0"/>
              <a:t>своего</a:t>
            </a:r>
          </a:p>
          <a:p>
            <a:pPr lvl="0">
              <a:buNone/>
            </a:pPr>
            <a:r>
              <a:rPr lang="ru-RU" sz="2200" dirty="0" smtClean="0"/>
              <a:t>имиджа </a:t>
            </a:r>
            <a:r>
              <a:rPr lang="ru-RU" sz="2200" dirty="0" smtClean="0"/>
              <a:t>(схематично).</a:t>
            </a:r>
          </a:p>
          <a:p>
            <a:pPr lvl="0"/>
            <a:r>
              <a:rPr lang="ru-RU" sz="2200" dirty="0" smtClean="0"/>
              <a:t>Сформулировать </a:t>
            </a:r>
            <a:r>
              <a:rPr lang="ru-RU" sz="2200" dirty="0" smtClean="0"/>
              <a:t>кредо, </a:t>
            </a:r>
            <a:r>
              <a:rPr lang="ru-RU" sz="2200" dirty="0" err="1" smtClean="0"/>
              <a:t>слоган</a:t>
            </a:r>
            <a:r>
              <a:rPr lang="ru-RU" sz="2200" dirty="0" smtClean="0"/>
              <a:t> </a:t>
            </a:r>
            <a:r>
              <a:rPr lang="ru-RU" sz="2200" dirty="0" smtClean="0"/>
              <a:t>своей деятельности. </a:t>
            </a:r>
          </a:p>
          <a:p>
            <a:pPr lvl="0"/>
            <a:r>
              <a:rPr lang="ru-RU" sz="2200" dirty="0" smtClean="0"/>
              <a:t>Сформулировать табу;</a:t>
            </a:r>
          </a:p>
          <a:p>
            <a:pPr lvl="0"/>
            <a:r>
              <a:rPr lang="ru-RU" sz="2200" dirty="0" smtClean="0"/>
              <a:t>Разработать программу </a:t>
            </a:r>
            <a:r>
              <a:rPr lang="ru-RU" sz="2200" dirty="0" smtClean="0"/>
              <a:t>саморазвития/устранения</a:t>
            </a:r>
          </a:p>
          <a:p>
            <a:pPr lvl="0">
              <a:buNone/>
            </a:pPr>
            <a:r>
              <a:rPr lang="ru-RU" sz="2200" dirty="0" smtClean="0"/>
              <a:t>нежелательных </a:t>
            </a:r>
            <a:r>
              <a:rPr lang="ru-RU" sz="2200" dirty="0" smtClean="0"/>
              <a:t>черт</a:t>
            </a:r>
            <a:r>
              <a:rPr lang="ru-RU" sz="2200" dirty="0" smtClean="0"/>
              <a:t>.</a:t>
            </a:r>
          </a:p>
          <a:p>
            <a:pPr lvl="0">
              <a:buNone/>
            </a:pPr>
            <a:endParaRPr lang="ru-RU" sz="2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Источники </a:t>
            </a:r>
            <a:r>
              <a:rPr lang="ru-RU" dirty="0" err="1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имиджеформирующей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информации: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Целенаправленные сообщения </a:t>
            </a:r>
          </a:p>
          <a:p>
            <a:pPr>
              <a:buNone/>
            </a:pPr>
            <a:r>
              <a:rPr lang="ru-RU" sz="2200" dirty="0" smtClean="0"/>
              <a:t>(</a:t>
            </a:r>
            <a:r>
              <a:rPr lang="ru-RU" sz="2200" b="1" i="1" dirty="0" smtClean="0"/>
              <a:t>Стратегии </a:t>
            </a:r>
            <a:r>
              <a:rPr lang="ru-RU" sz="2200" b="1" i="1" dirty="0" smtClean="0"/>
              <a:t>самоподачи</a:t>
            </a:r>
            <a:r>
              <a:rPr lang="ru-RU" sz="2200" dirty="0" smtClean="0"/>
              <a:t>: </a:t>
            </a:r>
            <a:r>
              <a:rPr lang="ru-RU" sz="2200" dirty="0" smtClean="0"/>
              <a:t>превосходство, привлекательность,</a:t>
            </a:r>
          </a:p>
          <a:p>
            <a:pPr>
              <a:buNone/>
            </a:pPr>
            <a:r>
              <a:rPr lang="ru-RU" sz="2200" dirty="0" smtClean="0"/>
              <a:t>отношение </a:t>
            </a:r>
            <a:r>
              <a:rPr lang="ru-RU" sz="2200" dirty="0" smtClean="0"/>
              <a:t>к партнеру, </a:t>
            </a:r>
            <a:r>
              <a:rPr lang="ru-RU" sz="2200" dirty="0" smtClean="0"/>
              <a:t>самоподача актуального </a:t>
            </a:r>
            <a:r>
              <a:rPr lang="ru-RU" sz="2200" dirty="0" smtClean="0"/>
              <a:t>состояния </a:t>
            </a:r>
            <a:r>
              <a:rPr lang="ru-RU" sz="2200" dirty="0" smtClean="0"/>
              <a:t>–</a:t>
            </a:r>
          </a:p>
          <a:p>
            <a:pPr>
              <a:buNone/>
            </a:pPr>
            <a:r>
              <a:rPr lang="ru-RU" sz="2200" dirty="0" smtClean="0"/>
              <a:t>уважения</a:t>
            </a:r>
            <a:r>
              <a:rPr lang="ru-RU" sz="2200" dirty="0" smtClean="0"/>
              <a:t>, сочувствия и </a:t>
            </a:r>
            <a:r>
              <a:rPr lang="ru-RU" sz="2200" dirty="0" err="1" smtClean="0"/>
              <a:t>пр</a:t>
            </a:r>
            <a:r>
              <a:rPr lang="ru-RU" sz="2200" dirty="0" smtClean="0"/>
              <a:t>);</a:t>
            </a:r>
          </a:p>
          <a:p>
            <a:pPr>
              <a:buNone/>
            </a:pPr>
            <a:endParaRPr lang="ru-RU" sz="2200" dirty="0" smtClean="0"/>
          </a:p>
          <a:p>
            <a:r>
              <a:rPr lang="ru-RU" dirty="0" smtClean="0"/>
              <a:t>Непреднамеренное поведение </a:t>
            </a:r>
            <a:r>
              <a:rPr lang="ru-RU" sz="2200" dirty="0" smtClean="0"/>
              <a:t>(до 80%</a:t>
            </a:r>
          </a:p>
          <a:p>
            <a:pPr>
              <a:buNone/>
            </a:pPr>
            <a:r>
              <a:rPr lang="ru-RU" sz="2200" dirty="0" smtClean="0"/>
              <a:t>поведенческих </a:t>
            </a:r>
            <a:r>
              <a:rPr lang="ru-RU" sz="2200" dirty="0" smtClean="0"/>
              <a:t>актов осуществляются </a:t>
            </a:r>
            <a:r>
              <a:rPr lang="ru-RU" sz="2200" dirty="0" smtClean="0"/>
              <a:t>автоматически);</a:t>
            </a:r>
          </a:p>
          <a:p>
            <a:pPr>
              <a:buNone/>
            </a:pPr>
            <a:endParaRPr lang="ru-RU" sz="2200" dirty="0" smtClean="0"/>
          </a:p>
          <a:p>
            <a:r>
              <a:rPr lang="ru-RU" dirty="0" smtClean="0"/>
              <a:t>Продукты деятельности – находятся вне </a:t>
            </a:r>
            <a:r>
              <a:rPr lang="ru-RU" dirty="0" smtClean="0"/>
              <a:t>зоны</a:t>
            </a:r>
          </a:p>
          <a:p>
            <a:pPr>
              <a:buNone/>
            </a:pPr>
            <a:r>
              <a:rPr lang="ru-RU" dirty="0" smtClean="0"/>
              <a:t>воздействия </a:t>
            </a:r>
            <a:r>
              <a:rPr lang="ru-RU" dirty="0" smtClean="0"/>
              <a:t>имиджа, предполагают высокий </a:t>
            </a:r>
            <a:r>
              <a:rPr lang="ru-RU" dirty="0" smtClean="0"/>
              <a:t>уровень</a:t>
            </a:r>
          </a:p>
          <a:p>
            <a:pPr>
              <a:buNone/>
            </a:pPr>
            <a:r>
              <a:rPr lang="ru-RU" dirty="0" smtClean="0"/>
              <a:t>профессионализма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 В.В. Путина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«Его клонировали, как овцу Долли. Взяли пункцию из </a:t>
            </a:r>
            <a:r>
              <a:rPr lang="ru-RU" dirty="0" smtClean="0"/>
              <a:t>печени</a:t>
            </a:r>
          </a:p>
          <a:p>
            <a:pPr algn="just">
              <a:buNone/>
            </a:pPr>
            <a:r>
              <a:rPr lang="ru-RU" dirty="0" smtClean="0"/>
              <a:t>Ельцина</a:t>
            </a:r>
            <a:r>
              <a:rPr lang="ru-RU" dirty="0" smtClean="0"/>
              <a:t>. Ввели в поджелудочную железу </a:t>
            </a:r>
            <a:r>
              <a:rPr lang="ru-RU" dirty="0" smtClean="0"/>
              <a:t>Березовского. Поставили</a:t>
            </a:r>
          </a:p>
          <a:p>
            <a:pPr algn="just">
              <a:buNone/>
            </a:pPr>
            <a:r>
              <a:rPr lang="ru-RU" dirty="0" smtClean="0"/>
              <a:t>колбочку </a:t>
            </a:r>
            <a:r>
              <a:rPr lang="ru-RU" dirty="0" smtClean="0"/>
              <a:t>в кафельный бокс под сияющий </a:t>
            </a:r>
            <a:r>
              <a:rPr lang="ru-RU" dirty="0" smtClean="0"/>
              <a:t>экран ОРТ</a:t>
            </a:r>
            <a:r>
              <a:rPr lang="ru-RU" dirty="0" smtClean="0"/>
              <a:t>. Залили </a:t>
            </a:r>
            <a:r>
              <a:rPr lang="ru-RU" dirty="0" smtClean="0"/>
              <a:t>волшебным</a:t>
            </a:r>
          </a:p>
          <a:p>
            <a:pPr algn="just">
              <a:buNone/>
            </a:pPr>
            <a:r>
              <a:rPr lang="ru-RU" dirty="0" smtClean="0"/>
              <a:t>раствором</a:t>
            </a:r>
            <a:r>
              <a:rPr lang="ru-RU" dirty="0" smtClean="0"/>
              <a:t>, чей рецепт удалось узнать </a:t>
            </a:r>
            <a:r>
              <a:rPr lang="ru-RU" dirty="0" smtClean="0"/>
              <a:t>от тёщи </a:t>
            </a:r>
            <a:r>
              <a:rPr lang="ru-RU" dirty="0" smtClean="0"/>
              <a:t>Глеба </a:t>
            </a:r>
            <a:r>
              <a:rPr lang="ru-RU" dirty="0" smtClean="0"/>
              <a:t>Павловского.</a:t>
            </a:r>
          </a:p>
          <a:p>
            <a:pPr algn="just">
              <a:buNone/>
            </a:pPr>
            <a:r>
              <a:rPr lang="ru-RU" dirty="0" smtClean="0"/>
              <a:t>Раствор </a:t>
            </a:r>
            <a:r>
              <a:rPr lang="ru-RU" dirty="0" smtClean="0"/>
              <a:t>состоит из щепотки </a:t>
            </a:r>
            <a:r>
              <a:rPr lang="ru-RU" dirty="0" err="1" smtClean="0"/>
              <a:t>гексогена</a:t>
            </a:r>
            <a:r>
              <a:rPr lang="ru-RU" dirty="0" smtClean="0"/>
              <a:t>, волоска </a:t>
            </a:r>
            <a:r>
              <a:rPr lang="ru-RU" dirty="0" smtClean="0"/>
              <a:t>ваххабита, </a:t>
            </a:r>
            <a:r>
              <a:rPr lang="ru-RU" dirty="0" smtClean="0"/>
              <a:t>шляпы</a:t>
            </a:r>
          </a:p>
          <a:p>
            <a:pPr algn="just">
              <a:buNone/>
            </a:pPr>
            <a:r>
              <a:rPr lang="ru-RU" dirty="0" smtClean="0"/>
              <a:t>Боярского</a:t>
            </a:r>
            <a:r>
              <a:rPr lang="ru-RU" dirty="0" smtClean="0"/>
              <a:t>, пуантов Васильева, </a:t>
            </a:r>
            <a:r>
              <a:rPr lang="ru-RU" dirty="0" smtClean="0"/>
              <a:t>перхоти Райкина</a:t>
            </a:r>
            <a:r>
              <a:rPr lang="ru-RU" dirty="0" smtClean="0"/>
              <a:t>, пота Карелина, </a:t>
            </a:r>
            <a:r>
              <a:rPr lang="ru-RU" dirty="0" smtClean="0"/>
              <a:t>слюны</a:t>
            </a:r>
          </a:p>
          <a:p>
            <a:pPr algn="just">
              <a:buNone/>
            </a:pPr>
            <a:r>
              <a:rPr lang="ru-RU" dirty="0" smtClean="0"/>
              <a:t>Аяцкова</a:t>
            </a:r>
            <a:r>
              <a:rPr lang="ru-RU" dirty="0" smtClean="0"/>
              <a:t>, наручников </a:t>
            </a:r>
            <a:r>
              <a:rPr lang="ru-RU" dirty="0" smtClean="0"/>
              <a:t>Гурова, тувинского </a:t>
            </a:r>
            <a:r>
              <a:rPr lang="ru-RU" dirty="0" smtClean="0"/>
              <a:t>бубна Шойгу и ночной </a:t>
            </a:r>
            <a:r>
              <a:rPr lang="ru-RU" dirty="0" smtClean="0"/>
              <a:t>туфли</a:t>
            </a:r>
          </a:p>
          <a:p>
            <a:pPr algn="just">
              <a:buNone/>
            </a:pPr>
            <a:r>
              <a:rPr lang="ru-RU" dirty="0" smtClean="0"/>
              <a:t>Собчака</a:t>
            </a:r>
            <a:r>
              <a:rPr lang="ru-RU" dirty="0" smtClean="0"/>
              <a:t>, </a:t>
            </a:r>
            <a:r>
              <a:rPr lang="ru-RU" dirty="0" smtClean="0"/>
              <a:t>добытой методами </a:t>
            </a:r>
            <a:r>
              <a:rPr lang="ru-RU" dirty="0" smtClean="0"/>
              <a:t>внешней разведки. Колбу с раствором, </a:t>
            </a:r>
            <a:r>
              <a:rPr lang="ru-RU" dirty="0" smtClean="0"/>
              <a:t>как</a:t>
            </a:r>
          </a:p>
          <a:p>
            <a:pPr algn="just">
              <a:buNone/>
            </a:pPr>
            <a:r>
              <a:rPr lang="ru-RU" dirty="0" smtClean="0"/>
              <a:t>чайник, накрыли </a:t>
            </a:r>
            <a:r>
              <a:rPr lang="ru-RU" dirty="0" smtClean="0"/>
              <a:t>оренбургским платком Зыкиной. Ворожба Чубайса </a:t>
            </a:r>
            <a:r>
              <a:rPr lang="ru-RU" dirty="0" smtClean="0"/>
              <a:t>и</a:t>
            </a:r>
          </a:p>
          <a:p>
            <a:pPr algn="just">
              <a:buNone/>
            </a:pPr>
            <a:r>
              <a:rPr lang="ru-RU" dirty="0" smtClean="0"/>
              <a:t>пение </a:t>
            </a:r>
            <a:r>
              <a:rPr lang="ru-RU" dirty="0" smtClean="0"/>
              <a:t>Кобзона привели к постепенному закипанию раствора. </a:t>
            </a:r>
            <a:r>
              <a:rPr lang="ru-RU" dirty="0" smtClean="0"/>
              <a:t>Как из</a:t>
            </a:r>
          </a:p>
          <a:p>
            <a:pPr algn="just">
              <a:buNone/>
            </a:pPr>
            <a:r>
              <a:rPr lang="ru-RU" dirty="0" smtClean="0"/>
              <a:t>белой </a:t>
            </a:r>
            <a:r>
              <a:rPr lang="ru-RU" dirty="0" smtClean="0"/>
              <a:t>пены Ионического моря родилась розовая </a:t>
            </a:r>
            <a:r>
              <a:rPr lang="ru-RU" dirty="0" smtClean="0"/>
              <a:t>прекрасная Афродита,</a:t>
            </a:r>
          </a:p>
          <a:p>
            <a:pPr algn="just">
              <a:buNone/>
            </a:pPr>
            <a:r>
              <a:rPr lang="ru-RU" dirty="0" smtClean="0"/>
              <a:t>так </a:t>
            </a:r>
            <a:r>
              <a:rPr lang="ru-RU" dirty="0" smtClean="0"/>
              <a:t>из булькающего, пузырящегося раствора родился Путин</a:t>
            </a:r>
            <a:r>
              <a:rPr lang="ru-RU" dirty="0" smtClean="0"/>
              <a:t>» </a:t>
            </a:r>
          </a:p>
          <a:p>
            <a:pPr algn="just">
              <a:buNone/>
            </a:pPr>
            <a:r>
              <a:rPr lang="ru-RU" dirty="0" smtClean="0"/>
              <a:t>(А. </a:t>
            </a:r>
            <a:r>
              <a:rPr lang="ru-RU" dirty="0" err="1" smtClean="0"/>
              <a:t>Проханов</a:t>
            </a:r>
            <a:r>
              <a:rPr lang="ru-RU" dirty="0" smtClean="0"/>
              <a:t> 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 В.В. Путина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Цель: </a:t>
            </a:r>
            <a:r>
              <a:rPr lang="ru-RU" sz="2000" dirty="0" smtClean="0">
                <a:solidFill>
                  <a:schemeClr val="tx1"/>
                </a:solidFill>
              </a:rPr>
              <a:t>построение новой демократической России, управляемой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молодым, перспективным президентом.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endParaRPr lang="ru-RU" sz="2000" i="1" u="sng" dirty="0" smtClean="0">
              <a:solidFill>
                <a:schemeClr val="tx1"/>
              </a:solidFill>
            </a:endParaRP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i="1" u="sng" dirty="0" smtClean="0">
                <a:solidFill>
                  <a:schemeClr val="tx1"/>
                </a:solidFill>
              </a:rPr>
              <a:t>Внутренние качества</a:t>
            </a:r>
            <a:r>
              <a:rPr lang="ru-RU" sz="2000" dirty="0" smtClean="0">
                <a:solidFill>
                  <a:schemeClr val="tx1"/>
                </a:solidFill>
              </a:rPr>
              <a:t>: гуманный, но жесткий, прямолинейный, с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чувством юмора, джентльмен; умен, любит спорт; талантлив во всем. 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i="1" u="sng" dirty="0" smtClean="0">
                <a:solidFill>
                  <a:schemeClr val="tx1"/>
                </a:solidFill>
              </a:rPr>
              <a:t>Внешний облик: </a:t>
            </a:r>
            <a:r>
              <a:rPr lang="ru-RU" sz="2000" dirty="0" smtClean="0">
                <a:solidFill>
                  <a:schemeClr val="tx1"/>
                </a:solidFill>
              </a:rPr>
              <a:t>подтянутый, немногословный, использует эмоционально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окрашенную лексику (близость к народу).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000" i="1" u="sng" dirty="0" smtClean="0">
                <a:solidFill>
                  <a:schemeClr val="tx1"/>
                </a:solidFill>
              </a:rPr>
              <a:t>Ресурсы для построения имиджа</a:t>
            </a:r>
            <a:r>
              <a:rPr lang="ru-RU" sz="2000" dirty="0" smtClean="0">
                <a:solidFill>
                  <a:schemeClr val="tx1"/>
                </a:solidFill>
              </a:rPr>
              <a:t>: неограниченны.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200" kern="1200" dirty="0" err="1">
                <a:solidFill>
                  <a:schemeClr val="tx1"/>
                </a:solidFill>
                <a:latin typeface="Arial Black" pitchFamily="34" charset="0"/>
                <a:ea typeface="+mj-ea"/>
                <a:cs typeface="Aharoni" pitchFamily="2" charset="-79"/>
              </a:rPr>
              <a:t>Я-концепция</a:t>
            </a:r>
            <a:r>
              <a:rPr lang="ru-RU" sz="3200" kern="1200" dirty="0">
                <a:solidFill>
                  <a:schemeClr val="tx1"/>
                </a:solidFill>
                <a:latin typeface="Arial Black" pitchFamily="34" charset="0"/>
                <a:ea typeface="+mj-ea"/>
                <a:cs typeface="Aharoni" pitchFamily="2" charset="-79"/>
              </a:rPr>
              <a:t> В.В. </a:t>
            </a:r>
            <a:r>
              <a:rPr lang="ru-RU" sz="3200" kern="1200" dirty="0" smtClean="0">
                <a:solidFill>
                  <a:schemeClr val="tx1"/>
                </a:solidFill>
                <a:latin typeface="Arial Black" pitchFamily="34" charset="0"/>
                <a:ea typeface="+mj-ea"/>
                <a:cs typeface="Aharoni" pitchFamily="2" charset="-79"/>
              </a:rPr>
              <a:t>Путина</a:t>
            </a:r>
            <a:endParaRPr lang="ru-RU" sz="3200" kern="1200" dirty="0">
              <a:solidFill>
                <a:schemeClr val="tx1"/>
              </a:solidFill>
              <a:latin typeface="Arial Black" pitchFamily="34" charset="0"/>
              <a:ea typeface="+mj-ea"/>
              <a:cs typeface="Aharoni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Архетип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– </a:t>
            </a:r>
            <a:r>
              <a:rPr lang="ru-RU" sz="2400" dirty="0" smtClean="0">
                <a:solidFill>
                  <a:schemeClr val="tx1"/>
                </a:solidFill>
              </a:rPr>
              <a:t>герой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«</a:t>
            </a:r>
            <a:r>
              <a:rPr lang="ru-RU" sz="2400" u="sng" dirty="0" smtClean="0">
                <a:solidFill>
                  <a:schemeClr val="tx1"/>
                </a:solidFill>
              </a:rPr>
              <a:t>Кто я?»</a:t>
            </a:r>
            <a:r>
              <a:rPr lang="ru-RU" sz="2400" dirty="0" smtClean="0">
                <a:solidFill>
                  <a:schemeClr val="tx1"/>
                </a:solidFill>
              </a:rPr>
              <a:t>: бывший работник КГБ, есть поддержка </a:t>
            </a:r>
            <a:r>
              <a:rPr lang="ru-RU" sz="2400" dirty="0" smtClean="0">
                <a:solidFill>
                  <a:schemeClr val="tx1"/>
                </a:solidFill>
              </a:rPr>
              <a:t>во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влиятельных </a:t>
            </a:r>
            <a:r>
              <a:rPr lang="ru-RU" sz="2400" dirty="0" smtClean="0">
                <a:solidFill>
                  <a:schemeClr val="tx1"/>
                </a:solidFill>
              </a:rPr>
              <a:t>кругах.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«Как меня видят другие?»</a:t>
            </a:r>
            <a:r>
              <a:rPr lang="ru-RU" sz="2400" dirty="0" smtClean="0">
                <a:solidFill>
                  <a:schemeClr val="tx1"/>
                </a:solidFill>
              </a:rPr>
              <a:t>: надежда/спаситель новой России</a:t>
            </a:r>
            <a:r>
              <a:rPr lang="ru-RU" sz="2400" dirty="0" smtClean="0">
                <a:solidFill>
                  <a:schemeClr val="tx1"/>
                </a:solidFill>
              </a:rPr>
              <a:t>,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«темная лошадка», «Новый </a:t>
            </a:r>
            <a:r>
              <a:rPr lang="ru-RU" sz="2400" dirty="0" err="1" smtClean="0">
                <a:solidFill>
                  <a:schemeClr val="tx1"/>
                </a:solidFill>
              </a:rPr>
              <a:t>самодержавец</a:t>
            </a:r>
            <a:r>
              <a:rPr lang="ru-RU" sz="2400" dirty="0" smtClean="0">
                <a:solidFill>
                  <a:schemeClr val="tx1"/>
                </a:solidFill>
              </a:rPr>
              <a:t> России».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u="sng" dirty="0" smtClean="0">
                <a:solidFill>
                  <a:schemeClr val="tx1"/>
                </a:solidFill>
              </a:rPr>
              <a:t>«Каким я хочу, чтобы меня видели?»</a:t>
            </a:r>
            <a:r>
              <a:rPr lang="ru-RU" sz="2400" dirty="0" smtClean="0">
                <a:solidFill>
                  <a:schemeClr val="tx1"/>
                </a:solidFill>
              </a:rPr>
              <a:t>: человек из народа,</a:t>
            </a:r>
          </a:p>
          <a:p>
            <a:pPr marL="457200" lvl="1" indent="-457200">
              <a:spcBef>
                <a:spcPts val="600"/>
              </a:spcBef>
              <a:buClr>
                <a:schemeClr val="accent1"/>
              </a:buCl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молодой, сильный</a:t>
            </a:r>
            <a:r>
              <a:rPr lang="ru-RU" sz="2400" dirty="0" smtClean="0">
                <a:solidFill>
                  <a:schemeClr val="tx1"/>
                </a:solidFill>
              </a:rPr>
              <a:t>,  энергичный (антипод  Б. Ельцина</a:t>
            </a:r>
            <a:r>
              <a:rPr lang="ru-RU" sz="2400" dirty="0" smtClean="0">
                <a:solidFill>
                  <a:schemeClr val="tx1"/>
                </a:solidFill>
              </a:rPr>
              <a:t>).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Целевая аудитория – 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все население 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России</a:t>
            </a:r>
            <a:endParaRPr lang="ru-RU" b="1" dirty="0">
              <a:solidFill>
                <a:schemeClr val="tx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23555" name="Picture 3" descr="C:\Users\Женя\Desktop\Путин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268760"/>
            <a:ext cx="3960440" cy="2737104"/>
          </a:xfrm>
          <a:prstGeom prst="rect">
            <a:avLst/>
          </a:prstGeom>
          <a:noFill/>
        </p:spPr>
      </p:pic>
      <p:pic>
        <p:nvPicPr>
          <p:cNvPr id="23557" name="Picture 5" descr="C:\Users\Женя\Desktop\путин за штурвал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140968"/>
            <a:ext cx="4106740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Целевая аудитория – 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все население России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5" name="Picture 4" descr="C:\Users\Женя\Desktop\Путин в кимон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700808"/>
            <a:ext cx="2880320" cy="3848979"/>
          </a:xfrm>
          <a:prstGeom prst="rect">
            <a:avLst/>
          </a:prstGeom>
          <a:noFill/>
        </p:spPr>
      </p:pic>
      <p:pic>
        <p:nvPicPr>
          <p:cNvPr id="6" name="Picture 6" descr="C:\Users\Женя\Desktop\путин с леопард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44824"/>
            <a:ext cx="5292587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План лекции: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endParaRPr lang="ru-RU" dirty="0">
              <a:solidFill>
                <a:schemeClr val="tx1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29600" cy="50322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100" dirty="0" smtClean="0"/>
              <a:t>Понятие общественного мнения.</a:t>
            </a:r>
          </a:p>
          <a:p>
            <a:pPr lvl="0"/>
            <a:r>
              <a:rPr lang="ru-RU" sz="3100" dirty="0" smtClean="0"/>
              <a:t>Этапы проектирования имиджа личности.</a:t>
            </a:r>
          </a:p>
          <a:p>
            <a:pPr lvl="0"/>
            <a:r>
              <a:rPr lang="ru-RU" sz="3100" dirty="0" smtClean="0"/>
              <a:t>Особенности позиционирования имиджа личности.</a:t>
            </a:r>
          </a:p>
          <a:p>
            <a:pPr algn="ctr">
              <a:buNone/>
            </a:pPr>
            <a:r>
              <a:rPr lang="ru-RU" sz="2900" dirty="0" smtClean="0">
                <a:latin typeface="Arial Black" pitchFamily="34" charset="0"/>
                <a:ea typeface="+mj-ea"/>
                <a:cs typeface="Aharoni" pitchFamily="2" charset="-79"/>
              </a:rPr>
              <a:t>Литература:</a:t>
            </a:r>
          </a:p>
          <a:p>
            <a:pPr lvl="0"/>
            <a:r>
              <a:rPr lang="en-US" sz="3100" dirty="0" smtClean="0"/>
              <a:t>Black S. The essentials of public relations. - London, 1993. </a:t>
            </a:r>
            <a:endParaRPr lang="ru-RU" sz="3100" dirty="0" smtClean="0"/>
          </a:p>
          <a:p>
            <a:pPr lvl="0"/>
            <a:r>
              <a:rPr lang="ru-RU" sz="3100" dirty="0" smtClean="0"/>
              <a:t>Боброва Г.Е., Комарова И.Н. Трансформация имиджа В.В. Путина в еженедельнике «</a:t>
            </a:r>
            <a:r>
              <a:rPr lang="en-US" sz="3100" dirty="0" smtClean="0"/>
              <a:t>Spiegel</a:t>
            </a:r>
            <a:r>
              <a:rPr lang="ru-RU" sz="3100" dirty="0" smtClean="0"/>
              <a:t>» (на примере трех президентских избирательных кампаний) // Вестник Томского государственного университета. - № 3 (27), 2014. – с. 83-96.</a:t>
            </a:r>
          </a:p>
          <a:p>
            <a:pPr lvl="0"/>
            <a:r>
              <a:rPr lang="ru-RU" sz="3100" dirty="0" smtClean="0"/>
              <a:t>Наумова С.А. </a:t>
            </a:r>
            <a:r>
              <a:rPr lang="ru-RU" sz="3100" dirty="0" err="1" smtClean="0"/>
              <a:t>Имиджелогия</a:t>
            </a:r>
            <a:r>
              <a:rPr lang="ru-RU" sz="3100" dirty="0" smtClean="0"/>
              <a:t>. Учебное пособие/Том. </a:t>
            </a:r>
            <a:r>
              <a:rPr lang="ru-RU" sz="3100" dirty="0" err="1" smtClean="0"/>
              <a:t>политехн</a:t>
            </a:r>
            <a:r>
              <a:rPr lang="ru-RU" sz="3100" dirty="0" smtClean="0"/>
              <a:t>. ун-т, 2004. – 116 с.</a:t>
            </a:r>
          </a:p>
          <a:p>
            <a:pPr lvl="0"/>
            <a:r>
              <a:rPr lang="ru-RU" sz="3100" dirty="0" err="1" smtClean="0"/>
              <a:t>Почепцов</a:t>
            </a:r>
            <a:r>
              <a:rPr lang="ru-RU" sz="3100" dirty="0" smtClean="0"/>
              <a:t> Г.Г. Имиджмейкер. Паблик </a:t>
            </a:r>
            <a:r>
              <a:rPr lang="ru-RU" sz="3100" dirty="0" err="1" smtClean="0"/>
              <a:t>рилейшнз</a:t>
            </a:r>
            <a:r>
              <a:rPr lang="ru-RU" sz="3100" dirty="0" smtClean="0"/>
              <a:t> для политиков и бизнесменов. - Киев, 1995. – 768 с.</a:t>
            </a:r>
          </a:p>
          <a:p>
            <a:pPr algn="ctr">
              <a:buNone/>
            </a:pPr>
            <a:endParaRPr lang="ru-RU" sz="2900" dirty="0" smtClean="0">
              <a:latin typeface="Arial Black" pitchFamily="34" charset="0"/>
              <a:ea typeface="+mj-ea"/>
              <a:cs typeface="Aharoni" pitchFamily="2" charset="-79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3. Оценка контекста своей деятельности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24578" name="Picture 2" descr="C:\Users\Женя\Desktop\путин с детьми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219201"/>
            <a:ext cx="3968982" cy="2569839"/>
          </a:xfrm>
          <a:prstGeom prst="rect">
            <a:avLst/>
          </a:prstGeom>
          <a:noFill/>
        </p:spPr>
      </p:pic>
      <p:pic>
        <p:nvPicPr>
          <p:cNvPr id="24579" name="Picture 3" descr="C:\Users\Женя\Desktop\путин с ветеран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645023"/>
            <a:ext cx="4068452" cy="2712301"/>
          </a:xfrm>
          <a:prstGeom prst="rect">
            <a:avLst/>
          </a:prstGeom>
          <a:noFill/>
        </p:spPr>
      </p:pic>
      <p:pic>
        <p:nvPicPr>
          <p:cNvPr id="24580" name="Picture 4" descr="C:\Users\Женя\Desktop\путин с молодежью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4125029" cy="2520280"/>
          </a:xfrm>
          <a:prstGeom prst="rect">
            <a:avLst/>
          </a:prstGeom>
          <a:noFill/>
        </p:spPr>
      </p:pic>
      <p:pic>
        <p:nvPicPr>
          <p:cNvPr id="24581" name="Picture 5" descr="C:\Users\Женя\Desktop\Путин и Мерке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789040"/>
            <a:ext cx="3971925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4. Создание сообщения-информации о личности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Я верю в </a:t>
            </a:r>
            <a:r>
              <a:rPr lang="ru-RU" dirty="0" smtClean="0"/>
              <a:t>человека. </a:t>
            </a:r>
            <a:r>
              <a:rPr lang="ru-RU" dirty="0" smtClean="0"/>
              <a:t>Я верю в его добрые помыслы. Я </a:t>
            </a:r>
            <a:r>
              <a:rPr lang="ru-RU" dirty="0" smtClean="0"/>
              <a:t>верю</a:t>
            </a:r>
          </a:p>
          <a:p>
            <a:pPr algn="just">
              <a:buNone/>
            </a:pPr>
            <a:r>
              <a:rPr lang="ru-RU" dirty="0" smtClean="0"/>
              <a:t>в</a:t>
            </a:r>
            <a:r>
              <a:rPr lang="ru-RU" dirty="0" smtClean="0"/>
              <a:t> то, что все мы пришли для того, чтобы творить </a:t>
            </a:r>
            <a:r>
              <a:rPr lang="ru-RU" dirty="0" smtClean="0"/>
              <a:t>добро. </a:t>
            </a:r>
          </a:p>
          <a:p>
            <a:pPr algn="just"/>
            <a:r>
              <a:rPr lang="ru-RU" dirty="0" smtClean="0"/>
              <a:t>Россия</a:t>
            </a:r>
            <a:r>
              <a:rPr lang="ru-RU" i="1" dirty="0" smtClean="0"/>
              <a:t> </a:t>
            </a:r>
            <a:r>
              <a:rPr lang="ru-RU" dirty="0" smtClean="0"/>
              <a:t>может </a:t>
            </a:r>
            <a:r>
              <a:rPr lang="ru-RU" dirty="0" smtClean="0"/>
              <a:t>подняться с колен и как следует огреть.</a:t>
            </a:r>
          </a:p>
          <a:p>
            <a:pPr algn="just"/>
            <a:r>
              <a:rPr lang="ru-RU" dirty="0" smtClean="0"/>
              <a:t>Россия</a:t>
            </a:r>
            <a:r>
              <a:rPr lang="ru-RU" u="sng" dirty="0" smtClean="0"/>
              <a:t> </a:t>
            </a:r>
            <a:r>
              <a:rPr lang="ru-RU" dirty="0" smtClean="0"/>
              <a:t>такая </a:t>
            </a:r>
            <a:r>
              <a:rPr lang="ru-RU" dirty="0" smtClean="0"/>
              <a:t>страна, которая ничего не боится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Наша</a:t>
            </a:r>
            <a:r>
              <a:rPr lang="ru-RU" dirty="0" smtClean="0"/>
              <a:t> </a:t>
            </a:r>
            <a:r>
              <a:rPr lang="ru-RU" dirty="0" smtClean="0"/>
              <a:t>Родина больна, </a:t>
            </a:r>
            <a:r>
              <a:rPr lang="ru-RU" dirty="0" smtClean="0"/>
              <a:t>но от кровати больной </a:t>
            </a:r>
            <a:r>
              <a:rPr lang="ru-RU" dirty="0" smtClean="0"/>
              <a:t>матери</a:t>
            </a:r>
          </a:p>
          <a:p>
            <a:pPr algn="just">
              <a:buNone/>
            </a:pPr>
            <a:r>
              <a:rPr lang="ru-RU" dirty="0" smtClean="0"/>
              <a:t>не</a:t>
            </a:r>
            <a:r>
              <a:rPr lang="ru-RU" dirty="0" smtClean="0"/>
              <a:t> уезжают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Если </a:t>
            </a:r>
            <a:r>
              <a:rPr lang="ru-RU" dirty="0" smtClean="0"/>
              <a:t>мозги утекают</a:t>
            </a:r>
            <a:r>
              <a:rPr lang="ru-RU" dirty="0" smtClean="0"/>
              <a:t>, значит, они есть. Уже хорошо. </a:t>
            </a:r>
            <a:r>
              <a:rPr lang="ru-RU" dirty="0" smtClean="0"/>
              <a:t>Значит,</a:t>
            </a:r>
          </a:p>
          <a:p>
            <a:pPr algn="just">
              <a:buNone/>
            </a:pPr>
            <a:r>
              <a:rPr lang="ru-RU" dirty="0" smtClean="0"/>
              <a:t>они</a:t>
            </a:r>
            <a:r>
              <a:rPr lang="ru-RU" dirty="0" smtClean="0"/>
              <a:t> </a:t>
            </a:r>
            <a:r>
              <a:rPr lang="ru-RU" dirty="0" smtClean="0"/>
              <a:t>высокого качества, </a:t>
            </a:r>
            <a:r>
              <a:rPr lang="ru-RU" dirty="0" smtClean="0"/>
              <a:t>иначе они никому не были бы </a:t>
            </a:r>
            <a:r>
              <a:rPr lang="ru-RU" dirty="0" smtClean="0"/>
              <a:t>нужны</a:t>
            </a:r>
          </a:p>
          <a:p>
            <a:pPr algn="just">
              <a:buNone/>
            </a:pPr>
            <a:r>
              <a:rPr lang="ru-RU" dirty="0" smtClean="0"/>
              <a:t>и</a:t>
            </a:r>
            <a:r>
              <a:rPr lang="ru-RU" dirty="0" smtClean="0"/>
              <a:t> не </a:t>
            </a:r>
            <a:r>
              <a:rPr lang="ru-RU" dirty="0" smtClean="0"/>
              <a:t>утекали.</a:t>
            </a:r>
          </a:p>
          <a:p>
            <a:pPr algn="just"/>
            <a:r>
              <a:rPr lang="ru-RU" dirty="0" smtClean="0"/>
              <a:t>Деньги </a:t>
            </a:r>
            <a:r>
              <a:rPr lang="ru-RU" dirty="0" smtClean="0"/>
              <a:t>не нужны: эти бумажки уже в </a:t>
            </a:r>
            <a:r>
              <a:rPr lang="ru-RU" dirty="0" smtClean="0"/>
              <a:t>современной</a:t>
            </a:r>
          </a:p>
          <a:p>
            <a:pPr algn="just">
              <a:buNone/>
            </a:pPr>
            <a:r>
              <a:rPr lang="ru-RU" dirty="0" smtClean="0"/>
              <a:t>экономике </a:t>
            </a:r>
            <a:r>
              <a:rPr lang="ru-RU" dirty="0" smtClean="0"/>
              <a:t>никому не нужны – нам нужны активы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Руки у России все крепче и крепче. Их не выкрутить </a:t>
            </a:r>
            <a:r>
              <a:rPr lang="ru-RU" dirty="0" smtClean="0"/>
              <a:t>даже</a:t>
            </a:r>
          </a:p>
          <a:p>
            <a:pPr algn="just">
              <a:buNone/>
            </a:pPr>
            <a:r>
              <a:rPr lang="ru-RU" dirty="0" smtClean="0"/>
              <a:t>таким </a:t>
            </a:r>
            <a:r>
              <a:rPr lang="ru-RU" dirty="0" smtClean="0"/>
              <a:t>крепким партнерам, как </a:t>
            </a:r>
            <a:r>
              <a:rPr lang="ru-RU" dirty="0" smtClean="0"/>
              <a:t>Евросоюз.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Задание к семинару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dirty="0" smtClean="0"/>
              <a:t>Разработать имидж работника сферы образования (</a:t>
            </a:r>
            <a:r>
              <a:rPr lang="ru-RU" sz="2400" dirty="0" smtClean="0"/>
              <a:t>министр</a:t>
            </a:r>
          </a:p>
          <a:p>
            <a:pPr>
              <a:buNone/>
            </a:pPr>
            <a:r>
              <a:rPr lang="ru-RU" sz="2400" dirty="0" smtClean="0"/>
              <a:t>образования </a:t>
            </a:r>
            <a:r>
              <a:rPr lang="ru-RU" sz="2400" dirty="0" smtClean="0"/>
              <a:t>и науки, работник отдела управления </a:t>
            </a:r>
            <a:r>
              <a:rPr lang="ru-RU" sz="2400" dirty="0" smtClean="0"/>
              <a:t>образованием,</a:t>
            </a:r>
          </a:p>
          <a:p>
            <a:pPr>
              <a:buNone/>
            </a:pPr>
            <a:r>
              <a:rPr lang="ru-RU" sz="2400" dirty="0" smtClean="0"/>
              <a:t>директор</a:t>
            </a:r>
            <a:r>
              <a:rPr lang="ru-RU" sz="2400" dirty="0" smtClean="0"/>
              <a:t>, ректор, школьный учитель, вузовский преподаватель </a:t>
            </a:r>
            <a:r>
              <a:rPr lang="ru-RU" sz="2400" dirty="0" smtClean="0"/>
              <a:t>и</a:t>
            </a:r>
          </a:p>
          <a:p>
            <a:pPr>
              <a:buNone/>
            </a:pPr>
            <a:r>
              <a:rPr lang="ru-RU" sz="2400" dirty="0" smtClean="0"/>
              <a:t>пр.). Результаты </a:t>
            </a:r>
            <a:r>
              <a:rPr lang="ru-RU" sz="2400" dirty="0" smtClean="0"/>
              <a:t>представить схематично (в виде рисунка, </a:t>
            </a:r>
            <a:r>
              <a:rPr lang="ru-RU" sz="2400" dirty="0" smtClean="0"/>
              <a:t>схемы,</a:t>
            </a:r>
          </a:p>
          <a:p>
            <a:pPr>
              <a:buNone/>
            </a:pPr>
            <a:r>
              <a:rPr lang="ru-RU" sz="2400" dirty="0" smtClean="0"/>
              <a:t>таблицы).</a:t>
            </a:r>
            <a:endParaRPr lang="ru-RU" sz="2400" dirty="0" smtClean="0"/>
          </a:p>
          <a:p>
            <a:pPr>
              <a:buNone/>
            </a:pPr>
            <a:r>
              <a:rPr lang="ru-RU" sz="2400" u="sng" dirty="0" smtClean="0"/>
              <a:t>Обязательно указать:</a:t>
            </a:r>
            <a:endParaRPr lang="ru-RU" sz="2400" dirty="0" smtClean="0"/>
          </a:p>
          <a:p>
            <a:r>
              <a:rPr lang="ru-RU" sz="2400" dirty="0" smtClean="0"/>
              <a:t>Внешний и внутренний имидж;</a:t>
            </a:r>
          </a:p>
          <a:p>
            <a:r>
              <a:rPr lang="ru-RU" sz="2400" dirty="0" smtClean="0"/>
              <a:t>Цель создания имиджа, </a:t>
            </a:r>
            <a:r>
              <a:rPr lang="ru-RU" sz="2400" dirty="0" err="1" smtClean="0"/>
              <a:t>Я-концепцию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Особенности целевой аудитории;</a:t>
            </a:r>
          </a:p>
          <a:p>
            <a:r>
              <a:rPr lang="ru-RU" sz="2400" dirty="0" smtClean="0"/>
              <a:t>Контекст деятельности;</a:t>
            </a:r>
          </a:p>
          <a:p>
            <a:r>
              <a:rPr lang="ru-RU" sz="2400" dirty="0" smtClean="0"/>
              <a:t>Сообщение о личности (кредо, табу, и т.д.)</a:t>
            </a:r>
          </a:p>
          <a:p>
            <a:endParaRPr lang="ru-RU" dirty="0" smtClean="0"/>
          </a:p>
          <a:p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Общественное мнение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это состояние общественного сознания, заключающее</a:t>
            </a:r>
          </a:p>
          <a:p>
            <a:pPr>
              <a:buNone/>
            </a:pPr>
            <a:r>
              <a:rPr lang="ru-RU" dirty="0" smtClean="0"/>
              <a:t>явное или скрытое отношение социальной общности к</a:t>
            </a:r>
          </a:p>
          <a:p>
            <a:pPr>
              <a:buNone/>
            </a:pPr>
            <a:r>
              <a:rPr lang="ru-RU" dirty="0" smtClean="0"/>
              <a:t>явлениям, событиям и фактам общественной жизни,</a:t>
            </a:r>
          </a:p>
          <a:p>
            <a:pPr>
              <a:buNone/>
            </a:pPr>
            <a:r>
              <a:rPr lang="ru-RU" dirty="0" smtClean="0"/>
              <a:t>отражающее определенную коллективную позицию по</a:t>
            </a:r>
          </a:p>
          <a:p>
            <a:pPr>
              <a:buNone/>
            </a:pPr>
            <a:r>
              <a:rPr lang="ru-RU" dirty="0" smtClean="0"/>
              <a:t>проблемам, представляющим определенный интерес.</a:t>
            </a:r>
            <a:endParaRPr lang="ru-RU" dirty="0"/>
          </a:p>
        </p:txBody>
      </p:sp>
      <p:pic>
        <p:nvPicPr>
          <p:cNvPr id="2050" name="Picture 2" descr="http://www.tohat.net/wp-content/uploads/2015/09/g%C3%B6r%C3%BC%C5%9Fle_ilgili_c%C3%BCmleler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861048"/>
            <a:ext cx="4176464" cy="2437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Признаки общественного мнения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включает не все точки зрения, имеющиеся у людей, а лишь связанные с изучаемой ситуацией; в отношении этой ситуации совокупность индивидов выступает как общность;</a:t>
            </a:r>
          </a:p>
          <a:p>
            <a:pPr lvl="0"/>
            <a:r>
              <a:rPr lang="ru-RU" dirty="0" smtClean="0"/>
              <a:t>ОМ по конкретным вопросам в одной ситуации может коренным образом отличаться от общественного мнения в другой ситуации;</a:t>
            </a:r>
          </a:p>
          <a:p>
            <a:pPr lvl="0"/>
            <a:r>
              <a:rPr lang="ru-RU" dirty="0" smtClean="0"/>
              <a:t>общественным мнение становится лишь в случае его публичного выражения, в противном случае оно остается индивидуальной точкой зрения отдельных людей;</a:t>
            </a:r>
          </a:p>
          <a:p>
            <a:pPr lvl="0"/>
            <a:r>
              <a:rPr lang="ru-RU" dirty="0" smtClean="0"/>
              <a:t>общественное мнение должно обладать определенностью и сохраняться на протяжении определенного периода времени.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Функции общественного мнения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Социального контроля - ОМ способно следить, чутко реагировать на принятие и выполнение правительственных решений, способствуя или тормозя их реализацию;</a:t>
            </a:r>
          </a:p>
          <a:p>
            <a:pPr lvl="0"/>
            <a:r>
              <a:rPr lang="ru-RU" dirty="0" smtClean="0"/>
              <a:t>Экспрессивная – выражение определенной позиции общества по отношению к фактам и явлениям жизни общества;</a:t>
            </a:r>
          </a:p>
          <a:p>
            <a:pPr lvl="0"/>
            <a:r>
              <a:rPr lang="ru-RU" dirty="0" smtClean="0"/>
              <a:t>Консультативная - результаты опросов населения используются для выбора одобряемых обществом способов разрешения тех или иных проблем;</a:t>
            </a:r>
          </a:p>
          <a:p>
            <a:pPr lvl="0"/>
            <a:r>
              <a:rPr lang="ru-RU" dirty="0" smtClean="0"/>
              <a:t>Директивная - обязательность для претворения в жизнь результатов опроса.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Этапы формирования 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общественного мнения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1. Зарождение:</a:t>
            </a:r>
          </a:p>
          <a:p>
            <a:pPr lvl="0"/>
            <a:r>
              <a:rPr lang="ru-RU" dirty="0" smtClean="0"/>
              <a:t>возникновение интереса к явлению, факту, процессу;</a:t>
            </a:r>
          </a:p>
          <a:p>
            <a:pPr lvl="0"/>
            <a:r>
              <a:rPr lang="ru-RU" dirty="0" smtClean="0"/>
              <a:t>индивидуально-групповая оценка объекта, вызвавшего интерес;</a:t>
            </a:r>
          </a:p>
          <a:p>
            <a:pPr lvl="0"/>
            <a:r>
              <a:rPr lang="ru-RU" dirty="0" smtClean="0"/>
              <a:t>стремление субъекта к источнику информации.</a:t>
            </a:r>
          </a:p>
          <a:p>
            <a:pPr>
              <a:buNone/>
            </a:pPr>
            <a:r>
              <a:rPr lang="ru-RU" dirty="0" smtClean="0"/>
              <a:t>2. Непосредственное формирование общественного мнения:</a:t>
            </a:r>
          </a:p>
          <a:p>
            <a:pPr lvl="0"/>
            <a:r>
              <a:rPr lang="ru-RU" dirty="0" smtClean="0"/>
              <a:t>обмен индивидуальных и групповых мнений и формирование общественного мнения.</a:t>
            </a:r>
          </a:p>
          <a:p>
            <a:pPr>
              <a:buNone/>
            </a:pPr>
            <a:r>
              <a:rPr lang="ru-RU" dirty="0" smtClean="0"/>
              <a:t>3. Функционирование общественного мнения:</a:t>
            </a:r>
          </a:p>
          <a:p>
            <a:pPr lvl="0"/>
            <a:r>
              <a:rPr lang="ru-RU" dirty="0" smtClean="0"/>
              <a:t>мнение-оценка выступает как суждение большинства;</a:t>
            </a:r>
          </a:p>
          <a:p>
            <a:pPr lvl="0"/>
            <a:r>
              <a:rPr lang="ru-RU" dirty="0" smtClean="0"/>
              <a:t>переход общественного мнения от вербальной (словесной) формы к поведенческой.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Классификация </a:t>
            </a:r>
            <a:b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общественного мнения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229600" cy="4312136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/>
              <a:t>По содержанию</a:t>
            </a:r>
            <a:r>
              <a:rPr lang="ru-RU" sz="2400" dirty="0" smtClean="0"/>
              <a:t>: в оценочных, аналитических и конструктивных суждениях;</a:t>
            </a:r>
          </a:p>
          <a:p>
            <a:pPr lvl="0"/>
            <a:r>
              <a:rPr lang="ru-RU" sz="2400" b="1" dirty="0" smtClean="0"/>
              <a:t>По знаку высказывания</a:t>
            </a:r>
            <a:r>
              <a:rPr lang="ru-RU" sz="2400" dirty="0" smtClean="0"/>
              <a:t>: в позитивных и негативных суждениях. </a:t>
            </a:r>
          </a:p>
          <a:p>
            <a:pPr lvl="0"/>
            <a:r>
              <a:rPr lang="ru-RU" sz="2400" b="1" dirty="0" smtClean="0"/>
              <a:t>По структуре: </a:t>
            </a:r>
            <a:r>
              <a:rPr lang="ru-RU" sz="2400" dirty="0" smtClean="0"/>
              <a:t>монистическое и плюралистическое. </a:t>
            </a:r>
          </a:p>
          <a:p>
            <a:pPr lvl="0"/>
            <a:r>
              <a:rPr lang="ru-RU" sz="2400" b="1" dirty="0" smtClean="0"/>
              <a:t>По способу формирования</a:t>
            </a:r>
            <a:r>
              <a:rPr lang="ru-RU" sz="2400" dirty="0" smtClean="0"/>
              <a:t>:  стихийное и сознательное. </a:t>
            </a:r>
          </a:p>
          <a:p>
            <a:pPr lvl="0"/>
            <a:r>
              <a:rPr lang="ru-RU" sz="2400" b="1" dirty="0" smtClean="0"/>
              <a:t>По характеру</a:t>
            </a:r>
            <a:r>
              <a:rPr lang="ru-RU" sz="2400" dirty="0" smtClean="0"/>
              <a:t>:  правильные и иллюзорные представления о действительности. </a:t>
            </a:r>
          </a:p>
          <a:p>
            <a:pPr lvl="0"/>
            <a:r>
              <a:rPr lang="ru-RU" sz="2400" b="1" dirty="0" smtClean="0"/>
              <a:t>По масштабу</a:t>
            </a:r>
            <a:r>
              <a:rPr lang="ru-RU" sz="2400" dirty="0" smtClean="0"/>
              <a:t>: мировое и локальное.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Опрос ВЦИОМ (27-28 сентября 2014 г.)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29600" cy="481619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Выборка:</a:t>
            </a:r>
            <a:r>
              <a:rPr lang="ru-RU" dirty="0" smtClean="0"/>
              <a:t> 1600 человек в 130 населенных пунктах в 42 областях, краях</a:t>
            </a:r>
          </a:p>
          <a:p>
            <a:pPr>
              <a:buNone/>
            </a:pPr>
            <a:r>
              <a:rPr lang="ru-RU" dirty="0" smtClean="0"/>
              <a:t>и республиках России.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59%  </a:t>
            </a:r>
            <a:r>
              <a:rPr lang="ru-RU" dirty="0" smtClean="0"/>
              <a:t>знают, что 5 октября в России празднуют День учителя.</a:t>
            </a:r>
          </a:p>
          <a:p>
            <a:endParaRPr lang="ru-RU" b="1" dirty="0" smtClean="0"/>
          </a:p>
          <a:p>
            <a:pPr>
              <a:buNone/>
            </a:pPr>
            <a:r>
              <a:rPr lang="ru-RU" b="1" dirty="0" smtClean="0"/>
              <a:t>Главные качества хорошего учителя: </a:t>
            </a:r>
          </a:p>
          <a:p>
            <a:r>
              <a:rPr lang="ru-RU" dirty="0" smtClean="0"/>
              <a:t>любовь к детям – </a:t>
            </a:r>
            <a:r>
              <a:rPr lang="ru-RU" b="1" dirty="0" smtClean="0"/>
              <a:t>40%.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педагогические знания и опыт - </a:t>
            </a:r>
            <a:r>
              <a:rPr lang="ru-RU" b="1" dirty="0" smtClean="0"/>
              <a:t>28%.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интеллектуальная развитость - </a:t>
            </a:r>
            <a:r>
              <a:rPr lang="ru-RU" b="1" dirty="0" smtClean="0"/>
              <a:t>20%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терпение - </a:t>
            </a:r>
            <a:r>
              <a:rPr lang="ru-RU" b="1" dirty="0" smtClean="0"/>
              <a:t>17%.</a:t>
            </a:r>
          </a:p>
          <a:p>
            <a:r>
              <a:rPr lang="ru-RU" dirty="0" smtClean="0"/>
              <a:t> справедливость - </a:t>
            </a:r>
            <a:r>
              <a:rPr lang="ru-RU" b="1" dirty="0" smtClean="0"/>
              <a:t>15%.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20% </a:t>
            </a:r>
            <a:r>
              <a:rPr lang="ru-RU" dirty="0" smtClean="0"/>
              <a:t>считают, что сегодня учат гораздо лучше, чем тогда, когда они сами</a:t>
            </a:r>
          </a:p>
          <a:p>
            <a:pPr>
              <a:buNone/>
            </a:pPr>
            <a:r>
              <a:rPr lang="ru-RU" dirty="0" smtClean="0"/>
              <a:t>ходили в школу.</a:t>
            </a:r>
            <a:endParaRPr lang="ru-RU" dirty="0"/>
          </a:p>
        </p:txBody>
      </p:sp>
      <p:pic>
        <p:nvPicPr>
          <p:cNvPr id="18434" name="Picture 2" descr="C:\Users\Женя\Desktop\вциом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852936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Этапы проектирования </a:t>
            </a:r>
            <a:b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</a:br>
            <a:r>
              <a:rPr lang="ru-RU" dirty="0" smtClean="0">
                <a:solidFill>
                  <a:schemeClr val="tx1"/>
                </a:solidFill>
                <a:latin typeface="Arial Black" pitchFamily="34" charset="0"/>
                <a:cs typeface="Aharoni" pitchFamily="2" charset="-79"/>
              </a:rPr>
              <a:t>имиджа личности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874096"/>
          </a:xfrm>
        </p:spPr>
        <p:txBody>
          <a:bodyPr/>
          <a:lstStyle/>
          <a:p>
            <a:pPr marL="514350" lvl="0" indent="-514350" algn="ctr" fontAlgn="base"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</a:pPr>
            <a:r>
              <a:rPr lang="ru-RU" sz="2800" b="1" i="1" dirty="0" smtClean="0"/>
              <a:t>Создание </a:t>
            </a:r>
            <a:r>
              <a:rPr lang="ru-RU" sz="2800" b="1" i="1" dirty="0" err="1" smtClean="0"/>
              <a:t>Я-концепции</a:t>
            </a:r>
            <a:endParaRPr lang="ru-RU" sz="2400" u="sng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b="1" i="1" u="sng" dirty="0" smtClean="0"/>
              <a:t>Для этого нужно: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Поставить цель своей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деятельности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b="1" i="1" u="sng" dirty="0" smtClean="0"/>
              <a:t>Ответить на вопросы: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собственными глазами (метод М. Куна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глазами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других;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 я хочу быть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глазах других.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sz="2400" i="1" dirty="0" smtClean="0"/>
          </a:p>
          <a:p>
            <a:pPr marL="731520" lvl="1" indent="-457200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C:\Users\Женя\Desktop\как я виджу себ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077072"/>
            <a:ext cx="3744417" cy="2190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108</TotalTime>
  <Words>1042</Words>
  <Application>Microsoft Office PowerPoint</Application>
  <PresentationFormat>Экран (4:3)</PresentationFormat>
  <Paragraphs>211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Начальная</vt:lpstr>
      <vt:lpstr>Технология проектирования имиджа</vt:lpstr>
      <vt:lpstr>План лекции: </vt:lpstr>
      <vt:lpstr>Общественное мнение</vt:lpstr>
      <vt:lpstr>Признаки общественного мнения</vt:lpstr>
      <vt:lpstr>Функции общественного мнения</vt:lpstr>
      <vt:lpstr>Этапы формирования  общественного мнения</vt:lpstr>
      <vt:lpstr>Классификация  общественного мнения</vt:lpstr>
      <vt:lpstr>Опрос ВЦИОМ (27-28 сентября 2014 г.)</vt:lpstr>
      <vt:lpstr> Этапы проектирования  имиджа личности</vt:lpstr>
      <vt:lpstr>Базовые мифологемы-архетипы</vt:lpstr>
      <vt:lpstr>Этапы проектирования  имиджа личности</vt:lpstr>
      <vt:lpstr>Этапы проектирования  имиджа личности</vt:lpstr>
      <vt:lpstr>Этапы проектирования  имиджа личности</vt:lpstr>
      <vt:lpstr>Источники имиджеформирующей информации:</vt:lpstr>
      <vt:lpstr>Имидж В.В. Путина</vt:lpstr>
      <vt:lpstr>Имидж В.В. Путина</vt:lpstr>
      <vt:lpstr>Я-концепция В.В. Путина</vt:lpstr>
      <vt:lpstr>Целевая аудитория – все население России</vt:lpstr>
      <vt:lpstr>Целевая аудитория – все население России</vt:lpstr>
      <vt:lpstr>3. Оценка контекста своей деятельности</vt:lpstr>
      <vt:lpstr>4. Создание сообщения-информации о личности</vt:lpstr>
      <vt:lpstr>Задание к семинару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проектирования имиджа</dc:title>
  <dc:creator>Женя</dc:creator>
  <cp:lastModifiedBy>Ефимова</cp:lastModifiedBy>
  <cp:revision>45</cp:revision>
  <dcterms:created xsi:type="dcterms:W3CDTF">2015-10-03T04:28:38Z</dcterms:created>
  <dcterms:modified xsi:type="dcterms:W3CDTF">2015-10-04T12:57:45Z</dcterms:modified>
</cp:coreProperties>
</file>