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1" r:id="rId6"/>
    <p:sldId id="267" r:id="rId7"/>
    <p:sldId id="268" r:id="rId8"/>
    <p:sldId id="262" r:id="rId9"/>
    <p:sldId id="263" r:id="rId10"/>
    <p:sldId id="264" r:id="rId11"/>
    <p:sldId id="265" r:id="rId12"/>
    <p:sldId id="269" r:id="rId13"/>
    <p:sldId id="271" r:id="rId14"/>
    <p:sldId id="266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38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D268A-D3E9-45F9-B13C-5B1F39A983C3}" type="datetimeFigureOut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666F2-9136-4929-8CB9-6DAE42E2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397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F334E-2314-4345-9567-1D18122AD93F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0880-50D5-48A7-825F-1593C0125173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46658-AC0B-42EA-8184-A543C735834F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2378-2266-4028-9CB8-EFE64D4D7B45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777CD-5B98-4435-9744-AD26BE8EC8B0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E769-E62C-435A-879A-C97A057B7EE1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20A88-480B-426B-B57A-5BD957B1FFEF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71BF4-363A-483F-B4C7-740EBB570896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F58B-6AD9-40CC-BB59-F805D0C38339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F1CB6-BB12-4CF6-B347-D04E8E56D2D6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7763D-837B-4FF5-8F06-EA17FDCE457F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CDD0-6E38-45E5-956D-4B644BCAEA89}" type="datetime1">
              <a:rPr lang="ru-RU" smtClean="0"/>
              <a:pPr/>
              <a:t>15.09.2017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magemirror.ru/organizacionnaya-kultura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wirpx.com/file/458438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onstructorus.ru/istorii-uspexa/istoriya-uspexa-donalda-trampa.html" TargetMode="External"/><Relationship Id="rId2" Type="http://schemas.openxmlformats.org/officeDocument/2006/relationships/hyperlink" Target="http://constructorus.ru/uspex/imidzh-cheloveka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204365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Понятия «имидж педагога» и «имидж образовательной организации» в современном мире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14908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C00000"/>
                </a:solidFill>
              </a:rPr>
              <a:t>Разработчик</a:t>
            </a:r>
            <a:r>
              <a:rPr lang="ru-RU" sz="2000" dirty="0" smtClean="0">
                <a:solidFill>
                  <a:srgbClr val="C00000"/>
                </a:solidFill>
              </a:rPr>
              <a:t>: доц. каф. педагогики </a:t>
            </a:r>
            <a:r>
              <a:rPr lang="ru-RU" sz="2000" b="1" dirty="0" smtClean="0">
                <a:solidFill>
                  <a:srgbClr val="C00000"/>
                </a:solidFill>
              </a:rPr>
              <a:t>Е.А. </a:t>
            </a:r>
            <a:r>
              <a:rPr lang="ru-RU" sz="2000" b="1" dirty="0" err="1" smtClean="0">
                <a:solidFill>
                  <a:srgbClr val="C00000"/>
                </a:solidFill>
              </a:rPr>
              <a:t>Опфер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Структура имиджа личности </a:t>
            </a:r>
            <a:br>
              <a:rPr lang="ru-RU" sz="3200" b="1" dirty="0" smtClean="0"/>
            </a:br>
            <a:r>
              <a:rPr lang="ru-RU" sz="3200" dirty="0" smtClean="0"/>
              <a:t>(по Л. М. Митиной)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295232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Внешний - мимика, жесты, одежда, прическа, характеристики голоса, особенности речи. </a:t>
            </a:r>
          </a:p>
          <a:p>
            <a:endParaRPr lang="ru-RU" dirty="0" smtClean="0"/>
          </a:p>
          <a:p>
            <a:r>
              <a:rPr lang="ru-RU" dirty="0" smtClean="0"/>
              <a:t>Процессуальный - особенности профессиональной деятельности.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Внутренний - личностные особенности человека.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27584" y="980728"/>
            <a:ext cx="7402016" cy="5400600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/>
              <a:t>В.А. </a:t>
            </a:r>
            <a:r>
              <a:rPr lang="ru-RU" sz="4200" dirty="0" err="1" smtClean="0"/>
              <a:t>Кан-Калик</a:t>
            </a:r>
            <a:r>
              <a:rPr lang="ru-RU" sz="4200" dirty="0" smtClean="0"/>
              <a:t>: Учитель должен тщательно готовиться к первому общению с аудиторией. </a:t>
            </a:r>
            <a:r>
              <a:rPr lang="ru-RU" sz="4200" b="1" dirty="0" smtClean="0"/>
              <a:t>Первая встреча формирует представление о личности воспитателя</a:t>
            </a:r>
            <a:r>
              <a:rPr lang="ru-RU" sz="4200" dirty="0" smtClean="0"/>
              <a:t>, так как облик и внутренние свойства личности, конечно же, имеют взаимосвязь.</a:t>
            </a:r>
          </a:p>
          <a:p>
            <a:pPr>
              <a:buNone/>
            </a:pPr>
            <a:r>
              <a:rPr lang="ru-RU" sz="4200" dirty="0" smtClean="0"/>
              <a:t> </a:t>
            </a:r>
          </a:p>
          <a:p>
            <a:r>
              <a:rPr lang="ru-RU" sz="4200" dirty="0" smtClean="0"/>
              <a:t>В.М. </a:t>
            </a:r>
            <a:r>
              <a:rPr lang="ru-RU" sz="4200" dirty="0" err="1" smtClean="0"/>
              <a:t>Шепель</a:t>
            </a:r>
            <a:r>
              <a:rPr lang="ru-RU" sz="4200" dirty="0" smtClean="0"/>
              <a:t>: только </a:t>
            </a:r>
            <a:r>
              <a:rPr lang="ru-RU" sz="4200" b="1" dirty="0" smtClean="0"/>
              <a:t>19%</a:t>
            </a:r>
            <a:r>
              <a:rPr lang="ru-RU" sz="4200" dirty="0" smtClean="0"/>
              <a:t> учителей удовлетворены своим внешним видом. </a:t>
            </a:r>
          </a:p>
          <a:p>
            <a:endParaRPr lang="ru-RU" sz="4200" dirty="0" smtClean="0"/>
          </a:p>
          <a:p>
            <a:r>
              <a:rPr lang="ru-RU" sz="4200" dirty="0" smtClean="0"/>
              <a:t>Е. Русская: В списке десяти профессионально значимых качеств учителя в конце XX столетия имидж занимает </a:t>
            </a:r>
            <a:r>
              <a:rPr lang="ru-RU" sz="4200" b="1" dirty="0" smtClean="0"/>
              <a:t>2 место </a:t>
            </a:r>
            <a:r>
              <a:rPr lang="ru-RU" sz="4200" dirty="0" smtClean="0"/>
              <a:t>с точки зрения детей и лишь </a:t>
            </a:r>
            <a:r>
              <a:rPr lang="ru-RU" sz="4200" b="1" dirty="0" smtClean="0"/>
              <a:t>8 место </a:t>
            </a:r>
            <a:r>
              <a:rPr lang="ru-RU" sz="4200" dirty="0" smtClean="0"/>
              <a:t>— с точки зрения самих учителей.</a:t>
            </a:r>
          </a:p>
          <a:p>
            <a:pPr>
              <a:buNone/>
            </a:pPr>
            <a:r>
              <a:rPr lang="ru-RU" sz="4200" dirty="0" smtClean="0"/>
              <a:t> </a:t>
            </a:r>
          </a:p>
          <a:p>
            <a:r>
              <a:rPr lang="ru-RU" sz="4200" dirty="0" smtClean="0"/>
              <a:t>Е.Н. Рыбакова: Качества, присущие имиджу успешного педагога: понимание и поддержка окружающих, рассудительность и требовательность; стремление стимулировать активность учащихся; дружелюбность и открытое взаимодействие с субъектами образовательного процесса.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196752"/>
            <a:ext cx="8352928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РЕПУТАЦИЯ </a:t>
            </a:r>
            <a:r>
              <a:rPr lang="ru-RU" sz="2000" dirty="0" smtClean="0"/>
              <a:t>– это сформировавшееся общественное мнение о качествах, достоинствах и недостатках того или иного индивида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(Современный словарь по общественным наукам).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РЕПУТАЦИЯ </a:t>
            </a:r>
            <a:r>
              <a:rPr lang="ru-RU" sz="2000" dirty="0" smtClean="0"/>
              <a:t>– это воспринятый образ, «сухой остаток» имиджа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(А.Н. </a:t>
            </a:r>
            <a:r>
              <a:rPr lang="ru-RU" sz="2000" dirty="0" err="1" smtClean="0"/>
              <a:t>Чумиков</a:t>
            </a:r>
            <a:r>
              <a:rPr lang="ru-RU" sz="2000" dirty="0" smtClean="0"/>
              <a:t>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404664"/>
            <a:ext cx="8229600" cy="10129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Понятие репутации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Рисунок 6"/>
          <p:cNvPicPr>
            <a:picLocks noChangeAspect="1" noChangeArrowheads="1"/>
          </p:cNvPicPr>
          <p:nvPr/>
        </p:nvPicPr>
        <p:blipFill>
          <a:blip r:embed="rId2" cstate="print">
            <a:lum contrast="4000"/>
          </a:blip>
          <a:srcRect/>
          <a:stretch>
            <a:fillRect/>
          </a:stretch>
        </p:blipFill>
        <p:spPr bwMode="auto">
          <a:xfrm>
            <a:off x="1115616" y="3140968"/>
            <a:ext cx="7112522" cy="30963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67544" y="1052736"/>
            <a:ext cx="835292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/>
              <a:t>СТЕРЕОТИП – это сложившиеся в массовом сознании и знакомые всем образцы, сквозь призму которых окрашивается воспринимаемая реальность, обуславливая соответствующую ответную реакцию людей (Л.В. Савченко).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404664"/>
            <a:ext cx="8229600" cy="10129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Понятие стереотипа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2420888"/>
          <a:ext cx="7920880" cy="3682746"/>
        </p:xfrm>
        <a:graphic>
          <a:graphicData uri="http://schemas.openxmlformats.org/drawingml/2006/table">
            <a:tbl>
              <a:tblPr/>
              <a:tblGrid>
                <a:gridCol w="3960440"/>
                <a:gridCol w="3960440"/>
              </a:tblGrid>
              <a:tr h="301125">
                <a:tc>
                  <a:txBody>
                    <a:bodyPr/>
                    <a:lstStyle/>
                    <a:p>
                      <a:pPr marL="21590" indent="895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Имидж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 indent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Стереотип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Создает впечатление отличия от других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Обобщает похожие явления. Сокращает их отличительные характеристики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3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Подвижен</a:t>
                      </a:r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– оперативно изменяется, корректируется в зависимости от ситуации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Постоянная «формула», закрепляющая традиции и привычки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3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3. Полуфабрикат, задающий определенное направление для домысливания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Воспринимается готовым, не связан с личным опытом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Всегда остается недосказанным и поощряет воображение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Конкретен и гасит воображение</a:t>
                      </a:r>
                    </a:p>
                  </a:txBody>
                  <a:tcPr marL="64724" marR="647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Структура имиджа организации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Имидж фирмы</a:t>
            </a:r>
            <a:r>
              <a:rPr lang="ru-RU" dirty="0" smtClean="0"/>
              <a:t> - лицо организации, специально созданный образ</a:t>
            </a:r>
          </a:p>
          <a:p>
            <a:pPr>
              <a:buNone/>
            </a:pPr>
            <a:r>
              <a:rPr lang="ru-RU" dirty="0" smtClean="0"/>
              <a:t>компании на рынке товаров и услуг.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Элементы внешнего имиджа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Бизнес-имидж как характеристика деловой активности организации. </a:t>
            </a:r>
          </a:p>
          <a:p>
            <a:pPr lvl="0"/>
            <a:r>
              <a:rPr lang="ru-RU" dirty="0" smtClean="0"/>
              <a:t>Социальный имидж организации. </a:t>
            </a:r>
          </a:p>
          <a:p>
            <a:pPr lvl="0"/>
            <a:r>
              <a:rPr lang="ru-RU" dirty="0" smtClean="0"/>
              <a:t>Имидж продукции или услуг.</a:t>
            </a:r>
          </a:p>
          <a:p>
            <a:pPr lvl="0"/>
            <a:r>
              <a:rPr lang="ru-RU" dirty="0" smtClean="0"/>
              <a:t>Внешняя атрибутика.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i="1" dirty="0" smtClean="0"/>
              <a:t>Элементы внутреннего имиджа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Образ (имидж) руководителя организации. </a:t>
            </a:r>
          </a:p>
          <a:p>
            <a:pPr lvl="0"/>
            <a:r>
              <a:rPr lang="ru-RU" dirty="0" smtClean="0"/>
              <a:t>Образ (имидж) персонала.</a:t>
            </a:r>
          </a:p>
          <a:p>
            <a:pPr lvl="0"/>
            <a:r>
              <a:rPr lang="ru-RU" dirty="0" smtClean="0">
                <a:hlinkClick r:id="rId2"/>
              </a:rPr>
              <a:t>Деловая (организационная) культура</a:t>
            </a:r>
            <a:r>
              <a:rPr lang="ru-RU" dirty="0" smtClean="0"/>
              <a:t> компании.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Задание к семинару 1.2: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Подготовить доклад по одной из предложенных тем</a:t>
            </a:r>
          </a:p>
          <a:p>
            <a:pPr>
              <a:buNone/>
            </a:pPr>
            <a:r>
              <a:rPr lang="ru-RU" sz="2400" dirty="0" smtClean="0"/>
              <a:t>(или предложить свою):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Особенности имиджа педагога в странах Северной Америки.</a:t>
            </a:r>
          </a:p>
          <a:p>
            <a:r>
              <a:rPr lang="ru-RU" sz="2400" dirty="0" smtClean="0"/>
              <a:t>Особенности имиджа педагога в странах Европы.</a:t>
            </a:r>
          </a:p>
          <a:p>
            <a:r>
              <a:rPr lang="ru-RU" sz="2400" dirty="0" smtClean="0"/>
              <a:t>Особенности имиджа педагога в странах Азии.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27584" y="908720"/>
            <a:ext cx="7402016" cy="521744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i="1" dirty="0" smtClean="0"/>
              <a:t>План лекционного занятия:</a:t>
            </a:r>
            <a:endParaRPr lang="ru-RU" sz="2000" b="1" dirty="0" smtClean="0"/>
          </a:p>
          <a:p>
            <a:pPr lvl="0">
              <a:buNone/>
            </a:pPr>
            <a:r>
              <a:rPr lang="ru-RU" sz="2000" dirty="0" smtClean="0"/>
              <a:t>1. Основные понятия </a:t>
            </a:r>
            <a:r>
              <a:rPr lang="ru-RU" sz="2000" dirty="0" err="1" smtClean="0"/>
              <a:t>имиджелогии</a:t>
            </a:r>
            <a:r>
              <a:rPr lang="ru-RU" sz="2000" dirty="0" smtClean="0"/>
              <a:t>. </a:t>
            </a:r>
          </a:p>
          <a:p>
            <a:pPr lvl="0">
              <a:buNone/>
            </a:pPr>
            <a:r>
              <a:rPr lang="ru-RU" sz="2000" dirty="0" smtClean="0"/>
              <a:t>2. Имиджа личности педагога.</a:t>
            </a:r>
          </a:p>
          <a:p>
            <a:pPr lvl="0">
              <a:buNone/>
            </a:pPr>
            <a:r>
              <a:rPr lang="ru-RU" sz="2000" dirty="0" smtClean="0"/>
              <a:t>3. Структура имиджа организации. 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 algn="ctr">
              <a:buNone/>
            </a:pPr>
            <a:r>
              <a:rPr lang="ru-RU" sz="2000" b="1" i="1" dirty="0" smtClean="0"/>
              <a:t>Литература:</a:t>
            </a:r>
            <a:endParaRPr lang="ru-RU" sz="2000" b="1" dirty="0" smtClean="0"/>
          </a:p>
          <a:p>
            <a:pPr lvl="0"/>
            <a:r>
              <a:rPr lang="ru-RU" sz="1600" dirty="0" err="1" smtClean="0"/>
              <a:t>Джефкинс</a:t>
            </a:r>
            <a:r>
              <a:rPr lang="ru-RU" sz="1600" dirty="0" smtClean="0"/>
              <a:t> Ф. </a:t>
            </a:r>
            <a:r>
              <a:rPr lang="ru-RU" sz="1600" dirty="0" err="1" smtClean="0"/>
              <a:t>Ядин</a:t>
            </a:r>
            <a:r>
              <a:rPr lang="ru-RU" sz="1600" dirty="0" smtClean="0"/>
              <a:t> Д. Паблик </a:t>
            </a:r>
            <a:r>
              <a:rPr lang="ru-RU" sz="1600" dirty="0" err="1" smtClean="0"/>
              <a:t>рилейшнз</a:t>
            </a:r>
            <a:r>
              <a:rPr lang="ru-RU" sz="1600" dirty="0" smtClean="0"/>
              <a:t> / Учебное пособие для вузов. - Перевод с английского под редакцией Б.Л. Еремина. - М.: ЮНИТИ-ДАНА, 2003. - 285 с.</a:t>
            </a:r>
          </a:p>
          <a:p>
            <a:pPr lvl="0"/>
            <a:r>
              <a:rPr lang="ru-RU" sz="1600" dirty="0" err="1" smtClean="0">
                <a:hlinkClick r:id="rId2"/>
              </a:rPr>
              <a:t>Почепцов</a:t>
            </a:r>
            <a:r>
              <a:rPr lang="ru-RU" sz="1600" dirty="0" smtClean="0">
                <a:hlinkClick r:id="rId2"/>
              </a:rPr>
              <a:t> Г.Г. </a:t>
            </a:r>
            <a:r>
              <a:rPr lang="ru-RU" sz="1600" dirty="0" err="1" smtClean="0">
                <a:hlinkClick r:id="rId2"/>
              </a:rPr>
              <a:t>Имиджелогия</a:t>
            </a:r>
            <a:r>
              <a:rPr lang="ru-RU" sz="1600" dirty="0" smtClean="0"/>
              <a:t>. - К.: 2002. - 574с.</a:t>
            </a:r>
          </a:p>
          <a:p>
            <a:pPr lvl="0"/>
            <a:r>
              <a:rPr lang="ru-RU" sz="1600" dirty="0" smtClean="0"/>
              <a:t>Роль имиджа в педагогической деятельности. </a:t>
            </a:r>
            <a:r>
              <a:rPr lang="en-US" sz="1600" dirty="0" smtClean="0"/>
              <a:t>URL: http://www. rusnauka.com.</a:t>
            </a:r>
            <a:endParaRPr lang="ru-RU" sz="1600" dirty="0" smtClean="0"/>
          </a:p>
          <a:p>
            <a:pPr lvl="0"/>
            <a:r>
              <a:rPr lang="ru-RU" sz="1600" dirty="0" smtClean="0"/>
              <a:t>Рыбакова Е.Н. Факторная структура имиджа успешных и неуспешных педагогов // Педагогическое образование в России. - № 2, 2012. </a:t>
            </a:r>
            <a:br>
              <a:rPr lang="ru-RU" sz="1600" dirty="0" smtClean="0"/>
            </a:br>
            <a:r>
              <a:rPr lang="en-US" sz="1600" dirty="0" smtClean="0"/>
              <a:t>URL: http://journals.uspu.ru/attachments/article/</a:t>
            </a:r>
            <a:r>
              <a:rPr lang="ru-RU" sz="1600" dirty="0" smtClean="0"/>
              <a:t>.</a:t>
            </a:r>
          </a:p>
          <a:p>
            <a:pPr lvl="0"/>
            <a:r>
              <a:rPr lang="ru-RU" sz="1600" dirty="0" err="1" smtClean="0"/>
              <a:t>Шепель</a:t>
            </a:r>
            <a:r>
              <a:rPr lang="ru-RU" sz="1600" dirty="0" smtClean="0"/>
              <a:t> В.М. Введение в </a:t>
            </a:r>
            <a:r>
              <a:rPr lang="ru-RU" sz="1600" dirty="0" err="1" smtClean="0"/>
              <a:t>имиджелогию</a:t>
            </a:r>
            <a:r>
              <a:rPr lang="ru-RU" sz="1600" dirty="0" smtClean="0"/>
              <a:t>. - М.: Народное образование, 2002.</a:t>
            </a:r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1. Основные понятия </a:t>
            </a:r>
            <a:r>
              <a:rPr lang="ru-RU" sz="3200" b="1" dirty="0" err="1" smtClean="0"/>
              <a:t>имиджелогии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7500" lnSpcReduction="20000"/>
          </a:bodyPr>
          <a:lstStyle/>
          <a:p>
            <a:endParaRPr lang="ru-RU" sz="2600" b="1" i="1" dirty="0" smtClean="0"/>
          </a:p>
          <a:p>
            <a:r>
              <a:rPr lang="ru-RU" sz="2600" b="1" i="1" dirty="0" smtClean="0"/>
              <a:t>Имидж</a:t>
            </a:r>
            <a:r>
              <a:rPr lang="ru-RU" sz="2600" dirty="0" smtClean="0"/>
              <a:t> – это непосредственно или преднамеренно создаваемое визуальное впечатление</a:t>
            </a:r>
            <a:r>
              <a:rPr lang="ru-RU" sz="2600" b="1" i="1" dirty="0" smtClean="0"/>
              <a:t> </a:t>
            </a:r>
            <a:r>
              <a:rPr lang="ru-RU" sz="2600" dirty="0" smtClean="0"/>
              <a:t>о личности или социальной структуре (В.М. </a:t>
            </a:r>
            <a:r>
              <a:rPr lang="ru-RU" sz="2600" dirty="0" err="1" smtClean="0"/>
              <a:t>Шепель</a:t>
            </a:r>
            <a:r>
              <a:rPr lang="ru-RU" sz="2600" dirty="0" smtClean="0"/>
              <a:t>).</a:t>
            </a:r>
          </a:p>
          <a:p>
            <a:endParaRPr lang="ru-RU" sz="2600" dirty="0" smtClean="0"/>
          </a:p>
          <a:p>
            <a:r>
              <a:rPr lang="ru-RU" sz="2600" b="1" i="1" dirty="0" smtClean="0"/>
              <a:t>Имидж</a:t>
            </a:r>
            <a:r>
              <a:rPr lang="ru-RU" sz="2600" dirty="0" smtClean="0"/>
              <a:t> — это своего рода призма, через которую преломляется каждая коммуникация от специалиста к обществу, поэтому представление о любой профессии формируется в результате вычленения в общественном сознании типичных особенностей ее представителей (Е.Н. Рыбакова).</a:t>
            </a:r>
          </a:p>
          <a:p>
            <a:endParaRPr lang="ru-RU" sz="2600" dirty="0" smtClean="0"/>
          </a:p>
          <a:p>
            <a:r>
              <a:rPr lang="ru-RU" sz="2600" b="1" i="1" dirty="0" smtClean="0"/>
              <a:t>Имидж </a:t>
            </a:r>
            <a:r>
              <a:rPr lang="ru-RU" sz="2600" dirty="0" smtClean="0"/>
              <a:t>— понятие, применимое: к человеку (персональный имидж), организации (корпоративный имидж), социальной позиции (имидж политического деятеля), профессии (имидж педагога), образованию (имидж выпускника Гарвардского университета) и, наконец... к вещам (</a:t>
            </a:r>
            <a:r>
              <a:rPr lang="ru-RU" sz="2600" dirty="0" err="1" smtClean="0"/>
              <a:t>мерседес</a:t>
            </a:r>
            <a:r>
              <a:rPr lang="ru-RU" sz="2600" dirty="0" smtClean="0"/>
              <a:t> — не просто машина!) (И.Н. Кузнецов).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Цитаты про имидж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«Нет смысла надеяться, что другие оценят вас за ваш характер и личность, не обратив внимания на то, как вы выглядите» Б. </a:t>
            </a:r>
            <a:r>
              <a:rPr lang="ru-RU" sz="2400" dirty="0" err="1" smtClean="0"/>
              <a:t>Трейси</a:t>
            </a:r>
            <a:r>
              <a:rPr lang="ru-RU" sz="2400" dirty="0" smtClean="0"/>
              <a:t> (писатель и бизнес тренер, США).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«</a:t>
            </a:r>
            <a:r>
              <a:rPr lang="ru-RU" sz="2400" dirty="0" smtClean="0">
                <a:hlinkClick r:id="rId2"/>
              </a:rPr>
              <a:t>Имидж человека</a:t>
            </a:r>
            <a:r>
              <a:rPr lang="ru-RU" sz="2400" dirty="0" smtClean="0"/>
              <a:t> – это то, что говорят о нем за его спиной»</a:t>
            </a:r>
          </a:p>
          <a:p>
            <a:pPr>
              <a:buNone/>
            </a:pPr>
            <a:r>
              <a:rPr lang="ru-RU" sz="2400" dirty="0" smtClean="0"/>
              <a:t> Э. </a:t>
            </a:r>
            <a:r>
              <a:rPr lang="ru-RU" sz="2400" dirty="0" err="1" smtClean="0"/>
              <a:t>Хау</a:t>
            </a:r>
            <a:r>
              <a:rPr lang="ru-RU" sz="2400" dirty="0" smtClean="0"/>
              <a:t> (писатель, США).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«Для имиджа важен размах, а не итог» С. Паркинсон (писатель и историк, Великобритания).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«Всегда помните одно простое правило: одеваться следует для той работы, которую вы хотите иметь, а не для той, которую имеете» </a:t>
            </a:r>
            <a:r>
              <a:rPr lang="ru-RU" sz="2400" dirty="0" smtClean="0">
                <a:hlinkClick r:id="rId3"/>
              </a:rPr>
              <a:t>Дональд Трамп</a:t>
            </a:r>
            <a:r>
              <a:rPr lang="ru-RU" sz="2400" dirty="0" smtClean="0"/>
              <a:t> (политик и бизнесмен, США).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К истории вопроса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80520"/>
          </a:xfrm>
        </p:spPr>
        <p:txBody>
          <a:bodyPr>
            <a:normAutofit lnSpcReduction="10000"/>
          </a:bodyPr>
          <a:lstStyle/>
          <a:p>
            <a:r>
              <a:rPr lang="ru-RU" sz="2200" b="1" dirty="0" smtClean="0"/>
              <a:t>60-е годы </a:t>
            </a:r>
            <a:r>
              <a:rPr lang="en-US" sz="2200" b="1" dirty="0" smtClean="0"/>
              <a:t>XX</a:t>
            </a:r>
            <a:r>
              <a:rPr lang="ru-RU" sz="2200" b="1" dirty="0" smtClean="0"/>
              <a:t> в.</a:t>
            </a:r>
            <a:r>
              <a:rPr lang="ru-RU" sz="2200" dirty="0" smtClean="0"/>
              <a:t> - американский экономист </a:t>
            </a:r>
            <a:r>
              <a:rPr lang="ru-RU" sz="2200" b="1" dirty="0" smtClean="0"/>
              <a:t>С. </a:t>
            </a:r>
            <a:r>
              <a:rPr lang="ru-RU" sz="2200" b="1" dirty="0" err="1" smtClean="0"/>
              <a:t>Болдуинг</a:t>
            </a:r>
            <a:r>
              <a:rPr lang="ru-RU" sz="2200" b="1" dirty="0" smtClean="0"/>
              <a:t> </a:t>
            </a:r>
            <a:r>
              <a:rPr lang="ru-RU" sz="2200" dirty="0" smtClean="0"/>
              <a:t>впервые</a:t>
            </a:r>
          </a:p>
          <a:p>
            <a:pPr>
              <a:buNone/>
            </a:pPr>
            <a:r>
              <a:rPr lang="ru-RU" sz="2200" dirty="0" smtClean="0"/>
              <a:t>использовал термин «имидж». </a:t>
            </a:r>
          </a:p>
          <a:p>
            <a:pPr>
              <a:buNone/>
            </a:pPr>
            <a:endParaRPr lang="ru-RU" sz="2200" dirty="0" smtClean="0"/>
          </a:p>
          <a:p>
            <a:r>
              <a:rPr lang="ru-RU" sz="2200" dirty="0" smtClean="0"/>
              <a:t>1974 г. – российский ученый - </a:t>
            </a:r>
            <a:r>
              <a:rPr lang="ru-RU" sz="2200" dirty="0" err="1" smtClean="0"/>
              <a:t>амариканист</a:t>
            </a:r>
            <a:r>
              <a:rPr lang="ru-RU" sz="2200" dirty="0" smtClean="0"/>
              <a:t> </a:t>
            </a:r>
            <a:r>
              <a:rPr lang="ru-RU" sz="2200" b="1" dirty="0" smtClean="0"/>
              <a:t>О. Феофанов</a:t>
            </a:r>
          </a:p>
          <a:p>
            <a:pPr>
              <a:buNone/>
            </a:pPr>
            <a:r>
              <a:rPr lang="ru-RU" sz="2200" dirty="0" smtClean="0"/>
              <a:t>впервые</a:t>
            </a:r>
            <a:r>
              <a:rPr lang="ru-RU" sz="2200" b="1" dirty="0" smtClean="0"/>
              <a:t> </a:t>
            </a:r>
            <a:r>
              <a:rPr lang="ru-RU" sz="2200" dirty="0" smtClean="0"/>
              <a:t>исследовал понятие «имидж» в монографии «США:</a:t>
            </a:r>
          </a:p>
          <a:p>
            <a:pPr>
              <a:buNone/>
            </a:pPr>
            <a:r>
              <a:rPr lang="ru-RU" sz="2200" dirty="0" smtClean="0"/>
              <a:t>реклама и общество».</a:t>
            </a:r>
            <a:endParaRPr lang="ru-RU" b="1" dirty="0" smtClean="0">
              <a:latin typeface="+mj-lt"/>
              <a:ea typeface="+mj-ea"/>
              <a:cs typeface="+mj-cs"/>
            </a:endParaRPr>
          </a:p>
          <a:p>
            <a:pPr algn="ctr">
              <a:buNone/>
            </a:pPr>
            <a:r>
              <a:rPr lang="ru-RU" b="1" dirty="0" smtClean="0">
                <a:latin typeface="+mj-lt"/>
                <a:ea typeface="+mj-ea"/>
                <a:cs typeface="+mj-cs"/>
              </a:rPr>
              <a:t>Статистика</a:t>
            </a:r>
          </a:p>
          <a:p>
            <a:r>
              <a:rPr lang="ru-RU" sz="2200" b="1" dirty="0" smtClean="0"/>
              <a:t>85%</a:t>
            </a:r>
            <a:r>
              <a:rPr lang="ru-RU" sz="2200" dirty="0" smtClean="0"/>
              <a:t> людей строят свое первое впечатление на основе внешнего облика человека. </a:t>
            </a:r>
          </a:p>
          <a:p>
            <a:pPr>
              <a:buNone/>
            </a:pPr>
            <a:endParaRPr lang="ru-RU" sz="2200" dirty="0" smtClean="0"/>
          </a:p>
          <a:p>
            <a:r>
              <a:rPr lang="ru-RU" sz="2200" b="1" dirty="0" smtClean="0"/>
              <a:t>83%</a:t>
            </a:r>
            <a:r>
              <a:rPr lang="ru-RU" sz="2200" dirty="0" smtClean="0"/>
              <a:t> решений люди принимают исходя их визуального восприятия. </a:t>
            </a:r>
          </a:p>
          <a:p>
            <a:endParaRPr lang="ru-RU" sz="2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 истории вопроса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/>
              <a:t>Гераклит (535 г. до н.э.) : «Главное - не то, что есть, </a:t>
            </a:r>
          </a:p>
          <a:p>
            <a:pPr>
              <a:buNone/>
            </a:pPr>
            <a:r>
              <a:rPr lang="ru-RU" sz="2200" dirty="0" smtClean="0"/>
              <a:t>а то, как мы это понимаем». </a:t>
            </a:r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r>
              <a:rPr lang="ru-RU" sz="2200" dirty="0" smtClean="0"/>
              <a:t>Аристотель: («Риторика» </a:t>
            </a:r>
            <a:r>
              <a:rPr lang="ru-RU" sz="2200" dirty="0" err="1" smtClean="0"/>
              <a:t>ок</a:t>
            </a:r>
            <a:r>
              <a:rPr lang="ru-RU" sz="2200" dirty="0" smtClean="0"/>
              <a:t>. 355 г. до н.э.): </a:t>
            </a:r>
          </a:p>
          <a:p>
            <a:pPr>
              <a:buNone/>
            </a:pPr>
            <a:r>
              <a:rPr lang="ru-RU" sz="2200" dirty="0" smtClean="0"/>
              <a:t>движения лидера должны быть выразительны, </a:t>
            </a:r>
          </a:p>
          <a:p>
            <a:pPr>
              <a:buNone/>
            </a:pPr>
            <a:r>
              <a:rPr lang="ru-RU" sz="2200" dirty="0" smtClean="0"/>
              <a:t>чтобы влиять на психологию людей.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026" name="Picture 2" descr="C:\Users\Женя\Desktop\Гарвкл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268760"/>
            <a:ext cx="1728192" cy="2304256"/>
          </a:xfrm>
          <a:prstGeom prst="rect">
            <a:avLst/>
          </a:prstGeom>
          <a:noFill/>
        </p:spPr>
      </p:pic>
      <p:pic>
        <p:nvPicPr>
          <p:cNvPr id="1027" name="Picture 3" descr="C:\Users\Женя\Desktop\Аристот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645024"/>
            <a:ext cx="157791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 истории вопроса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 descr="C:\Users\Женя\Desktop\Елиз-авета петров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268760"/>
            <a:ext cx="1872208" cy="23503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1628800"/>
            <a:ext cx="583264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Елизавета Петровна (6.12 1741 – 5.01.1762) высочайшим указом ввела цензуру на свои портреты (был утверждён образец её изображения живописцами). </a:t>
            </a:r>
          </a:p>
          <a:p>
            <a:endParaRPr lang="ru-RU" sz="2200" dirty="0" smtClean="0"/>
          </a:p>
          <a:p>
            <a:endParaRPr lang="ru-RU" sz="2200" dirty="0" smtClean="0"/>
          </a:p>
          <a:p>
            <a:endParaRPr lang="ru-RU" sz="2200" dirty="0" smtClean="0"/>
          </a:p>
          <a:p>
            <a:r>
              <a:rPr lang="ru-RU" sz="2200" dirty="0" smtClean="0"/>
              <a:t>Художник О.А. Кипренский значительно преобразил черты лица Пушкина, на самом известном портрете поэта.</a:t>
            </a:r>
          </a:p>
          <a:p>
            <a:endParaRPr lang="ru-RU" sz="2200" dirty="0" smtClean="0"/>
          </a:p>
        </p:txBody>
      </p:sp>
      <p:pic>
        <p:nvPicPr>
          <p:cNvPr id="2051" name="Picture 3" descr="C:\Users\Женя\Desktop\Пушк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86212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Функции имиджа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1"/>
            <a:ext cx="7859216" cy="42050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b="1" dirty="0" smtClean="0"/>
              <a:t>Ценностные функции:</a:t>
            </a:r>
          </a:p>
          <a:p>
            <a:pPr lvl="0"/>
            <a:r>
              <a:rPr lang="ru-RU" sz="2800" dirty="0" smtClean="0"/>
              <a:t>Личностно возвышающая; </a:t>
            </a:r>
          </a:p>
          <a:p>
            <a:pPr lvl="0"/>
            <a:r>
              <a:rPr lang="ru-RU" sz="2800" dirty="0" err="1" smtClean="0"/>
              <a:t>Комфортизация</a:t>
            </a:r>
            <a:r>
              <a:rPr lang="ru-RU" sz="2800" dirty="0" smtClean="0"/>
              <a:t> межличностных отношений; </a:t>
            </a:r>
          </a:p>
          <a:p>
            <a:pPr lvl="0"/>
            <a:r>
              <a:rPr lang="ru-RU" sz="2800" dirty="0" smtClean="0"/>
              <a:t>Психотерапевтическая.</a:t>
            </a:r>
          </a:p>
          <a:p>
            <a:pPr lvl="0">
              <a:buNone/>
            </a:pPr>
            <a:endParaRPr lang="ru-RU" sz="2800" dirty="0" smtClean="0"/>
          </a:p>
          <a:p>
            <a:pPr lvl="0">
              <a:buNone/>
            </a:pPr>
            <a:r>
              <a:rPr lang="ru-RU" sz="2800" b="1" dirty="0" smtClean="0"/>
              <a:t>Технологические функции:</a:t>
            </a:r>
          </a:p>
          <a:p>
            <a:pPr lvl="0"/>
            <a:r>
              <a:rPr lang="ru-RU" sz="2800" i="1" dirty="0" smtClean="0"/>
              <a:t> </a:t>
            </a:r>
            <a:r>
              <a:rPr lang="ru-RU" sz="2800" dirty="0" smtClean="0"/>
              <a:t>Межличностной адаптации;</a:t>
            </a:r>
          </a:p>
          <a:p>
            <a:pPr lvl="0"/>
            <a:r>
              <a:rPr lang="ru-RU" sz="2800" dirty="0" smtClean="0"/>
              <a:t>Высвечивания лучших личностно-деловых качеств;</a:t>
            </a:r>
          </a:p>
          <a:p>
            <a:pPr lvl="0"/>
            <a:r>
              <a:rPr lang="ru-RU" sz="2800" dirty="0" smtClean="0"/>
              <a:t>Затенения негативных личностных характеристик;</a:t>
            </a:r>
          </a:p>
          <a:p>
            <a:pPr lvl="0"/>
            <a:r>
              <a:rPr lang="ru-RU" sz="2800" dirty="0" smtClean="0"/>
              <a:t>Организация внимания;</a:t>
            </a:r>
          </a:p>
          <a:p>
            <a:r>
              <a:rPr lang="ru-RU" sz="2800" dirty="0" smtClean="0"/>
              <a:t>Преодоления возрастных рубежей.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Типы имиджа </a:t>
            </a:r>
            <a:r>
              <a:rPr lang="ru-RU" sz="3200" dirty="0" smtClean="0"/>
              <a:t>(по Ф. </a:t>
            </a:r>
            <a:r>
              <a:rPr lang="ru-RU" sz="3200" dirty="0" err="1" smtClean="0"/>
              <a:t>Джевкинсу</a:t>
            </a:r>
            <a:r>
              <a:rPr lang="ru-RU" sz="3200" dirty="0" smtClean="0"/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392488"/>
          </a:xfrm>
        </p:spPr>
        <p:txBody>
          <a:bodyPr>
            <a:normAutofit fontScale="85000" lnSpcReduction="10000"/>
          </a:bodyPr>
          <a:lstStyle/>
          <a:p>
            <a:r>
              <a:rPr lang="ru-RU" sz="2600" dirty="0" smtClean="0"/>
              <a:t>Зеркальный – представление о себе;</a:t>
            </a:r>
          </a:p>
          <a:p>
            <a:r>
              <a:rPr lang="ru-RU" sz="2600" dirty="0" smtClean="0"/>
              <a:t>Текущий – взгляд со стороны;</a:t>
            </a:r>
          </a:p>
          <a:p>
            <a:r>
              <a:rPr lang="ru-RU" sz="2600" dirty="0" smtClean="0"/>
              <a:t>Желаемый – к чему мы стремимся;</a:t>
            </a:r>
          </a:p>
          <a:p>
            <a:r>
              <a:rPr lang="ru-RU" sz="2600" dirty="0" smtClean="0"/>
              <a:t>Корпоративный – имидж организации в целом;</a:t>
            </a:r>
          </a:p>
          <a:p>
            <a:r>
              <a:rPr lang="ru-RU" sz="2600" dirty="0" smtClean="0"/>
              <a:t>Множественный – вариант имиджа образуется при наличии ряда независимых структур вместо единой корпорации.</a:t>
            </a:r>
          </a:p>
          <a:p>
            <a:endParaRPr lang="ru-RU" sz="2600" dirty="0" smtClean="0"/>
          </a:p>
          <a:p>
            <a:pPr algn="ctr">
              <a:buNone/>
            </a:pPr>
            <a:r>
              <a:rPr lang="ru-RU" sz="3800" b="1" dirty="0" smtClean="0">
                <a:latin typeface="+mj-lt"/>
                <a:ea typeface="+mj-ea"/>
                <a:cs typeface="+mj-cs"/>
              </a:rPr>
              <a:t>Другая классификация</a:t>
            </a:r>
          </a:p>
          <a:p>
            <a:r>
              <a:rPr lang="ru-RU" sz="2600" dirty="0" err="1" smtClean="0"/>
              <a:t>Самоимидж</a:t>
            </a:r>
            <a:r>
              <a:rPr lang="ru-RU" sz="2600" dirty="0" smtClean="0"/>
              <a:t>;</a:t>
            </a:r>
          </a:p>
          <a:p>
            <a:r>
              <a:rPr lang="ru-RU" sz="2600" dirty="0" smtClean="0"/>
              <a:t>Воспринимаемый имидж;</a:t>
            </a:r>
          </a:p>
          <a:p>
            <a:r>
              <a:rPr lang="ru-RU" sz="2600" dirty="0" smtClean="0"/>
              <a:t>Требуемый имидж.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628</Words>
  <Application>Microsoft Office PowerPoint</Application>
  <PresentationFormat>Экран (4:3)</PresentationFormat>
  <Paragraphs>148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Понятия «имидж педагога» и «имидж образовательной организации» в современном мире</vt:lpstr>
      <vt:lpstr>Презентация PowerPoint</vt:lpstr>
      <vt:lpstr>1. Основные понятия имиджелогии</vt:lpstr>
      <vt:lpstr>Цитаты про имидж</vt:lpstr>
      <vt:lpstr>К истории вопроса</vt:lpstr>
      <vt:lpstr>К истории вопроса</vt:lpstr>
      <vt:lpstr>К истории вопроса</vt:lpstr>
      <vt:lpstr>Функции имиджа</vt:lpstr>
      <vt:lpstr>Типы имиджа (по Ф. Джевкинсу)</vt:lpstr>
      <vt:lpstr>Структура имиджа личности  (по Л. М. Митиной)</vt:lpstr>
      <vt:lpstr>Презентация PowerPoint</vt:lpstr>
      <vt:lpstr>Презентация PowerPoint</vt:lpstr>
      <vt:lpstr>Презентация PowerPoint</vt:lpstr>
      <vt:lpstr>Структура имиджа организации</vt:lpstr>
      <vt:lpstr>Задание к семинару 1.2: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Понятия «имидж педагога» и «имидж образовательной организации» в современном мире</dc:title>
  <dc:creator>Женя</dc:creator>
  <cp:lastModifiedBy>User</cp:lastModifiedBy>
  <cp:revision>27</cp:revision>
  <dcterms:created xsi:type="dcterms:W3CDTF">2015-08-22T10:11:18Z</dcterms:created>
  <dcterms:modified xsi:type="dcterms:W3CDTF">2017-09-15T13:40:44Z</dcterms:modified>
</cp:coreProperties>
</file>