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4" r:id="rId29"/>
    <p:sldId id="282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48EED-8CF3-4E8E-BF0B-F55A6A121704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FEB5-9D57-481F-A33B-7371A7BA3D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46358-A192-4E4B-8D09-ED1DE707085D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2209-DAB6-49A9-8587-45A9E4CD9B13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9E329-6674-4827-929A-E0EF6CF241A2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74CA5-9943-49AC-962C-D38B84BEE5A1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7ADF4-2C39-4567-BED4-2CE07044A7DC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61B8411-9DDC-48C3-8961-DE40B29F06C4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DB613-C65F-4B26-8BE2-960B174F82A3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18DFA-FCFC-43CE-9F1A-C12583A8CE46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BA510-A80C-4782-9C13-5C20D461757F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5B37A-08CE-467E-B6DD-E4495FBF9665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8465B7D-63D8-4F0D-8DEA-46F77CD44679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CD59308-E16F-4C79-BA8D-A7E9CF3C5D44}" type="datetime1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07704" y="3789040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Разработчик: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0" dirty="0" smtClean="0">
                <a:solidFill>
                  <a:schemeClr val="tx1"/>
                </a:solidFill>
              </a:rPr>
              <a:t>доц. каф. педагогики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Опфер</a:t>
            </a:r>
            <a:r>
              <a:rPr lang="ru-RU" dirty="0" smtClean="0">
                <a:solidFill>
                  <a:schemeClr val="tx1"/>
                </a:solidFill>
              </a:rPr>
              <a:t> Е.А.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Имидж образовательной организации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Анализа рынка: </a:t>
            </a:r>
            <a:r>
              <a:rPr lang="ru-RU" sz="3600" b="1" dirty="0" err="1" smtClean="0">
                <a:solidFill>
                  <a:srgbClr val="C00000"/>
                </a:solidFill>
              </a:rPr>
              <a:t>фокус-групповое</a:t>
            </a:r>
            <a:r>
              <a:rPr lang="ru-RU" sz="3600" b="1" dirty="0" smtClean="0">
                <a:solidFill>
                  <a:srgbClr val="C00000"/>
                </a:solidFill>
              </a:rPr>
              <a:t> интервью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 smtClean="0"/>
              <a:t>Приемы работы с </a:t>
            </a:r>
            <a:r>
              <a:rPr lang="ru-RU" sz="2000" b="1" i="1" dirty="0" err="1" smtClean="0"/>
              <a:t>фокус-группой</a:t>
            </a:r>
            <a:r>
              <a:rPr lang="ru-RU" sz="2000" b="1" i="1" dirty="0" smtClean="0"/>
              <a:t>:</a:t>
            </a:r>
            <a:endParaRPr lang="ru-RU" sz="2000" dirty="0" smtClean="0"/>
          </a:p>
          <a:p>
            <a:r>
              <a:rPr lang="ru-RU" sz="2000" i="1" u="sng" dirty="0" smtClean="0"/>
              <a:t>Сочетание работы в группе и в </a:t>
            </a:r>
            <a:r>
              <a:rPr lang="ru-RU" sz="2000" i="1" u="sng" dirty="0" err="1" smtClean="0"/>
              <a:t>микрогруппах</a:t>
            </a:r>
            <a:r>
              <a:rPr lang="ru-RU" sz="2000" i="1" u="sng" dirty="0" smtClean="0"/>
              <a:t>.</a:t>
            </a:r>
            <a:r>
              <a:rPr lang="ru-RU" sz="2000" dirty="0" smtClean="0"/>
              <a:t> Каждой</a:t>
            </a:r>
          </a:p>
          <a:p>
            <a:pPr>
              <a:buNone/>
            </a:pPr>
            <a:r>
              <a:rPr lang="ru-RU" sz="2000" dirty="0" err="1" smtClean="0"/>
              <a:t>микрогруппе</a:t>
            </a:r>
            <a:r>
              <a:rPr lang="ru-RU" sz="2000" dirty="0" smtClean="0"/>
              <a:t> дается задание – всем одинаковое или разные.</a:t>
            </a:r>
          </a:p>
          <a:p>
            <a:pPr>
              <a:buNone/>
            </a:pPr>
            <a:r>
              <a:rPr lang="ru-RU" sz="2000" dirty="0" smtClean="0"/>
              <a:t>Обсуждение проводится сначала в </a:t>
            </a:r>
            <a:r>
              <a:rPr lang="ru-RU" sz="2000" dirty="0" err="1" smtClean="0"/>
              <a:t>микрогруппах</a:t>
            </a:r>
            <a:r>
              <a:rPr lang="ru-RU" sz="2000" dirty="0" smtClean="0"/>
              <a:t>, затем –</a:t>
            </a:r>
          </a:p>
          <a:p>
            <a:pPr>
              <a:buNone/>
            </a:pPr>
            <a:r>
              <a:rPr lang="ru-RU" sz="2000" dirty="0" smtClean="0"/>
              <a:t>представление результатов всей группе и общее обсуждение. </a:t>
            </a:r>
          </a:p>
          <a:p>
            <a:r>
              <a:rPr lang="ru-RU" sz="2000" i="1" u="sng" dirty="0" smtClean="0"/>
              <a:t>Групповой анализ проблем и построения проблемного поля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уместен при обсуждении факторов, влияющих на качество</a:t>
            </a:r>
          </a:p>
          <a:p>
            <a:pPr>
              <a:buNone/>
            </a:pPr>
            <a:r>
              <a:rPr lang="ru-RU" sz="2000" dirty="0" smtClean="0"/>
              <a:t>образования. На первом этапе участники записывают ответы на один</a:t>
            </a:r>
          </a:p>
          <a:p>
            <a:pPr>
              <a:buNone/>
            </a:pPr>
            <a:r>
              <a:rPr lang="ru-RU" sz="2000" dirty="0" smtClean="0"/>
              <a:t>или несколько вопросов, связанных с обсуждаемой проблемой. На</a:t>
            </a:r>
          </a:p>
          <a:p>
            <a:pPr>
              <a:buNone/>
            </a:pPr>
            <a:r>
              <a:rPr lang="ru-RU" sz="2000" dirty="0" smtClean="0"/>
              <a:t>следующем этапе группа работает над их систематизацией. </a:t>
            </a:r>
          </a:p>
          <a:p>
            <a:r>
              <a:rPr lang="ru-RU" sz="2000" i="1" u="sng" dirty="0" smtClean="0"/>
              <a:t>Коллективное рисование образов</a:t>
            </a:r>
            <a:r>
              <a:rPr lang="ru-RU" sz="2000" dirty="0" smtClean="0"/>
              <a:t>, связанных с обсуждаемой</a:t>
            </a:r>
          </a:p>
          <a:p>
            <a:pPr>
              <a:buNone/>
            </a:pPr>
            <a:r>
              <a:rPr lang="ru-RU" sz="2000" dirty="0" smtClean="0"/>
              <a:t>проблемой. 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Маркетинг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i="1" dirty="0" smtClean="0"/>
              <a:t>Маркетинг </a:t>
            </a:r>
            <a:r>
              <a:rPr lang="ru-RU" sz="2400" dirty="0" smtClean="0"/>
              <a:t>– это процесс, заключающийся в</a:t>
            </a:r>
          </a:p>
          <a:p>
            <a:pPr>
              <a:buNone/>
            </a:pPr>
            <a:r>
              <a:rPr lang="ru-RU" sz="2400" dirty="0" smtClean="0"/>
              <a:t>прогнозировании потребностей потенциальных</a:t>
            </a:r>
          </a:p>
          <a:p>
            <a:pPr>
              <a:buNone/>
            </a:pPr>
            <a:r>
              <a:rPr lang="ru-RU" sz="2400" dirty="0" smtClean="0"/>
              <a:t>покупателей и в удовлетворении этих потребностей</a:t>
            </a:r>
          </a:p>
          <a:p>
            <a:pPr>
              <a:buNone/>
            </a:pPr>
            <a:r>
              <a:rPr lang="ru-RU" sz="2400" dirty="0" smtClean="0"/>
              <a:t>путем предложения соответствующих товаров — изделий,</a:t>
            </a:r>
          </a:p>
          <a:p>
            <a:pPr>
              <a:buNone/>
            </a:pPr>
            <a:r>
              <a:rPr lang="ru-RU" sz="2400" dirty="0" smtClean="0"/>
              <a:t>технологий, услуг и т.д.</a:t>
            </a:r>
          </a:p>
          <a:p>
            <a:pPr algn="ctr">
              <a:buNone/>
            </a:pPr>
            <a:endParaRPr lang="ru-RU" sz="2400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«Одним из главных уроков теории воздействия в</a:t>
            </a:r>
          </a:p>
          <a:p>
            <a:pPr algn="ctr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послевоенный период и стало требование</a:t>
            </a:r>
          </a:p>
          <a:p>
            <a:pPr algn="ctr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демонстрировать </a:t>
            </a:r>
            <a:r>
              <a:rPr lang="ru-RU" sz="2400" b="1" i="1" dirty="0" smtClean="0">
                <a:solidFill>
                  <a:srgbClr val="C00000"/>
                </a:solidFill>
              </a:rPr>
              <a:t>преимущества</a:t>
            </a:r>
            <a:r>
              <a:rPr lang="ru-RU" sz="2400" i="1" dirty="0" smtClean="0">
                <a:solidFill>
                  <a:srgbClr val="C00000"/>
                </a:solidFill>
              </a:rPr>
              <a:t>, а не характеристики»  (Г.Г. </a:t>
            </a:r>
            <a:r>
              <a:rPr lang="ru-RU" sz="2400" i="1" dirty="0" err="1" smtClean="0">
                <a:solidFill>
                  <a:srgbClr val="C00000"/>
                </a:solidFill>
              </a:rPr>
              <a:t>Почепцов</a:t>
            </a:r>
            <a:r>
              <a:rPr lang="ru-RU" sz="2400" i="1" dirty="0" smtClean="0">
                <a:solidFill>
                  <a:srgbClr val="C00000"/>
                </a:solidFill>
              </a:rPr>
              <a:t>)</a:t>
            </a:r>
            <a:endParaRPr lang="ru-RU" sz="2400" dirty="0" smtClean="0">
              <a:solidFill>
                <a:srgbClr val="C00000"/>
              </a:solidFill>
            </a:endParaRPr>
          </a:p>
          <a:p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Концепции маркетинга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Концепция совершенствования товара/услуги: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потребители будут покупать товары наивысшего качества, с</a:t>
            </a:r>
          </a:p>
          <a:p>
            <a:pPr>
              <a:buNone/>
            </a:pPr>
            <a:r>
              <a:rPr lang="ru-RU" dirty="0" smtClean="0"/>
              <a:t>Наилучшими эксплуатационными свойствами и</a:t>
            </a:r>
          </a:p>
          <a:p>
            <a:pPr>
              <a:buNone/>
            </a:pPr>
            <a:r>
              <a:rPr lang="ru-RU" dirty="0" smtClean="0"/>
              <a:t>характеристиками, следовательно, организация должна</a:t>
            </a:r>
          </a:p>
          <a:p>
            <a:pPr>
              <a:buNone/>
            </a:pPr>
            <a:r>
              <a:rPr lang="ru-RU" dirty="0" smtClean="0"/>
              <a:t>сосредоточить свои усилия на постоянном</a:t>
            </a:r>
          </a:p>
          <a:p>
            <a:pPr>
              <a:buNone/>
            </a:pPr>
            <a:r>
              <a:rPr lang="ru-RU" dirty="0" smtClean="0"/>
              <a:t>совершенствовании товара.</a:t>
            </a:r>
          </a:p>
          <a:p>
            <a:r>
              <a:rPr lang="ru-RU" b="1" dirty="0" smtClean="0"/>
              <a:t>Концепция интенсификации коммерческих</a:t>
            </a:r>
          </a:p>
          <a:p>
            <a:pPr>
              <a:buNone/>
            </a:pPr>
            <a:r>
              <a:rPr lang="ru-RU" b="1" dirty="0" smtClean="0"/>
              <a:t>усилий: </a:t>
            </a:r>
            <a:r>
              <a:rPr lang="ru-RU" dirty="0" smtClean="0"/>
              <a:t>потребители не будут покупать товары</a:t>
            </a:r>
          </a:p>
          <a:p>
            <a:pPr>
              <a:buNone/>
            </a:pPr>
            <a:r>
              <a:rPr lang="ru-RU" dirty="0" smtClean="0"/>
              <a:t>организации в достаточном количестве, если она не</a:t>
            </a:r>
          </a:p>
          <a:p>
            <a:pPr>
              <a:buNone/>
            </a:pPr>
            <a:r>
              <a:rPr lang="ru-RU" dirty="0" smtClean="0"/>
              <a:t>предпримет значительных усилий в сфере сбыта и</a:t>
            </a:r>
          </a:p>
          <a:p>
            <a:pPr>
              <a:buNone/>
            </a:pPr>
            <a:r>
              <a:rPr lang="ru-RU" dirty="0" smtClean="0"/>
              <a:t>стимулирования. Используется агрессивная и назойливая</a:t>
            </a:r>
          </a:p>
          <a:p>
            <a:pPr>
              <a:buNone/>
            </a:pPr>
            <a:r>
              <a:rPr lang="ru-RU" dirty="0" smtClean="0"/>
              <a:t>реклама.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Концепции маркетинга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Концепция маркетинга: </a:t>
            </a:r>
            <a:r>
              <a:rPr lang="ru-RU" sz="2000" dirty="0" smtClean="0"/>
              <a:t>залогом достижения целей</a:t>
            </a:r>
          </a:p>
          <a:p>
            <a:pPr>
              <a:buNone/>
            </a:pPr>
            <a:r>
              <a:rPr lang="ru-RU" sz="2000" dirty="0" smtClean="0"/>
              <a:t>организации служат определение нужд и потребностей целевых</a:t>
            </a:r>
          </a:p>
          <a:p>
            <a:pPr>
              <a:buNone/>
            </a:pPr>
            <a:r>
              <a:rPr lang="ru-RU" sz="2000" dirty="0" smtClean="0"/>
              <a:t>рынков и обеспечение желаемой удовлетворенности более</a:t>
            </a:r>
          </a:p>
          <a:p>
            <a:pPr>
              <a:buNone/>
            </a:pPr>
            <a:r>
              <a:rPr lang="ru-RU" sz="2000" dirty="0" smtClean="0"/>
              <a:t>эффективными и более продуктивными, чем у конкурентов,</a:t>
            </a:r>
          </a:p>
          <a:p>
            <a:pPr>
              <a:buNone/>
            </a:pPr>
            <a:r>
              <a:rPr lang="ru-RU" sz="2000" dirty="0" smtClean="0"/>
              <a:t>способами. «Отыщите потребности и удовлетворите» или</a:t>
            </a:r>
          </a:p>
          <a:p>
            <a:pPr>
              <a:buNone/>
            </a:pPr>
            <a:r>
              <a:rPr lang="ru-RU" sz="2000" dirty="0" smtClean="0"/>
              <a:t>«Производите то, что можете продать, вместо того чтобы пытаться</a:t>
            </a:r>
          </a:p>
          <a:p>
            <a:pPr>
              <a:buNone/>
            </a:pPr>
            <a:r>
              <a:rPr lang="ru-RU" sz="2000" dirty="0" smtClean="0"/>
              <a:t>продать то, что можете произвести».</a:t>
            </a:r>
          </a:p>
          <a:p>
            <a:r>
              <a:rPr lang="ru-RU" sz="2000" b="1" dirty="0" smtClean="0"/>
              <a:t>Концепция социально-этичного маркетинга: </a:t>
            </a:r>
            <a:r>
              <a:rPr lang="ru-RU" sz="2000" dirty="0" smtClean="0"/>
              <a:t>задача</a:t>
            </a:r>
          </a:p>
          <a:p>
            <a:pPr>
              <a:buNone/>
            </a:pPr>
            <a:r>
              <a:rPr lang="ru-RU" sz="2000" dirty="0" smtClean="0"/>
              <a:t>организации – установить нужды, потребности, интересы целевых</a:t>
            </a:r>
          </a:p>
          <a:p>
            <a:pPr>
              <a:buNone/>
            </a:pPr>
            <a:r>
              <a:rPr lang="ru-RU" sz="2000" dirty="0" smtClean="0"/>
              <a:t>рынков и обеспечить желаемую удовлетворенность более</a:t>
            </a:r>
          </a:p>
          <a:p>
            <a:pPr>
              <a:buNone/>
            </a:pPr>
            <a:r>
              <a:rPr lang="ru-RU" sz="2000" dirty="0" smtClean="0"/>
              <a:t>эффективными и более продуктивными, чем у конкурентов,</a:t>
            </a:r>
          </a:p>
          <a:p>
            <a:pPr>
              <a:buNone/>
            </a:pPr>
            <a:r>
              <a:rPr lang="ru-RU" sz="2000" dirty="0" smtClean="0"/>
              <a:t>способами. При том одновременно обеспечивается сохранение или</a:t>
            </a:r>
          </a:p>
          <a:p>
            <a:pPr>
              <a:buNone/>
            </a:pPr>
            <a:r>
              <a:rPr lang="ru-RU" sz="2000" dirty="0" smtClean="0"/>
              <a:t>Укрепление благополучия потребителя и общества в целом. </a:t>
            </a:r>
            <a:endParaRPr lang="ru-RU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Бренд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Бренд – </a:t>
            </a:r>
            <a:r>
              <a:rPr lang="ru-RU" dirty="0" smtClean="0"/>
              <a:t>символ, отличающий компанию от</a:t>
            </a:r>
          </a:p>
          <a:p>
            <a:pPr>
              <a:buNone/>
            </a:pPr>
            <a:r>
              <a:rPr lang="ru-RU" dirty="0" smtClean="0"/>
              <a:t>конкурентов.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err="1" smtClean="0"/>
              <a:t>Брендинг</a:t>
            </a:r>
            <a:r>
              <a:rPr lang="ru-RU" dirty="0" smtClean="0"/>
              <a:t> — это деятельность по созданию</a:t>
            </a:r>
          </a:p>
          <a:p>
            <a:pPr>
              <a:buNone/>
            </a:pPr>
            <a:r>
              <a:rPr lang="ru-RU" dirty="0" smtClean="0"/>
              <a:t>долгосрочного предпочтения к товару (услуге),</a:t>
            </a:r>
          </a:p>
          <a:p>
            <a:pPr>
              <a:buNone/>
            </a:pPr>
            <a:r>
              <a:rPr lang="ru-RU" dirty="0" smtClean="0"/>
              <a:t>основанная на совместном усиленном воздействии на</a:t>
            </a:r>
          </a:p>
          <a:p>
            <a:pPr>
              <a:buNone/>
            </a:pPr>
            <a:r>
              <a:rPr lang="ru-RU" dirty="0" smtClean="0"/>
              <a:t>потребителя товарного знака, упаковки, рекламных</a:t>
            </a:r>
          </a:p>
          <a:p>
            <a:pPr>
              <a:buNone/>
            </a:pPr>
            <a:r>
              <a:rPr lang="ru-RU" dirty="0" smtClean="0"/>
              <a:t>обращений, материалов </a:t>
            </a:r>
            <a:r>
              <a:rPr lang="ru-RU" dirty="0" err="1" smtClean="0"/>
              <a:t>сейлз</a:t>
            </a:r>
            <a:r>
              <a:rPr lang="ru-RU" dirty="0" smtClean="0"/>
              <a:t> </a:t>
            </a:r>
            <a:r>
              <a:rPr lang="ru-RU" dirty="0" err="1" smtClean="0"/>
              <a:t>промоушен</a:t>
            </a:r>
            <a:r>
              <a:rPr lang="ru-RU" dirty="0" smtClean="0"/>
              <a:t> и других</a:t>
            </a:r>
          </a:p>
          <a:p>
            <a:pPr>
              <a:buNone/>
            </a:pPr>
            <a:r>
              <a:rPr lang="ru-RU" dirty="0" smtClean="0"/>
              <a:t>элементов рекламы, объединенных определенной идеей и</a:t>
            </a:r>
          </a:p>
          <a:p>
            <a:pPr>
              <a:buNone/>
            </a:pPr>
            <a:r>
              <a:rPr lang="ru-RU" dirty="0" smtClean="0"/>
              <a:t>однотипным оформлением, выделяющих товар (услугу)</a:t>
            </a:r>
          </a:p>
          <a:p>
            <a:pPr>
              <a:buNone/>
            </a:pPr>
            <a:r>
              <a:rPr lang="ru-RU" dirty="0" smtClean="0"/>
              <a:t>среди конкурентов и создающих его образ (</a:t>
            </a:r>
            <a:r>
              <a:rPr lang="ru-RU" dirty="0" err="1" smtClean="0"/>
              <a:t>Brand</a:t>
            </a:r>
            <a:r>
              <a:rPr lang="ru-RU" dirty="0" smtClean="0"/>
              <a:t> </a:t>
            </a:r>
            <a:r>
              <a:rPr lang="ru-RU" dirty="0" err="1" smtClean="0"/>
              <a:t>image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Техника проектирования бренда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200" b="1" i="1" dirty="0" smtClean="0"/>
              <a:t>Позиционирование бренда</a:t>
            </a:r>
            <a:r>
              <a:rPr lang="ru-RU" sz="3200" b="1" dirty="0" smtClean="0"/>
              <a:t> </a:t>
            </a:r>
            <a:r>
              <a:rPr lang="ru-RU" sz="3200" dirty="0" smtClean="0"/>
              <a:t>— это управляемый процесс относительно</a:t>
            </a:r>
          </a:p>
          <a:p>
            <a:pPr>
              <a:buNone/>
            </a:pPr>
            <a:r>
              <a:rPr lang="ru-RU" sz="3200" dirty="0" smtClean="0"/>
              <a:t>его положения в ряду конкурентов, существующего в сознании</a:t>
            </a:r>
          </a:p>
          <a:p>
            <a:pPr>
              <a:buNone/>
            </a:pPr>
            <a:r>
              <a:rPr lang="ru-RU" sz="3200" dirty="0" smtClean="0"/>
              <a:t>потребителей. </a:t>
            </a:r>
          </a:p>
          <a:p>
            <a:pPr>
              <a:buNone/>
            </a:pPr>
            <a:r>
              <a:rPr lang="ru-RU" sz="3200" i="1" u="sng" dirty="0" smtClean="0"/>
              <a:t>Позиции бренда определяются его конкурентными  преимуществами.</a:t>
            </a:r>
          </a:p>
          <a:p>
            <a:pPr>
              <a:buNone/>
            </a:pPr>
            <a:endParaRPr lang="ru-RU" sz="3200" b="1" i="1" dirty="0" smtClean="0"/>
          </a:p>
          <a:p>
            <a:pPr>
              <a:buNone/>
            </a:pPr>
            <a:r>
              <a:rPr lang="ru-RU" sz="3200" b="1" i="1" dirty="0" smtClean="0"/>
              <a:t>Личность бренда</a:t>
            </a:r>
            <a:r>
              <a:rPr lang="ru-RU" sz="3200" dirty="0" smtClean="0"/>
              <a:t> — это представление о нем потребителей, выраженное</a:t>
            </a:r>
          </a:p>
          <a:p>
            <a:pPr>
              <a:buNone/>
            </a:pPr>
            <a:r>
              <a:rPr lang="ru-RU" sz="3200" dirty="0" smtClean="0"/>
              <a:t>в форме характеристик, которыми обладал бы бренд, будь он человеческой</a:t>
            </a:r>
          </a:p>
          <a:p>
            <a:pPr>
              <a:buNone/>
            </a:pPr>
            <a:r>
              <a:rPr lang="ru-RU" sz="3200" dirty="0" smtClean="0"/>
              <a:t>личностью. </a:t>
            </a:r>
          </a:p>
          <a:p>
            <a:pPr>
              <a:buNone/>
            </a:pPr>
            <a:endParaRPr lang="ru-RU" sz="3200" b="1" i="1" dirty="0" smtClean="0"/>
          </a:p>
          <a:p>
            <a:pPr>
              <a:buNone/>
            </a:pPr>
            <a:r>
              <a:rPr lang="ru-RU" sz="3200" b="1" i="1" dirty="0" smtClean="0"/>
              <a:t>Имидж бренда</a:t>
            </a:r>
            <a:r>
              <a:rPr lang="ru-RU" sz="3200" i="1" dirty="0" smtClean="0"/>
              <a:t> - </a:t>
            </a:r>
            <a:r>
              <a:rPr lang="ru-RU" sz="3200" dirty="0" smtClean="0"/>
              <a:t>набор отличительных индивидуальных характеристик,</a:t>
            </a:r>
          </a:p>
          <a:p>
            <a:pPr>
              <a:buNone/>
            </a:pPr>
            <a:r>
              <a:rPr lang="ru-RU" sz="3200" dirty="0" smtClean="0"/>
              <a:t>присущих исключительно данному бренду: </a:t>
            </a:r>
          </a:p>
          <a:p>
            <a:r>
              <a:rPr lang="ru-RU" sz="3200" dirty="0" smtClean="0"/>
              <a:t>представление потребителей о продукте,</a:t>
            </a:r>
          </a:p>
          <a:p>
            <a:r>
              <a:rPr lang="ru-RU" sz="3200" dirty="0" smtClean="0"/>
              <a:t>представление о пользователе, </a:t>
            </a:r>
          </a:p>
          <a:p>
            <a:r>
              <a:rPr lang="ru-RU" sz="3200" dirty="0" smtClean="0"/>
              <a:t>представление о ситуациях использования, </a:t>
            </a:r>
          </a:p>
          <a:p>
            <a:r>
              <a:rPr lang="ru-RU" sz="3200" dirty="0" smtClean="0"/>
              <a:t>индивидуальные черты бренда , </a:t>
            </a:r>
          </a:p>
          <a:p>
            <a:r>
              <a:rPr lang="ru-RU" sz="3200" dirty="0" smtClean="0"/>
              <a:t>коммуникативные средства: название, упаковка, дизайн, логотип и т.п.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26" name="Picture 2" descr="C:\Users\Женя\Desktop\адидас пртив на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1641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2050" name="Picture 2" descr="C:\Users\Женя\Desktop\ауд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33680" cy="56115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074" name="Picture 2" descr="C:\Users\Женя\Desktop\маши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576263"/>
            <a:ext cx="8496300" cy="570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098" name="Picture 2" descr="C:\Users\Женя\Desktop\мак и пис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04295" cy="55717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План лекции: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pPr lvl="1"/>
            <a:r>
              <a:rPr lang="ru-RU" sz="5000" dirty="0" smtClean="0">
                <a:solidFill>
                  <a:schemeClr val="tx1"/>
                </a:solidFill>
              </a:rPr>
              <a:t>Позиционирование организации.  </a:t>
            </a:r>
          </a:p>
          <a:p>
            <a:pPr lvl="1"/>
            <a:r>
              <a:rPr lang="ru-RU" sz="5000" dirty="0" smtClean="0">
                <a:solidFill>
                  <a:schemeClr val="tx1"/>
                </a:solidFill>
              </a:rPr>
              <a:t>Анализа рынка: методы. </a:t>
            </a:r>
          </a:p>
          <a:p>
            <a:pPr lvl="1"/>
            <a:r>
              <a:rPr lang="ru-RU" sz="5000" dirty="0" smtClean="0">
                <a:solidFill>
                  <a:schemeClr val="tx1"/>
                </a:solidFill>
              </a:rPr>
              <a:t>Маркетинг и </a:t>
            </a:r>
            <a:r>
              <a:rPr lang="ru-RU" sz="5000" dirty="0" err="1" smtClean="0">
                <a:solidFill>
                  <a:schemeClr val="tx1"/>
                </a:solidFill>
              </a:rPr>
              <a:t>брендинг</a:t>
            </a:r>
            <a:r>
              <a:rPr lang="ru-RU" sz="5000" dirty="0" smtClean="0">
                <a:solidFill>
                  <a:schemeClr val="tx1"/>
                </a:solidFill>
              </a:rPr>
              <a:t>.</a:t>
            </a:r>
          </a:p>
          <a:p>
            <a:pPr lvl="1"/>
            <a:r>
              <a:rPr lang="ru-RU" sz="5000" dirty="0" smtClean="0">
                <a:solidFill>
                  <a:schemeClr val="tx1"/>
                </a:solidFill>
              </a:rPr>
              <a:t>Фирменный стиль организации. </a:t>
            </a:r>
          </a:p>
          <a:p>
            <a:pPr algn="ctr">
              <a:buNone/>
            </a:pPr>
            <a:endParaRPr lang="ru-RU" sz="28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5000" b="1" i="1" dirty="0" smtClean="0">
                <a:solidFill>
                  <a:srgbClr val="C00000"/>
                </a:solidFill>
              </a:rPr>
              <a:t>Литература:</a:t>
            </a:r>
            <a:endParaRPr lang="ru-RU" sz="5000" b="1" dirty="0" smtClean="0">
              <a:solidFill>
                <a:srgbClr val="C00000"/>
              </a:solidFill>
            </a:endParaRPr>
          </a:p>
          <a:p>
            <a:pPr lvl="0"/>
            <a:r>
              <a:rPr lang="ru-RU" sz="4800" dirty="0" smtClean="0"/>
              <a:t>Меркулова О.П. Опросные методы в системе поддержки качества образовательного процесса. </a:t>
            </a:r>
            <a:r>
              <a:rPr lang="ru-RU" sz="4800" dirty="0" err="1" smtClean="0"/>
              <a:t>учеб.-метод</a:t>
            </a:r>
            <a:r>
              <a:rPr lang="ru-RU" sz="4800" dirty="0" smtClean="0"/>
              <a:t>. пособие. – Волгоград: Перемена, 2005. – 119 с.</a:t>
            </a:r>
          </a:p>
          <a:p>
            <a:pPr lvl="0"/>
            <a:r>
              <a:rPr lang="ru-RU" sz="4800" dirty="0" smtClean="0"/>
              <a:t>Наумова С.А. </a:t>
            </a:r>
            <a:r>
              <a:rPr lang="ru-RU" sz="4800" dirty="0" err="1" smtClean="0"/>
              <a:t>Имиджелогия</a:t>
            </a:r>
            <a:r>
              <a:rPr lang="ru-RU" sz="4800" dirty="0" smtClean="0"/>
              <a:t>. Учебное пособие/Том. </a:t>
            </a:r>
            <a:r>
              <a:rPr lang="ru-RU" sz="4800" dirty="0" err="1" smtClean="0"/>
              <a:t>политех</a:t>
            </a:r>
            <a:r>
              <a:rPr lang="ru-RU" sz="4800" dirty="0" smtClean="0"/>
              <a:t>. ун-т, 2004. - 116 с.</a:t>
            </a:r>
          </a:p>
          <a:p>
            <a:pPr lvl="0"/>
            <a:r>
              <a:rPr lang="ru-RU" sz="4800" dirty="0" err="1" smtClean="0"/>
              <a:t>Почепцов</a:t>
            </a:r>
            <a:r>
              <a:rPr lang="ru-RU" sz="4800" dirty="0" smtClean="0"/>
              <a:t> Г.Г. Имиджмейкер. Паблик </a:t>
            </a:r>
            <a:r>
              <a:rPr lang="ru-RU" sz="4800" dirty="0" err="1" smtClean="0"/>
              <a:t>рилейшнз</a:t>
            </a:r>
            <a:r>
              <a:rPr lang="ru-RU" sz="4800" dirty="0" smtClean="0"/>
              <a:t> для политиков и бизнесменов. - Киев, 1995. – 768 с.</a:t>
            </a:r>
          </a:p>
          <a:p>
            <a:pPr lvl="0"/>
            <a:r>
              <a:rPr lang="ru-RU" sz="4800" dirty="0" err="1" smtClean="0"/>
              <a:t>Басовский</a:t>
            </a:r>
            <a:r>
              <a:rPr lang="ru-RU" sz="4800" dirty="0" smtClean="0"/>
              <a:t> Л.Е. Маркетинг: Курс лекций. – М.: ИНФРА-М, 1999. – 219 с.</a:t>
            </a:r>
          </a:p>
          <a:p>
            <a:pPr lvl="1"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122" name="Picture 2" descr="C:\Users\Женя\Desktop\кола и пепс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764704"/>
            <a:ext cx="9020175" cy="5256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6146" name="Picture 2" descr="C:\Users\Женя\Desktop\McDonald (Undercover [1024x768]wtm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590550"/>
            <a:ext cx="8763000" cy="5676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7170" name="Picture 2" descr="C:\Users\Женя\Desktop\сан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609727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8194" name="Picture 2" descr="http://ic1.static.km.ru/sites/default/files/imagecache/240x150/img/news/2013/6/5/vs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4147660" cy="2592288"/>
          </a:xfrm>
          <a:prstGeom prst="rect">
            <a:avLst/>
          </a:prstGeom>
          <a:noFill/>
        </p:spPr>
      </p:pic>
      <p:pic>
        <p:nvPicPr>
          <p:cNvPr id="8196" name="Picture 4" descr="http://netnado.ru/m-v-lomonosova-minyajlov-v-v-testirovanie-uchashihsya-v-sistem/3853_html_mc86f1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764704"/>
            <a:ext cx="3810000" cy="3771901"/>
          </a:xfrm>
          <a:prstGeom prst="rect">
            <a:avLst/>
          </a:prstGeom>
          <a:noFill/>
        </p:spPr>
      </p:pic>
      <p:pic>
        <p:nvPicPr>
          <p:cNvPr id="8198" name="Picture 6" descr="http://mgimoclub.ru/resources/000/000/000/000/039/39084_240x2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996952"/>
            <a:ext cx="3168352" cy="3168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36870" name="Picture 6" descr="http://designcard.ru/cfoto.php?fname=content/clipart/6995.jpg&amp;mw=350&amp;m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333750" cy="3333750"/>
          </a:xfrm>
          <a:prstGeom prst="rect">
            <a:avLst/>
          </a:prstGeom>
          <a:noFill/>
        </p:spPr>
      </p:pic>
      <p:pic>
        <p:nvPicPr>
          <p:cNvPr id="36872" name="Picture 8" descr="http://program.herzen.spb.ru/images/screenshot/herzen_color_em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157568" cy="2952328"/>
          </a:xfrm>
          <a:prstGeom prst="rect">
            <a:avLst/>
          </a:prstGeom>
          <a:noFill/>
        </p:spPr>
      </p:pic>
      <p:pic>
        <p:nvPicPr>
          <p:cNvPr id="36874" name="Picture 10" descr="http://fullref.ru/files/77/e6b6bc9f9463c28878992ea187397e05.html_files/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3672408" cy="2754306"/>
          </a:xfrm>
          <a:prstGeom prst="rect">
            <a:avLst/>
          </a:prstGeom>
          <a:noFill/>
        </p:spPr>
      </p:pic>
      <p:pic>
        <p:nvPicPr>
          <p:cNvPr id="36876" name="Picture 12" descr="http://lib.convdocs.org/pars_docs/refs/175/174955/174955_html_m5d5d89e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429000"/>
            <a:ext cx="4114124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37890" name="Picture 2" descr="http://litterref.ru/files/86/34760add07dc7bce2820200996eb267c.html_files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20688"/>
            <a:ext cx="4333619" cy="4824536"/>
          </a:xfrm>
          <a:prstGeom prst="rect">
            <a:avLst/>
          </a:prstGeom>
          <a:noFill/>
        </p:spPr>
      </p:pic>
      <p:pic>
        <p:nvPicPr>
          <p:cNvPr id="37892" name="Picture 4" descr="http://www.ict.edu.ru/event_img/6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12776"/>
            <a:ext cx="3285796" cy="3657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«Лига плюща»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/>
              <a:t>"Лига плюща"</a:t>
            </a:r>
            <a:r>
              <a:rPr lang="ru-RU" sz="2000" dirty="0" smtClean="0"/>
              <a:t>- это восемь частных университетов и</a:t>
            </a:r>
          </a:p>
          <a:p>
            <a:pPr>
              <a:buNone/>
            </a:pPr>
            <a:r>
              <a:rPr lang="ru-RU" sz="2000" dirty="0" smtClean="0"/>
              <a:t>колледжей на Северо-востоке США, которые считаются</a:t>
            </a:r>
          </a:p>
          <a:p>
            <a:pPr>
              <a:buNone/>
            </a:pPr>
            <a:r>
              <a:rPr lang="ru-RU" sz="2000" dirty="0" smtClean="0"/>
              <a:t>самыми престижными ВУЗами США (и одними из самых</a:t>
            </a:r>
          </a:p>
          <a:p>
            <a:pPr>
              <a:buNone/>
            </a:pPr>
            <a:r>
              <a:rPr lang="ru-RU" sz="2000" dirty="0" smtClean="0"/>
              <a:t>престижных в мире).</a:t>
            </a:r>
          </a:p>
        </p:txBody>
      </p:sp>
      <p:pic>
        <p:nvPicPr>
          <p:cNvPr id="6" name="Picture 2" descr="http://images.rapgenius.com/98168ab8e19715123a458ea77a828f6e.780x468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3212976"/>
            <a:ext cx="4608512" cy="2765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«Лига плюща»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4" name="Содержимое 8" descr="Университет Брауна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18478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олумбийский университет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556792"/>
            <a:ext cx="1552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орнелльский университет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340768"/>
            <a:ext cx="1809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Дартмутский колледж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068960"/>
            <a:ext cx="2190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Гарвардский университет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140968"/>
            <a:ext cx="12096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ринстонский университет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068960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Университет Пенсильвании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4725144"/>
            <a:ext cx="1152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Йельский университет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4653136"/>
            <a:ext cx="14287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39938" name="Picture 2" descr="http://gallery.mailchimp.com/0f543d0b018f081433751de11/images/CM_Capture_24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4176460" cy="1296144"/>
          </a:xfrm>
          <a:prstGeom prst="rect">
            <a:avLst/>
          </a:prstGeom>
          <a:noFill/>
        </p:spPr>
      </p:pic>
      <p:pic>
        <p:nvPicPr>
          <p:cNvPr id="39940" name="Picture 4" descr="http://msfhq.com/wp-content/uploads/2010/07/University-of-Cambridge-logo-300x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4320480" cy="1252941"/>
          </a:xfrm>
          <a:prstGeom prst="rect">
            <a:avLst/>
          </a:prstGeom>
          <a:noFill/>
        </p:spPr>
      </p:pic>
      <p:pic>
        <p:nvPicPr>
          <p:cNvPr id="39942" name="Picture 6" descr="http://www.pianeta-italia.com/blog/wp-content/uploads/2013/03/BOLOG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04664"/>
            <a:ext cx="2808311" cy="2808312"/>
          </a:xfrm>
          <a:prstGeom prst="rect">
            <a:avLst/>
          </a:prstGeom>
          <a:noFill/>
        </p:spPr>
      </p:pic>
      <p:pic>
        <p:nvPicPr>
          <p:cNvPr id="39944" name="Picture 8" descr="http://www.upmc.fr/content/default/idex/en/data/54728378555336796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789040"/>
            <a:ext cx="3201517" cy="2016224"/>
          </a:xfrm>
          <a:prstGeom prst="rect">
            <a:avLst/>
          </a:prstGeom>
          <a:noFill/>
        </p:spPr>
      </p:pic>
      <p:pic>
        <p:nvPicPr>
          <p:cNvPr id="39946" name="Picture 10" descr="http://www.deutsches-klima-konsortium.de/uploads/tx_n4meducationoffers/Logo_-_HU_Berl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212976"/>
            <a:ext cx="3096344" cy="3146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</a:rPr>
              <a:t>Слоганы</a:t>
            </a:r>
            <a:r>
              <a:rPr lang="ru-RU" sz="3600" b="1" dirty="0" smtClean="0">
                <a:solidFill>
                  <a:srgbClr val="C00000"/>
                </a:solidFill>
              </a:rPr>
              <a:t> российских вузов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556793"/>
            <a:ext cx="842493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Нам доверено заботиться о </a:t>
            </a:r>
            <a:r>
              <a:rPr lang="ru-RU" sz="2000" b="1" dirty="0" smtClean="0"/>
              <a:t>земле</a:t>
            </a:r>
            <a:endParaRPr lang="ru-RU" sz="2000" dirty="0" smtClean="0"/>
          </a:p>
          <a:p>
            <a:pPr algn="ctr"/>
            <a:r>
              <a:rPr lang="ru-RU" sz="1600" dirty="0" smtClean="0"/>
              <a:t>(Санкт-Петербургский </a:t>
            </a:r>
            <a:r>
              <a:rPr lang="ru-RU" sz="1600" dirty="0" smtClean="0"/>
              <a:t>государственный аграрный </a:t>
            </a:r>
            <a:r>
              <a:rPr lang="ru-RU" sz="1600" dirty="0" smtClean="0"/>
              <a:t>университет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algn="ctr"/>
            <a:r>
              <a:rPr lang="ru-RU" sz="2000" b="1" dirty="0" smtClean="0"/>
              <a:t>Лучшие традиции качества в сфере образования с 1944 </a:t>
            </a:r>
            <a:r>
              <a:rPr lang="ru-RU" sz="2000" b="1" dirty="0" smtClean="0"/>
              <a:t>г</a:t>
            </a:r>
            <a:endParaRPr lang="ru-RU" sz="2000" dirty="0" smtClean="0"/>
          </a:p>
          <a:p>
            <a:pPr algn="ctr"/>
            <a:r>
              <a:rPr lang="ru-RU" sz="1600" dirty="0" smtClean="0"/>
              <a:t>(Волгоградский государственный аграрный университет)</a:t>
            </a:r>
          </a:p>
          <a:p>
            <a:pPr algn="ctr"/>
            <a:r>
              <a:rPr lang="ru-RU" sz="2000" b="1" dirty="0" smtClean="0"/>
              <a:t>Мой родной!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pPr algn="ctr"/>
            <a:r>
              <a:rPr lang="ru-RU" sz="1600" dirty="0" smtClean="0"/>
              <a:t>(Калмыцкий государственный университет)</a:t>
            </a:r>
          </a:p>
          <a:p>
            <a:pPr algn="ctr"/>
            <a:r>
              <a:rPr lang="ru-RU" sz="2000" b="1" dirty="0" smtClean="0"/>
              <a:t>Движение к </a:t>
            </a:r>
            <a:r>
              <a:rPr lang="ru-RU" sz="2000" b="1" dirty="0" smtClean="0"/>
              <a:t>успеху</a:t>
            </a:r>
            <a:endParaRPr lang="ru-RU" sz="2000" dirty="0" smtClean="0"/>
          </a:p>
          <a:p>
            <a:pPr algn="ctr"/>
            <a:r>
              <a:rPr lang="ru-RU" sz="1600" dirty="0" smtClean="0"/>
              <a:t>(Дальневосточный </a:t>
            </a:r>
            <a:r>
              <a:rPr lang="ru-RU" sz="1600" dirty="0" smtClean="0"/>
              <a:t>федеральный </a:t>
            </a:r>
            <a:r>
              <a:rPr lang="ru-RU" sz="1600" dirty="0" smtClean="0"/>
              <a:t>университет (Владивосток)) </a:t>
            </a:r>
            <a:r>
              <a:rPr lang="ru-RU" sz="1600" dirty="0" smtClean="0"/>
              <a:t> </a:t>
            </a:r>
            <a:endParaRPr lang="ru-RU" sz="1600" b="1" dirty="0" smtClean="0"/>
          </a:p>
          <a:p>
            <a:pPr algn="ctr"/>
            <a:r>
              <a:rPr lang="ru-RU" sz="2000" b="1" dirty="0" smtClean="0"/>
              <a:t>Наука есть ясное познание истины, просвещение </a:t>
            </a:r>
            <a:r>
              <a:rPr lang="ru-RU" sz="2000" b="1" dirty="0" smtClean="0"/>
              <a:t>разума </a:t>
            </a:r>
            <a:endParaRPr lang="ru-RU" sz="2000" dirty="0" smtClean="0"/>
          </a:p>
          <a:p>
            <a:pPr algn="ctr"/>
            <a:r>
              <a:rPr lang="ru-RU" sz="1600" dirty="0" smtClean="0"/>
              <a:t>(МГУ им. М. Ломоносова)</a:t>
            </a:r>
          </a:p>
          <a:p>
            <a:pPr algn="ctr"/>
            <a:r>
              <a:rPr lang="ru-RU" sz="2000" b="1" dirty="0" smtClean="0"/>
              <a:t>Как мир, Россию и Москву люблю тебя МГПУ!</a:t>
            </a:r>
            <a:r>
              <a:rPr lang="ru-RU" sz="2000" dirty="0" smtClean="0"/>
              <a:t> </a:t>
            </a:r>
            <a:endParaRPr lang="ru-RU" sz="2000" b="1" dirty="0" smtClean="0"/>
          </a:p>
          <a:p>
            <a:pPr algn="ctr"/>
            <a:r>
              <a:rPr lang="ru-RU" sz="1600" dirty="0" smtClean="0"/>
              <a:t>(Московский </a:t>
            </a:r>
            <a:r>
              <a:rPr lang="ru-RU" sz="1600" dirty="0" smtClean="0"/>
              <a:t>городской педагогический </a:t>
            </a:r>
            <a:r>
              <a:rPr lang="ru-RU" sz="1600" dirty="0" smtClean="0"/>
              <a:t>университет)</a:t>
            </a:r>
          </a:p>
          <a:p>
            <a:pPr algn="ctr"/>
            <a:r>
              <a:rPr lang="ru-RU" sz="2000" b="1" dirty="0" smtClean="0"/>
              <a:t>Из класса — в высший класс!</a:t>
            </a:r>
            <a:endParaRPr lang="ru-RU" sz="2000" dirty="0" smtClean="0"/>
          </a:p>
          <a:p>
            <a:pPr algn="ctr"/>
            <a:r>
              <a:rPr lang="ru-RU" sz="1600" dirty="0" smtClean="0"/>
              <a:t>(Тульский </a:t>
            </a:r>
            <a:r>
              <a:rPr lang="ru-RU" sz="1600" dirty="0" smtClean="0"/>
              <a:t>государственный </a:t>
            </a:r>
            <a:r>
              <a:rPr lang="ru-RU" sz="1600" dirty="0" smtClean="0"/>
              <a:t>университет) </a:t>
            </a:r>
            <a:r>
              <a:rPr lang="ru-RU" sz="1600" dirty="0" smtClean="0"/>
              <a:t> </a:t>
            </a:r>
            <a:endParaRPr lang="ru-RU" sz="1600" dirty="0" smtClean="0"/>
          </a:p>
          <a:p>
            <a:endParaRPr lang="ru-RU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7589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Позиционирование организации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Позиционирование</a:t>
            </a:r>
            <a:r>
              <a:rPr lang="ru-RU" dirty="0" smtClean="0"/>
              <a:t> - определение места</a:t>
            </a:r>
          </a:p>
          <a:p>
            <a:pPr>
              <a:buNone/>
            </a:pPr>
            <a:r>
              <a:rPr lang="ru-RU" dirty="0" smtClean="0"/>
              <a:t>конкретного товара по отношению к товарам</a:t>
            </a:r>
          </a:p>
          <a:p>
            <a:pPr>
              <a:buNone/>
            </a:pPr>
            <a:r>
              <a:rPr lang="ru-RU" dirty="0" smtClean="0"/>
              <a:t>конкурентов в сознании потребителей. 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Позиционирование начинается с вопросов: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1. </a:t>
            </a:r>
            <a:r>
              <a:rPr lang="ru-RU" i="1" dirty="0" smtClean="0"/>
              <a:t>Для кого предназначен данный продукт?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2. </a:t>
            </a:r>
            <a:r>
              <a:rPr lang="ru-RU" i="1" dirty="0" smtClean="0"/>
              <a:t>Почему и зачем он был создан?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3. </a:t>
            </a:r>
            <a:r>
              <a:rPr lang="ru-RU" i="1" dirty="0" smtClean="0"/>
              <a:t>Когда и как он может быть использован потребителями?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4. </a:t>
            </a:r>
            <a:r>
              <a:rPr lang="ru-RU" i="1" dirty="0" smtClean="0"/>
              <a:t>На какую нишу может претендовать?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err="1" smtClean="0">
                <a:solidFill>
                  <a:srgbClr val="C00000"/>
                </a:solidFill>
              </a:rPr>
              <a:t>Слоганы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зарубежных </a:t>
            </a:r>
            <a:r>
              <a:rPr lang="ru-RU" sz="3200" b="1" dirty="0" smtClean="0">
                <a:solidFill>
                  <a:srgbClr val="C00000"/>
                </a:solidFill>
              </a:rPr>
              <a:t>вузов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628800"/>
            <a:ext cx="8208912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Dominus </a:t>
            </a:r>
            <a:r>
              <a:rPr lang="en-US" sz="2000" b="1" dirty="0" err="1" smtClean="0"/>
              <a:t>Illuminatio</a:t>
            </a:r>
            <a:r>
              <a:rPr lang="en-US" sz="2000" b="1" dirty="0" smtClean="0"/>
              <a:t> Mea </a:t>
            </a:r>
            <a:r>
              <a:rPr lang="ru-RU" sz="2000" b="1" dirty="0" smtClean="0"/>
              <a:t>(Господь</a:t>
            </a:r>
            <a:r>
              <a:rPr lang="ru-RU" sz="2000" b="1" dirty="0" smtClean="0"/>
              <a:t> — просвещение </a:t>
            </a:r>
            <a:r>
              <a:rPr lang="ru-RU" sz="2000" b="1" dirty="0" smtClean="0"/>
              <a:t>моё)</a:t>
            </a:r>
            <a:endParaRPr lang="ru-RU" sz="2000" b="1" dirty="0" smtClean="0"/>
          </a:p>
          <a:p>
            <a:pPr algn="ctr"/>
            <a:r>
              <a:rPr lang="ru-RU" dirty="0" smtClean="0"/>
              <a:t>(Университет Оксфорда)</a:t>
            </a:r>
          </a:p>
          <a:p>
            <a:pPr algn="ctr"/>
            <a:endParaRPr lang="ru-RU" dirty="0" smtClean="0"/>
          </a:p>
          <a:p>
            <a:pPr algn="ctr"/>
            <a:r>
              <a:rPr lang="ru-RU" sz="2000" b="1" dirty="0" err="1" smtClean="0"/>
              <a:t>Hinc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lucem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et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pocula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sacra</a:t>
            </a:r>
            <a:r>
              <a:rPr lang="ru-RU" sz="2000" b="1" dirty="0" smtClean="0"/>
              <a:t>, (Здесь [мы обретаем] свет и священные сосуды [знания]»)</a:t>
            </a:r>
          </a:p>
          <a:p>
            <a:pPr algn="ctr"/>
            <a:r>
              <a:rPr lang="ru-RU" dirty="0" smtClean="0"/>
              <a:t>(Университет Кембриджа)</a:t>
            </a:r>
          </a:p>
          <a:p>
            <a:pPr algn="ctr"/>
            <a:endParaRPr lang="ru-RU" dirty="0" smtClean="0"/>
          </a:p>
          <a:p>
            <a:pPr algn="ctr"/>
            <a:r>
              <a:rPr lang="en-US" sz="2000" b="1" dirty="0" err="1" smtClean="0"/>
              <a:t>Veritas</a:t>
            </a:r>
            <a:r>
              <a:rPr lang="en-US" sz="2000" b="1" dirty="0" smtClean="0"/>
              <a:t> (</a:t>
            </a:r>
            <a:r>
              <a:rPr lang="ru-RU" sz="2000" b="1" dirty="0" smtClean="0"/>
              <a:t>Истина)</a:t>
            </a:r>
          </a:p>
          <a:p>
            <a:pPr algn="ctr"/>
            <a:r>
              <a:rPr lang="ru-RU" dirty="0" smtClean="0"/>
              <a:t>(Университет Гарварда)</a:t>
            </a:r>
            <a:endParaRPr lang="ru-RU" dirty="0" smtClean="0"/>
          </a:p>
          <a:p>
            <a:endParaRPr lang="ru-RU" dirty="0" smtClean="0"/>
          </a:p>
          <a:p>
            <a:pPr algn="ctr"/>
            <a:r>
              <a:rPr lang="en-US" sz="2000" b="1" dirty="0" smtClean="0"/>
              <a:t>Alma </a:t>
            </a:r>
            <a:r>
              <a:rPr lang="en-US" sz="2000" b="1" dirty="0" smtClean="0"/>
              <a:t>Mater </a:t>
            </a:r>
            <a:r>
              <a:rPr lang="en-US" sz="2000" b="1" dirty="0" err="1" smtClean="0"/>
              <a:t>Studiorum</a:t>
            </a:r>
            <a:endParaRPr lang="ru-RU" sz="2000" b="1" dirty="0" smtClean="0"/>
          </a:p>
          <a:p>
            <a:pPr algn="ctr"/>
            <a:r>
              <a:rPr lang="ru-RU" dirty="0" smtClean="0"/>
              <a:t>(Болонский университет, Италия)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Анализа рынка: </a:t>
            </a:r>
            <a:r>
              <a:rPr lang="en-US" sz="3600" b="1" dirty="0" smtClean="0">
                <a:solidFill>
                  <a:srgbClr val="C00000"/>
                </a:solidFill>
              </a:rPr>
              <a:t>SWOT</a:t>
            </a:r>
            <a:r>
              <a:rPr lang="ru-RU" sz="3600" b="1" dirty="0" smtClean="0">
                <a:solidFill>
                  <a:srgbClr val="C00000"/>
                </a:solidFill>
              </a:rPr>
              <a:t>-анализ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SWOT</a:t>
            </a:r>
            <a:r>
              <a:rPr lang="ru-RU" dirty="0" smtClean="0"/>
              <a:t> – 1963 г., K. </a:t>
            </a:r>
            <a:r>
              <a:rPr lang="ru-RU" dirty="0" err="1" smtClean="0"/>
              <a:t>Andrews</a:t>
            </a:r>
            <a:r>
              <a:rPr lang="ru-RU" dirty="0" smtClean="0"/>
              <a:t>  (Гарвард):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err="1" smtClean="0"/>
              <a:t>Strengths</a:t>
            </a:r>
            <a:r>
              <a:rPr lang="ru-RU" dirty="0" smtClean="0"/>
              <a:t> (сильные стороны); </a:t>
            </a:r>
          </a:p>
          <a:p>
            <a:r>
              <a:rPr lang="ru-RU" dirty="0" err="1" smtClean="0"/>
              <a:t>Weaknesses</a:t>
            </a:r>
            <a:r>
              <a:rPr lang="ru-RU" dirty="0" smtClean="0"/>
              <a:t> (слабые стороны);</a:t>
            </a:r>
          </a:p>
          <a:p>
            <a:r>
              <a:rPr lang="ru-RU" dirty="0" err="1" smtClean="0"/>
              <a:t>Opportunities</a:t>
            </a:r>
            <a:r>
              <a:rPr lang="ru-RU" dirty="0" smtClean="0"/>
              <a:t> (возможности);</a:t>
            </a:r>
          </a:p>
          <a:p>
            <a:r>
              <a:rPr lang="ru-RU" dirty="0" err="1" smtClean="0"/>
              <a:t>Threats</a:t>
            </a:r>
            <a:r>
              <a:rPr lang="ru-RU" dirty="0" smtClean="0"/>
              <a:t> (угрозы).</a:t>
            </a: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5652120" y="2636912"/>
            <a:ext cx="504056" cy="914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5652120" y="3645024"/>
            <a:ext cx="504056" cy="914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44208" y="2780928"/>
            <a:ext cx="1656184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внутренняя среда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3861048"/>
            <a:ext cx="1656184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внешняя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среда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SWOT</a:t>
            </a:r>
            <a:r>
              <a:rPr lang="ru-RU" sz="3200" b="1" dirty="0" smtClean="0">
                <a:solidFill>
                  <a:srgbClr val="C00000"/>
                </a:solidFill>
              </a:rPr>
              <a:t>-анализ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03920" cy="457200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СИВ – действия  - </a:t>
            </a:r>
            <a:r>
              <a:rPr lang="ru-RU" dirty="0" smtClean="0"/>
              <a:t>стратегии роста, мероприятия или программы, использующие сильные стороны товара/организации для охвата каждой из возможностей. «Как при использовании данной возможности максимально использовать существующие сильные стороны товара/организации?»</a:t>
            </a:r>
          </a:p>
          <a:p>
            <a:r>
              <a:rPr lang="ru-RU" b="1" i="1" dirty="0" smtClean="0"/>
              <a:t>СИУ – действия - </a:t>
            </a:r>
            <a:r>
              <a:rPr lang="ru-RU" dirty="0" smtClean="0"/>
              <a:t>стратегии защиты, мероприятия или программы, направленные на улучшение, изменение или преодоление «слабых сторон» для использования найденных возможностей. «Что необходимо сделать для преодоления слабых сторон?»</a:t>
            </a:r>
          </a:p>
          <a:p>
            <a:r>
              <a:rPr lang="ru-RU" b="1" i="1" dirty="0" smtClean="0"/>
              <a:t>СЛВ – действия - </a:t>
            </a:r>
            <a:r>
              <a:rPr lang="ru-RU" dirty="0" smtClean="0"/>
              <a:t>стратегии защиты и помогают правильно использовать сильные стороны компании для предотвращения возможных угроз. «Какая сильная сторона товара может защитить или минимизировать риски от данной угрозы?»</a:t>
            </a:r>
          </a:p>
          <a:p>
            <a:r>
              <a:rPr lang="ru-RU" b="1" i="1" dirty="0" smtClean="0"/>
              <a:t>СЛУ – действия - </a:t>
            </a:r>
            <a:r>
              <a:rPr lang="ru-RU" dirty="0" smtClean="0"/>
              <a:t>стратегии защиты, мероприятия, направленные на улучшение и преодоление слабых сторон товара/организации для предотвращения или минимизации рисков угроз. «Какая из слабых сторон повышает риск данной угрозы?»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Анализа рынка: мониторинг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/>
              <a:t>Мониторинг</a:t>
            </a:r>
            <a:r>
              <a:rPr lang="ru-RU" sz="2400" dirty="0" smtClean="0"/>
              <a:t> – систематическое получение</a:t>
            </a:r>
          </a:p>
          <a:p>
            <a:pPr>
              <a:buNone/>
            </a:pPr>
            <a:r>
              <a:rPr lang="ru-RU" sz="2400" dirty="0" smtClean="0"/>
              <a:t>информации о состоянии какого-либо процесса или</a:t>
            </a:r>
          </a:p>
          <a:p>
            <a:pPr>
              <a:buNone/>
            </a:pPr>
            <a:r>
              <a:rPr lang="ru-RU" sz="2400" dirty="0" smtClean="0"/>
              <a:t>объекта.</a:t>
            </a:r>
          </a:p>
          <a:p>
            <a:pPr algn="ctr">
              <a:buNone/>
            </a:pPr>
            <a:r>
              <a:rPr lang="ru-RU" sz="2400" b="1" dirty="0" smtClean="0"/>
              <a:t>Заинтересованные стороны вуза: </a:t>
            </a:r>
          </a:p>
          <a:p>
            <a:pPr algn="just"/>
            <a:r>
              <a:rPr lang="ru-RU" sz="2400" dirty="0" smtClean="0"/>
              <a:t>Студенты;</a:t>
            </a:r>
          </a:p>
          <a:p>
            <a:pPr algn="just"/>
            <a:r>
              <a:rPr lang="ru-RU" sz="2400" dirty="0" smtClean="0"/>
              <a:t>Преподаватели, сотрудники;</a:t>
            </a:r>
          </a:p>
          <a:p>
            <a:pPr algn="just"/>
            <a:r>
              <a:rPr lang="ru-RU" sz="2400" dirty="0" smtClean="0"/>
              <a:t>Абитуриенты, их родители;</a:t>
            </a:r>
          </a:p>
          <a:p>
            <a:pPr algn="just"/>
            <a:r>
              <a:rPr lang="ru-RU" sz="2400" dirty="0" smtClean="0"/>
              <a:t>Работодатели;</a:t>
            </a:r>
          </a:p>
          <a:p>
            <a:pPr algn="just"/>
            <a:r>
              <a:rPr lang="ru-RU" sz="2400" dirty="0" smtClean="0"/>
              <a:t>Государство;</a:t>
            </a:r>
          </a:p>
          <a:p>
            <a:pPr algn="just"/>
            <a:r>
              <a:rPr lang="ru-RU" sz="2400" dirty="0" smtClean="0"/>
              <a:t>Общество.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Анализа рынка: мониторинг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/>
              <a:t>Требования к анкете:</a:t>
            </a:r>
          </a:p>
          <a:p>
            <a:pPr>
              <a:buNone/>
            </a:pPr>
            <a:endParaRPr lang="ru-RU" sz="2900" b="1" dirty="0" smtClean="0"/>
          </a:p>
          <a:p>
            <a:pPr lvl="0"/>
            <a:r>
              <a:rPr lang="ru-RU" sz="2900" dirty="0" smtClean="0"/>
              <a:t>Объем - не более 2 страниц;</a:t>
            </a:r>
          </a:p>
          <a:p>
            <a:pPr lvl="0"/>
            <a:r>
              <a:rPr lang="ru-RU" sz="2900" dirty="0" smtClean="0"/>
              <a:t>Оформление (шрифт, цвет, графические элементы) не должно раздражать глаз и отвлекать от основного содержания;</a:t>
            </a:r>
          </a:p>
          <a:p>
            <a:pPr lvl="0"/>
            <a:r>
              <a:rPr lang="ru-RU" sz="2900" dirty="0" smtClean="0"/>
              <a:t>Анкета должна начинаться приветствием, разъяснением цели опроса, информацией о том, кто его проводит. Заканчивается анкета словами благодарности за участие в опросе;</a:t>
            </a:r>
          </a:p>
          <a:p>
            <a:pPr lvl="0"/>
            <a:r>
              <a:rPr lang="ru-RU" sz="2900" dirty="0" smtClean="0"/>
              <a:t>Вопросы анкеты должны быть сформулированы грамотно, однозначно;</a:t>
            </a:r>
          </a:p>
          <a:p>
            <a:pPr lvl="0"/>
            <a:r>
              <a:rPr lang="ru-RU" sz="2900" dirty="0" smtClean="0"/>
              <a:t>Язык анкеты должен соответствовать языку целевой аудитории;</a:t>
            </a:r>
          </a:p>
          <a:p>
            <a:pPr lvl="0"/>
            <a:r>
              <a:rPr lang="ru-RU" sz="2900" dirty="0" smtClean="0"/>
              <a:t>Вопросы в анкете должны располагаться от общих (более легких) к наиболее важным (проблемным), завершающие вопросы должны предполагать положительный ответ.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Анализа рынка: </a:t>
            </a:r>
            <a:r>
              <a:rPr lang="ru-RU" sz="3200" b="1" dirty="0" err="1" smtClean="0">
                <a:solidFill>
                  <a:srgbClr val="C00000"/>
                </a:solidFill>
              </a:rPr>
              <a:t>фокус-групповое</a:t>
            </a:r>
            <a:r>
              <a:rPr lang="ru-RU" sz="3200" b="1" dirty="0" smtClean="0">
                <a:solidFill>
                  <a:srgbClr val="C00000"/>
                </a:solidFill>
              </a:rPr>
              <a:t> интервью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sz="3100" b="1" i="1" dirty="0" err="1" smtClean="0"/>
              <a:t>Фокус-групповое</a:t>
            </a:r>
            <a:r>
              <a:rPr lang="ru-RU" sz="3100" b="1" i="1" dirty="0" smtClean="0"/>
              <a:t> интервью - </a:t>
            </a:r>
            <a:r>
              <a:rPr lang="ru-RU" dirty="0" err="1" smtClean="0"/>
              <a:t>интервью</a:t>
            </a:r>
            <a:r>
              <a:rPr lang="ru-RU" dirty="0" smtClean="0"/>
              <a:t>, направленное</a:t>
            </a:r>
          </a:p>
          <a:p>
            <a:pPr lvl="0">
              <a:buNone/>
            </a:pPr>
            <a:r>
              <a:rPr lang="ru-RU" dirty="0" smtClean="0"/>
              <a:t>на выявление мнений представителей целевой аудитории по</a:t>
            </a:r>
          </a:p>
          <a:p>
            <a:pPr lvl="0">
              <a:buNone/>
            </a:pPr>
            <a:r>
              <a:rPr lang="ru-RU" dirty="0" smtClean="0"/>
              <a:t>определенной проблеме. </a:t>
            </a:r>
          </a:p>
          <a:p>
            <a:pPr algn="ctr">
              <a:buNone/>
            </a:pPr>
            <a:r>
              <a:rPr lang="ru-RU" b="1" i="1" dirty="0" smtClean="0"/>
              <a:t>Принципы состава </a:t>
            </a:r>
            <a:r>
              <a:rPr lang="ru-RU" b="1" i="1" dirty="0" err="1" smtClean="0"/>
              <a:t>фокус-группы</a:t>
            </a:r>
            <a:r>
              <a:rPr lang="ru-RU" b="1" i="1" dirty="0" smtClean="0"/>
              <a:t>: </a:t>
            </a:r>
            <a:endParaRPr lang="ru-RU" dirty="0" smtClean="0"/>
          </a:p>
          <a:p>
            <a:pPr lvl="0"/>
            <a:r>
              <a:rPr lang="ru-RU" dirty="0" smtClean="0"/>
              <a:t>Группа 8-12 человек;</a:t>
            </a:r>
          </a:p>
          <a:p>
            <a:pPr lvl="0"/>
            <a:r>
              <a:rPr lang="ru-RU" dirty="0" smtClean="0"/>
              <a:t>Все члены группы должны отличаться по своим</a:t>
            </a:r>
          </a:p>
          <a:p>
            <a:pPr lvl="0">
              <a:buNone/>
            </a:pPr>
            <a:r>
              <a:rPr lang="ru-RU" dirty="0" smtClean="0"/>
              <a:t>характеристикам, при этом составляя единую целевую</a:t>
            </a:r>
          </a:p>
          <a:p>
            <a:pPr lvl="0">
              <a:buNone/>
            </a:pPr>
            <a:r>
              <a:rPr lang="ru-RU" dirty="0" smtClean="0"/>
              <a:t>аудиторию;</a:t>
            </a:r>
          </a:p>
          <a:p>
            <a:pPr lvl="0"/>
            <a:r>
              <a:rPr lang="ru-RU" dirty="0" smtClean="0"/>
              <a:t>Модератор должен поставить четкую цель </a:t>
            </a:r>
            <a:r>
              <a:rPr lang="ru-RU" dirty="0" err="1" smtClean="0"/>
              <a:t>фокус-группы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Доброжелательная атмосфера;</a:t>
            </a:r>
          </a:p>
          <a:p>
            <a:pPr lvl="0"/>
            <a:r>
              <a:rPr lang="ru-RU" dirty="0" smtClean="0"/>
              <a:t>Интервью должно проводиться в соответствии с заранее</a:t>
            </a:r>
          </a:p>
          <a:p>
            <a:pPr lvl="0">
              <a:buNone/>
            </a:pPr>
            <a:r>
              <a:rPr lang="ru-RU" dirty="0" smtClean="0"/>
              <a:t>разработанным сценарием.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Фирменный стиль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800" b="1" i="1" dirty="0" smtClean="0"/>
              <a:t>Фирменный стиль</a:t>
            </a:r>
            <a:r>
              <a:rPr lang="ru-RU" sz="6800" dirty="0" smtClean="0"/>
              <a:t> —ряд, которые обеспечивают некоторое единство всех</a:t>
            </a:r>
          </a:p>
          <a:p>
            <a:pPr>
              <a:buNone/>
            </a:pPr>
            <a:r>
              <a:rPr lang="ru-RU" sz="6800" dirty="0" smtClean="0"/>
              <a:t>Изделий предприятия и отличает их от изделий конкурентов.</a:t>
            </a:r>
          </a:p>
          <a:p>
            <a:pPr algn="ctr">
              <a:buNone/>
            </a:pPr>
            <a:r>
              <a:rPr lang="ru-RU" sz="6800" b="1" i="1" dirty="0" smtClean="0"/>
              <a:t>Структура фирменного стиля:</a:t>
            </a:r>
            <a:endParaRPr lang="ru-RU" sz="6800" dirty="0" smtClean="0"/>
          </a:p>
          <a:p>
            <a:pPr lvl="0"/>
            <a:r>
              <a:rPr lang="ru-RU" sz="6800" dirty="0" smtClean="0"/>
              <a:t>логотип, </a:t>
            </a:r>
          </a:p>
          <a:p>
            <a:pPr lvl="0"/>
            <a:r>
              <a:rPr lang="ru-RU" sz="6800" dirty="0" smtClean="0"/>
              <a:t>фирменный блок (объединенные в композицию знак и логотип, поясняющие</a:t>
            </a:r>
          </a:p>
          <a:p>
            <a:pPr lvl="0">
              <a:buNone/>
            </a:pPr>
            <a:r>
              <a:rPr lang="ru-RU" sz="6800" dirty="0" smtClean="0"/>
              <a:t>надписи: страна, почтовый адрес, телефоны, фирменный лозунг, музыкальное</a:t>
            </a:r>
          </a:p>
          <a:p>
            <a:pPr lvl="0">
              <a:buNone/>
            </a:pPr>
            <a:r>
              <a:rPr lang="ru-RU" sz="6800" dirty="0" smtClean="0"/>
              <a:t>сопровождение), </a:t>
            </a:r>
          </a:p>
          <a:p>
            <a:pPr lvl="0"/>
            <a:r>
              <a:rPr lang="ru-RU" sz="6800" dirty="0" smtClean="0"/>
              <a:t>фирменный цвет, </a:t>
            </a:r>
          </a:p>
          <a:p>
            <a:pPr lvl="0"/>
            <a:r>
              <a:rPr lang="ru-RU" sz="6800" dirty="0" smtClean="0"/>
              <a:t>фирменный комплект шрифтов, </a:t>
            </a:r>
          </a:p>
          <a:p>
            <a:pPr lvl="0"/>
            <a:r>
              <a:rPr lang="ru-RU" sz="6800" dirty="0" smtClean="0"/>
              <a:t>фирменные константы (формат, система верстки текстов и иллюстраций). </a:t>
            </a:r>
          </a:p>
          <a:p>
            <a:pPr lvl="0"/>
            <a:r>
              <a:rPr lang="ru-RU" sz="6800" dirty="0" smtClean="0"/>
              <a:t>внутрифирменные стандарты. </a:t>
            </a:r>
          </a:p>
          <a:p>
            <a:pPr algn="ctr">
              <a:buNone/>
            </a:pPr>
            <a:r>
              <a:rPr lang="ru-RU" sz="6800" b="1" i="1" dirty="0" smtClean="0"/>
              <a:t>Носители элементов фирменного стиля: </a:t>
            </a:r>
            <a:endParaRPr lang="ru-RU" sz="6800" dirty="0" smtClean="0"/>
          </a:p>
          <a:p>
            <a:pPr lvl="0"/>
            <a:r>
              <a:rPr lang="ru-RU" sz="6800" dirty="0" smtClean="0"/>
              <a:t> средства пропаганды: пропагандистский проспект, журналы, оформление</a:t>
            </a:r>
          </a:p>
          <a:p>
            <a:pPr lvl="0">
              <a:buNone/>
            </a:pPr>
            <a:r>
              <a:rPr lang="ru-RU" sz="6800" dirty="0" smtClean="0"/>
              <a:t>залов для пресс-конференций и т.д.; </a:t>
            </a:r>
          </a:p>
          <a:p>
            <a:pPr lvl="0"/>
            <a:r>
              <a:rPr lang="ru-RU" sz="6800" dirty="0" smtClean="0"/>
              <a:t>печатная реклама предприятия (фирмы, компании): плакаты, листовки,</a:t>
            </a:r>
          </a:p>
          <a:p>
            <a:pPr lvl="0">
              <a:buNone/>
            </a:pPr>
            <a:r>
              <a:rPr lang="ru-RU" sz="6800" dirty="0" smtClean="0"/>
              <a:t>проспекты, каталоги и т.д.;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173</TotalTime>
  <Words>1124</Words>
  <Application>Microsoft Office PowerPoint</Application>
  <PresentationFormat>Экран (4:3)</PresentationFormat>
  <Paragraphs>238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Официальная</vt:lpstr>
      <vt:lpstr>Имидж образовательной организации</vt:lpstr>
      <vt:lpstr>План лекции:</vt:lpstr>
      <vt:lpstr>Позиционирование организации</vt:lpstr>
      <vt:lpstr>Анализа рынка: SWOT-анализ</vt:lpstr>
      <vt:lpstr>SWOT-анализ</vt:lpstr>
      <vt:lpstr>Анализа рынка: мониторинг</vt:lpstr>
      <vt:lpstr>Анализа рынка: мониторинг</vt:lpstr>
      <vt:lpstr>Анализа рынка: фокус-групповое интервью</vt:lpstr>
      <vt:lpstr>Фирменный стиль</vt:lpstr>
      <vt:lpstr>Анализа рынка: фокус-групповое интервью</vt:lpstr>
      <vt:lpstr>Маркетинг</vt:lpstr>
      <vt:lpstr>Концепции маркетинга</vt:lpstr>
      <vt:lpstr>Концепции маркетинга</vt:lpstr>
      <vt:lpstr>Бренд</vt:lpstr>
      <vt:lpstr>Техника проектирования бренда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«Лига плюща»</vt:lpstr>
      <vt:lpstr>«Лига плюща»</vt:lpstr>
      <vt:lpstr>Слайд 28</vt:lpstr>
      <vt:lpstr>Слоганы российских вузов</vt:lpstr>
      <vt:lpstr>Слоганы зарубежных вузов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Имидж образовательной организации</dc:title>
  <dc:creator>Женя</dc:creator>
  <cp:lastModifiedBy>Ефимова</cp:lastModifiedBy>
  <cp:revision>57</cp:revision>
  <dcterms:created xsi:type="dcterms:W3CDTF">2015-10-14T08:12:30Z</dcterms:created>
  <dcterms:modified xsi:type="dcterms:W3CDTF">2015-10-21T10:19:28Z</dcterms:modified>
</cp:coreProperties>
</file>