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38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C9F3D-807C-4047-A5D6-0426DB75D94C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24DDB-1180-4F9D-80A1-97C3ED28E2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20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FC067-69F4-43B5-B20F-8A9E63B150EA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B64D9-0C50-492E-A561-52BE97B5F706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7814-23F6-4B04-83FE-6A5CD058F57F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E86A2-2F65-48A3-B8CB-5E827D44A6F8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7AD9C-3EAF-4315-9F91-F86D00402A3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6EE6773-ACE4-489A-B8AD-5D4485BF57A8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7215F-8642-47EF-A05C-14CFB658AE86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AB40-0E20-40EB-BF47-3ACACF62B85B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4DCB9-2173-4BB0-B581-F8E20190962B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D3B50-99A6-43BD-ACFC-E0E9769D3716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B5A08C9-2AE2-4917-B755-81E811F0EA8B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844B507-CF9D-4485-8588-2F062F71F1D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501008"/>
            <a:ext cx="6400800" cy="1752600"/>
          </a:xfrm>
        </p:spPr>
        <p:txBody>
          <a:bodyPr/>
          <a:lstStyle/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Разработчик: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доцент каф. педагогики </a:t>
            </a:r>
            <a:r>
              <a:rPr lang="ru-RU" dirty="0" err="1" smtClean="0">
                <a:solidFill>
                  <a:schemeClr val="tx1"/>
                </a:solidFill>
              </a:rPr>
              <a:t>Опфер</a:t>
            </a:r>
            <a:r>
              <a:rPr lang="ru-RU" dirty="0" smtClean="0">
                <a:solidFill>
                  <a:schemeClr val="tx1"/>
                </a:solidFill>
              </a:rPr>
              <a:t> Е.А.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115666"/>
          </a:xfrm>
        </p:spPr>
        <p:txBody>
          <a:bodyPr>
            <a:normAutofit/>
          </a:bodyPr>
          <a:lstStyle/>
          <a:p>
            <a:r>
              <a:rPr lang="ru-RU" b="1" dirty="0" smtClean="0"/>
              <a:t>Требования к педагогу в нормативно-правовых документах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Этика делового общения «сверху - вниз»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lvl="0" algn="ctr">
              <a:buNone/>
            </a:pPr>
            <a:r>
              <a:rPr lang="ru-RU" sz="2400" b="1" i="1" dirty="0" smtClean="0"/>
              <a:t>«Относитесь к своему подчиненному так, как вы хотели бы, чтобы к вам относился руководитель»</a:t>
            </a:r>
          </a:p>
          <a:p>
            <a:pPr lvl="0" algn="ctr">
              <a:buNone/>
            </a:pPr>
            <a:endParaRPr lang="ru-RU" sz="2400" b="1" i="1" dirty="0" smtClean="0"/>
          </a:p>
          <a:p>
            <a:r>
              <a:rPr lang="ru-RU" sz="2200" dirty="0" smtClean="0"/>
              <a:t>стремитесь превратить вашу организацию в сплоченный</a:t>
            </a:r>
          </a:p>
          <a:p>
            <a:pPr>
              <a:buNone/>
            </a:pPr>
            <a:r>
              <a:rPr lang="ru-RU" sz="2200" dirty="0" smtClean="0"/>
              <a:t>коллектив с высокими моральными принципами общения, </a:t>
            </a:r>
          </a:p>
          <a:p>
            <a:r>
              <a:rPr lang="ru-RU" sz="2200" dirty="0" smtClean="0"/>
              <a:t>замечание сотруднику должно соответствовать</a:t>
            </a:r>
          </a:p>
          <a:p>
            <a:pPr>
              <a:buNone/>
            </a:pPr>
            <a:r>
              <a:rPr lang="ru-RU" sz="2200" dirty="0" smtClean="0"/>
              <a:t>этическим нормам, </a:t>
            </a:r>
          </a:p>
          <a:p>
            <a:r>
              <a:rPr lang="ru-RU" sz="2200" dirty="0" smtClean="0"/>
              <a:t>укрепляйте у подчиненного чувство собственного достоинства, </a:t>
            </a:r>
          </a:p>
          <a:p>
            <a:r>
              <a:rPr lang="ru-RU" sz="2200" dirty="0" smtClean="0"/>
              <a:t>доверяйте сотрудникам и признавайте собственные ошибки</a:t>
            </a:r>
          </a:p>
          <a:p>
            <a:r>
              <a:rPr lang="ru-RU" sz="2200" dirty="0" smtClean="0"/>
              <a:t>привилегии, которые вы делаете себе, должны</a:t>
            </a:r>
          </a:p>
          <a:p>
            <a:pPr>
              <a:buNone/>
            </a:pPr>
            <a:r>
              <a:rPr lang="ru-RU" sz="2200" dirty="0" smtClean="0"/>
              <a:t>распространяться и на других членов коллектива.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Этика делового общения «снизу – вверх»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600" b="1" dirty="0" smtClean="0"/>
              <a:t>«Относитесь к своему руководителю так, как вы хотели бы, чтобы к вам относились ваши подчиненные»</a:t>
            </a:r>
          </a:p>
          <a:p>
            <a:pPr algn="ctr">
              <a:buNone/>
            </a:pPr>
            <a:endParaRPr lang="ru-RU" sz="2600" b="1" dirty="0" smtClean="0"/>
          </a:p>
          <a:p>
            <a:r>
              <a:rPr lang="ru-RU" dirty="0" smtClean="0"/>
              <a:t>не пытайтесь навязывать руководителю свою точку зрения или</a:t>
            </a:r>
          </a:p>
          <a:p>
            <a:pPr>
              <a:buNone/>
            </a:pPr>
            <a:r>
              <a:rPr lang="ru-RU" dirty="0" smtClean="0"/>
              <a:t>командовать им. Высказывайте ваши предложения или</a:t>
            </a:r>
          </a:p>
          <a:p>
            <a:pPr>
              <a:buNone/>
            </a:pPr>
            <a:r>
              <a:rPr lang="ru-RU" dirty="0" smtClean="0"/>
              <a:t>замечания тактично и вежливо</a:t>
            </a:r>
          </a:p>
          <a:p>
            <a:r>
              <a:rPr lang="ru-RU" dirty="0" smtClean="0"/>
              <a:t>не разговаривайте с начальником категорическим тоном, не</a:t>
            </a:r>
          </a:p>
          <a:p>
            <a:pPr>
              <a:buNone/>
            </a:pPr>
            <a:r>
              <a:rPr lang="ru-RU" dirty="0" smtClean="0"/>
              <a:t>говорите всегда только «да» или «нет». Вечно поддакивающий</a:t>
            </a:r>
          </a:p>
          <a:p>
            <a:pPr>
              <a:buNone/>
            </a:pPr>
            <a:r>
              <a:rPr lang="ru-RU" dirty="0" smtClean="0"/>
              <a:t>сотрудник надоедает, а тот, кто всегда говорит «нет», служит</a:t>
            </a:r>
          </a:p>
          <a:p>
            <a:pPr>
              <a:buNone/>
            </a:pPr>
            <a:r>
              <a:rPr lang="ru-RU" dirty="0" smtClean="0"/>
              <a:t>постоянным раздражителем</a:t>
            </a:r>
          </a:p>
          <a:p>
            <a:r>
              <a:rPr lang="ru-RU" dirty="0" smtClean="0"/>
              <a:t>будьте преданы и надежны, но не будьте подхалимом. Имейте</a:t>
            </a:r>
          </a:p>
          <a:p>
            <a:pPr>
              <a:buNone/>
            </a:pPr>
            <a:r>
              <a:rPr lang="ru-RU" dirty="0" smtClean="0"/>
              <a:t>свой характер и принципы </a:t>
            </a:r>
          </a:p>
          <a:p>
            <a:r>
              <a:rPr lang="ru-RU" dirty="0" smtClean="0"/>
              <a:t>не стоит обращаться за советом, с предложением и т.д. «через голову»,</a:t>
            </a:r>
          </a:p>
          <a:p>
            <a:pPr>
              <a:buNone/>
            </a:pPr>
            <a:r>
              <a:rPr lang="ru-RU" dirty="0" smtClean="0"/>
              <a:t>сразу к руководителю вашего руководителя. Ваш непосредственный</a:t>
            </a:r>
          </a:p>
          <a:p>
            <a:pPr>
              <a:buNone/>
            </a:pPr>
            <a:r>
              <a:rPr lang="ru-RU" dirty="0" smtClean="0"/>
              <a:t>руководитель в этом случае теряет авторитет и достоинство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Этика делового общения «по горизонтали»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/>
              <a:t>«В деловом общении относитесь к своему коллеге так, как вы хотели бы, чтобы он относился к вам»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не требуйте к себе какого-либо особого отношения или</a:t>
            </a:r>
          </a:p>
          <a:p>
            <a:pPr>
              <a:buNone/>
            </a:pPr>
            <a:r>
              <a:rPr lang="ru-RU" dirty="0" smtClean="0"/>
              <a:t>особенных привилегий со стороны другого </a:t>
            </a:r>
          </a:p>
          <a:p>
            <a:r>
              <a:rPr lang="ru-RU" dirty="0" smtClean="0"/>
              <a:t>попытайтесь достичь четкого разделения прав и</a:t>
            </a:r>
          </a:p>
          <a:p>
            <a:pPr>
              <a:buNone/>
            </a:pPr>
            <a:r>
              <a:rPr lang="ru-RU" dirty="0" smtClean="0"/>
              <a:t>ответственности в выполнении общей работы </a:t>
            </a:r>
          </a:p>
          <a:p>
            <a:r>
              <a:rPr lang="ru-RU" dirty="0" smtClean="0"/>
              <a:t>не давайте обещаний, которые вы не можете выполнить, </a:t>
            </a:r>
          </a:p>
          <a:p>
            <a:r>
              <a:rPr lang="ru-RU" dirty="0" smtClean="0"/>
              <a:t>рассматривайте вашего коллегу как личность, которую следует</a:t>
            </a:r>
          </a:p>
          <a:p>
            <a:pPr>
              <a:buNone/>
            </a:pPr>
            <a:r>
              <a:rPr lang="ru-RU" dirty="0" smtClean="0"/>
              <a:t>уважать саму по себе, а не как средство для достижения ваших</a:t>
            </a:r>
          </a:p>
          <a:p>
            <a:pPr>
              <a:buNone/>
            </a:pPr>
            <a:r>
              <a:rPr lang="ru-RU" dirty="0" smtClean="0"/>
              <a:t>собственных целей</a:t>
            </a:r>
          </a:p>
          <a:p>
            <a:r>
              <a:rPr lang="ru-RU" dirty="0" smtClean="0"/>
              <a:t>не лезьте человеку в душу. На работе не принято спрашивать о</a:t>
            </a:r>
          </a:p>
          <a:p>
            <a:pPr>
              <a:buNone/>
            </a:pPr>
            <a:r>
              <a:rPr lang="ru-RU" dirty="0" smtClean="0"/>
              <a:t>личных делах, а тем более о проблемах, </a:t>
            </a:r>
          </a:p>
          <a:p>
            <a:r>
              <a:rPr lang="ru-RU" dirty="0" smtClean="0"/>
              <a:t>не старайтесь показаться лучше, умнее, интереснее, чем вы есть на</a:t>
            </a:r>
          </a:p>
          <a:p>
            <a:pPr>
              <a:buNone/>
            </a:pPr>
            <a:r>
              <a:rPr lang="ru-RU" dirty="0" smtClean="0"/>
              <a:t>самом деле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064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ФГОС ВО «Педагогическое образование»  (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бакалавриат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) от 17.01.2011 г.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Область профессиональной деятельности</a:t>
            </a:r>
            <a:r>
              <a:rPr lang="ru-RU" dirty="0" smtClean="0"/>
              <a:t>: </a:t>
            </a:r>
          </a:p>
          <a:p>
            <a:pPr lvl="0"/>
            <a:r>
              <a:rPr lang="ru-RU" dirty="0" smtClean="0"/>
              <a:t>образование</a:t>
            </a:r>
          </a:p>
          <a:p>
            <a:pPr lvl="0"/>
            <a:r>
              <a:rPr lang="ru-RU" dirty="0" smtClean="0"/>
              <a:t>социальная сфера</a:t>
            </a:r>
          </a:p>
          <a:p>
            <a:pPr lvl="0"/>
            <a:r>
              <a:rPr lang="ru-RU" dirty="0" smtClean="0"/>
              <a:t>культура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Объекты  профессиональной  деятельности</a:t>
            </a:r>
            <a:r>
              <a:rPr lang="ru-RU" dirty="0" smtClean="0"/>
              <a:t> :</a:t>
            </a:r>
          </a:p>
          <a:p>
            <a:pPr lvl="0"/>
            <a:r>
              <a:rPr lang="ru-RU" dirty="0" smtClean="0"/>
              <a:t>обучение</a:t>
            </a:r>
          </a:p>
          <a:p>
            <a:pPr lvl="0"/>
            <a:r>
              <a:rPr lang="ru-RU" dirty="0" smtClean="0"/>
              <a:t>воспитание </a:t>
            </a:r>
          </a:p>
          <a:p>
            <a:pPr lvl="0"/>
            <a:r>
              <a:rPr lang="ru-RU" dirty="0" smtClean="0"/>
              <a:t>развитие </a:t>
            </a:r>
          </a:p>
          <a:p>
            <a:pPr lvl="0"/>
            <a:r>
              <a:rPr lang="ru-RU" dirty="0" smtClean="0"/>
              <a:t>просвещение </a:t>
            </a:r>
          </a:p>
          <a:p>
            <a:pPr lvl="0"/>
            <a:r>
              <a:rPr lang="ru-RU" dirty="0" smtClean="0"/>
              <a:t>образовательные системы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Общекультурные компетенции (ОК)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1800" dirty="0" smtClean="0"/>
              <a:t>способностью использовать основы философских и </a:t>
            </a:r>
            <a:r>
              <a:rPr lang="ru-RU" sz="1800" dirty="0" err="1" smtClean="0"/>
              <a:t>социогуманитарных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знаний для формирования научного мировоззрения</a:t>
            </a:r>
          </a:p>
          <a:p>
            <a:r>
              <a:rPr lang="ru-RU" sz="1800" dirty="0" smtClean="0"/>
              <a:t>способностью анализировать основные  закономерности исторического</a:t>
            </a:r>
          </a:p>
          <a:p>
            <a:pPr>
              <a:buNone/>
            </a:pPr>
            <a:r>
              <a:rPr lang="ru-RU" sz="1800" dirty="0" smtClean="0"/>
              <a:t>развития для формирования патриотизма и гражданской позиции</a:t>
            </a:r>
          </a:p>
          <a:p>
            <a:r>
              <a:rPr lang="ru-RU" sz="1800" dirty="0" smtClean="0"/>
              <a:t>способностью использовать естественнонаучные и математические</a:t>
            </a:r>
          </a:p>
          <a:p>
            <a:pPr>
              <a:buNone/>
            </a:pPr>
            <a:r>
              <a:rPr lang="ru-RU" sz="1800" dirty="0" smtClean="0"/>
              <a:t>знания для ориентирования в информационном пространстве</a:t>
            </a:r>
          </a:p>
          <a:p>
            <a:r>
              <a:rPr lang="ru-RU" sz="1800" dirty="0" smtClean="0"/>
              <a:t>способностью к коммуникации в устной и письменной формах на русском</a:t>
            </a:r>
          </a:p>
          <a:p>
            <a:pPr>
              <a:buNone/>
            </a:pPr>
            <a:r>
              <a:rPr lang="ru-RU" sz="1800" dirty="0" smtClean="0"/>
              <a:t>и иностранном языках для решения задач взаимодействия</a:t>
            </a:r>
          </a:p>
          <a:p>
            <a:r>
              <a:rPr lang="ru-RU" sz="1800" dirty="0" smtClean="0"/>
              <a:t>способностью работать в команде</a:t>
            </a:r>
          </a:p>
          <a:p>
            <a:r>
              <a:rPr lang="ru-RU" sz="1800" dirty="0" smtClean="0"/>
              <a:t>способностью к самоорганизации и самообразованию</a:t>
            </a:r>
          </a:p>
          <a:p>
            <a:r>
              <a:rPr lang="ru-RU" sz="1800" dirty="0" smtClean="0"/>
              <a:t>способностью использовать базовые правовые знания </a:t>
            </a:r>
          </a:p>
          <a:p>
            <a:r>
              <a:rPr lang="ru-RU" sz="1800" dirty="0" smtClean="0"/>
              <a:t>готовностью поддерживать уровень физической подготовки,</a:t>
            </a:r>
          </a:p>
          <a:p>
            <a:pPr>
              <a:buNone/>
            </a:pPr>
            <a:r>
              <a:rPr lang="ru-RU" sz="1800" dirty="0" smtClean="0"/>
              <a:t>обеспечивающий полноценную деятельность</a:t>
            </a:r>
          </a:p>
          <a:p>
            <a:r>
              <a:rPr lang="ru-RU" sz="1800" dirty="0" smtClean="0"/>
              <a:t>способностью использовать приемы первой помощи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Общепрофессиональные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компетенции (ОПК)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готовностью сознавать социальную значимость своей будущей</a:t>
            </a:r>
          </a:p>
          <a:p>
            <a:pPr>
              <a:buNone/>
            </a:pPr>
            <a:r>
              <a:rPr lang="ru-RU" sz="2000" dirty="0" smtClean="0"/>
              <a:t>профессии, обладать мотивацией к профессиональной деятельности</a:t>
            </a:r>
          </a:p>
          <a:p>
            <a:r>
              <a:rPr lang="ru-RU" sz="2000" dirty="0" smtClean="0"/>
              <a:t>способностью осуществлять обучение, воспитание и развитие с</a:t>
            </a:r>
          </a:p>
          <a:p>
            <a:pPr>
              <a:buNone/>
            </a:pPr>
            <a:r>
              <a:rPr lang="ru-RU" sz="2000" dirty="0" smtClean="0"/>
              <a:t>учетом социальных, возрастных, психофизических и</a:t>
            </a:r>
          </a:p>
          <a:p>
            <a:pPr>
              <a:buNone/>
            </a:pPr>
            <a:r>
              <a:rPr lang="ru-RU" sz="2000" dirty="0" smtClean="0"/>
              <a:t>индивидуальных особенностей, в том числе особых</a:t>
            </a:r>
          </a:p>
          <a:p>
            <a:pPr>
              <a:buNone/>
            </a:pPr>
            <a:r>
              <a:rPr lang="ru-RU" sz="2000" dirty="0" smtClean="0"/>
              <a:t>образовательных потребностей обучающихся</a:t>
            </a:r>
          </a:p>
          <a:p>
            <a:r>
              <a:rPr lang="ru-RU" sz="2000" dirty="0" smtClean="0"/>
              <a:t>готовностью к психолого-педагогическому сопровождению</a:t>
            </a:r>
          </a:p>
          <a:p>
            <a:pPr>
              <a:buNone/>
            </a:pPr>
            <a:r>
              <a:rPr lang="ru-RU" sz="2000" dirty="0" smtClean="0"/>
              <a:t>учебно-воспитательного процесса</a:t>
            </a:r>
          </a:p>
          <a:p>
            <a:r>
              <a:rPr lang="ru-RU" sz="2000" dirty="0" smtClean="0"/>
              <a:t>готовностью к профессиональной деятельности в соответствии с</a:t>
            </a:r>
          </a:p>
          <a:p>
            <a:pPr>
              <a:buNone/>
            </a:pPr>
            <a:r>
              <a:rPr lang="ru-RU" sz="2000" dirty="0" smtClean="0"/>
              <a:t>нормативно-правовыми документами сферы образования</a:t>
            </a:r>
          </a:p>
          <a:p>
            <a:r>
              <a:rPr lang="ru-RU" sz="2000" dirty="0" smtClean="0"/>
              <a:t>владением основами профессиональной этики и речевой культуры</a:t>
            </a:r>
          </a:p>
          <a:p>
            <a:r>
              <a:rPr lang="ru-RU" sz="2000" dirty="0" smtClean="0"/>
              <a:t>готовностью к обеспечению охраны жизни и здоровья </a:t>
            </a:r>
            <a:r>
              <a:rPr lang="ru-RU" sz="2000" dirty="0" err="1" smtClean="0"/>
              <a:t>обуч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dirty="0" err="1" smtClean="0">
                <a:solidFill>
                  <a:schemeClr val="accent1">
                    <a:lumMod val="75000"/>
                  </a:schemeClr>
                </a:solidFill>
              </a:rPr>
              <a:t>Проф.-прикладные</a:t>
            </a: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  <a:t> компетенции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700" i="1" u="sng" dirty="0" smtClean="0"/>
              <a:t>Педагогическая деятельность:</a:t>
            </a:r>
            <a:endParaRPr lang="ru-RU" sz="1700" dirty="0" smtClean="0"/>
          </a:p>
          <a:p>
            <a:r>
              <a:rPr lang="ru-RU" sz="1700" dirty="0" smtClean="0"/>
              <a:t>готовностью реализовывать ООП по ФГОС</a:t>
            </a:r>
          </a:p>
          <a:p>
            <a:r>
              <a:rPr lang="ru-RU" sz="1700" dirty="0" smtClean="0"/>
              <a:t>способностью использовать современные методы обучения и диагностики</a:t>
            </a:r>
          </a:p>
          <a:p>
            <a:r>
              <a:rPr lang="ru-RU" sz="1700" dirty="0" smtClean="0"/>
              <a:t>способностью решать задачи воспитания и духовно-нравственного развития</a:t>
            </a:r>
          </a:p>
          <a:p>
            <a:r>
              <a:rPr lang="ru-RU" sz="1700" dirty="0" smtClean="0"/>
              <a:t>способностью использовать возможности образовательной среды для</a:t>
            </a:r>
          </a:p>
          <a:p>
            <a:pPr>
              <a:buNone/>
            </a:pPr>
            <a:r>
              <a:rPr lang="ru-RU" sz="1700" dirty="0" smtClean="0"/>
              <a:t>достижения личностных, </a:t>
            </a:r>
            <a:r>
              <a:rPr lang="ru-RU" sz="1700" dirty="0" err="1" smtClean="0"/>
              <a:t>метапредметных</a:t>
            </a:r>
            <a:r>
              <a:rPr lang="ru-RU" sz="1700" dirty="0" smtClean="0"/>
              <a:t> и предметных результатов обучения </a:t>
            </a:r>
          </a:p>
          <a:p>
            <a:r>
              <a:rPr lang="ru-RU" sz="1700" dirty="0" smtClean="0"/>
              <a:t>готовностью к взаимодействию с участниками образовательного процесса</a:t>
            </a:r>
          </a:p>
          <a:p>
            <a:r>
              <a:rPr lang="ru-RU" sz="1700" dirty="0" smtClean="0"/>
              <a:t>способностью организовывать сотрудничество обучающихся</a:t>
            </a:r>
          </a:p>
          <a:p>
            <a:pPr>
              <a:buNone/>
            </a:pPr>
            <a:r>
              <a:rPr lang="ru-RU" sz="1700" i="1" u="sng" dirty="0" smtClean="0"/>
              <a:t>Исследовательская деятельность:</a:t>
            </a:r>
            <a:endParaRPr lang="ru-RU" sz="1700" dirty="0" smtClean="0"/>
          </a:p>
          <a:p>
            <a:r>
              <a:rPr lang="ru-RU" sz="1700" dirty="0" smtClean="0"/>
              <a:t>готовностью использовать теоретические и практические знания</a:t>
            </a:r>
          </a:p>
          <a:p>
            <a:pPr>
              <a:buNone/>
            </a:pPr>
            <a:r>
              <a:rPr lang="ru-RU" sz="1700" dirty="0" smtClean="0"/>
              <a:t>для постановки и решения исследовательских задач в области образования</a:t>
            </a:r>
          </a:p>
          <a:p>
            <a:pPr>
              <a:buNone/>
            </a:pPr>
            <a:r>
              <a:rPr lang="ru-RU" sz="1700" i="1" u="sng" dirty="0" smtClean="0"/>
              <a:t>Культурно-просветительская деятельность:</a:t>
            </a:r>
            <a:endParaRPr lang="ru-RU" sz="1700" dirty="0" smtClean="0"/>
          </a:p>
          <a:p>
            <a:r>
              <a:rPr lang="ru-RU" sz="1700" dirty="0" smtClean="0"/>
              <a:t>способностью выявлять культурные потребности различных социальных</a:t>
            </a:r>
          </a:p>
          <a:p>
            <a:pPr>
              <a:buNone/>
            </a:pPr>
            <a:r>
              <a:rPr lang="ru-RU" sz="1700" dirty="0" smtClean="0"/>
              <a:t>групп</a:t>
            </a:r>
          </a:p>
          <a:p>
            <a:r>
              <a:rPr lang="ru-RU" sz="1700" dirty="0" smtClean="0"/>
              <a:t>способностью реализовывать культурно-просветительские программы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ФГОС 3+ «Педагогическое образование» (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магистратура) от 21.11.2014 г.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/>
              <a:t>4.3. Виды профессиональной деятельности, к которым готовятся выпускники, освоившие программу магистратуры:</a:t>
            </a:r>
          </a:p>
          <a:p>
            <a:r>
              <a:rPr lang="ru-RU" sz="2500" dirty="0"/>
              <a:t>педагогическая;</a:t>
            </a:r>
          </a:p>
          <a:p>
            <a:r>
              <a:rPr lang="ru-RU" sz="2500" dirty="0"/>
              <a:t>научно-исследовательская;</a:t>
            </a:r>
          </a:p>
          <a:p>
            <a:r>
              <a:rPr lang="ru-RU" sz="2500" dirty="0"/>
              <a:t>проектная;</a:t>
            </a:r>
          </a:p>
          <a:p>
            <a:r>
              <a:rPr lang="ru-RU" sz="2500" dirty="0"/>
              <a:t>методическая;</a:t>
            </a:r>
          </a:p>
          <a:p>
            <a:r>
              <a:rPr lang="ru-RU" sz="2500" dirty="0"/>
              <a:t>управленческая;</a:t>
            </a:r>
          </a:p>
          <a:p>
            <a:r>
              <a:rPr lang="ru-RU" sz="2500" dirty="0"/>
              <a:t>культурно-просветительская.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425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D16349">
                    <a:lumMod val="75000"/>
                  </a:srgbClr>
                </a:solidFill>
              </a:rPr>
              <a:t>Общекультурные компетенции (ОК)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способность </a:t>
            </a:r>
            <a:r>
              <a:rPr lang="ru-RU" dirty="0"/>
              <a:t>к абстрактному мышлению, анализу, </a:t>
            </a:r>
            <a:r>
              <a:rPr lang="ru-RU" dirty="0" smtClean="0"/>
              <a:t>синтезу,</a:t>
            </a:r>
          </a:p>
          <a:p>
            <a:pPr marL="0" indent="0">
              <a:buNone/>
            </a:pPr>
            <a:r>
              <a:rPr lang="ru-RU" dirty="0" smtClean="0"/>
              <a:t>способность </a:t>
            </a:r>
            <a:r>
              <a:rPr lang="ru-RU" dirty="0"/>
              <a:t>совершенствовать и развивать свой интеллектуальный и общекультурный уровень (ОК-1);</a:t>
            </a:r>
          </a:p>
          <a:p>
            <a:r>
              <a:rPr lang="ru-RU" dirty="0" smtClean="0"/>
              <a:t>готовность </a:t>
            </a:r>
            <a:r>
              <a:rPr lang="ru-RU" dirty="0"/>
              <a:t>действовать в нестандартных ситуациях, </a:t>
            </a:r>
            <a:r>
              <a:rPr lang="ru-RU" dirty="0" smtClean="0"/>
              <a:t>нести</a:t>
            </a:r>
          </a:p>
          <a:p>
            <a:pPr marL="0" indent="0">
              <a:buNone/>
            </a:pPr>
            <a:r>
              <a:rPr lang="ru-RU" dirty="0" smtClean="0"/>
              <a:t>социальную </a:t>
            </a:r>
            <a:r>
              <a:rPr lang="ru-RU" dirty="0"/>
              <a:t>и этическую ответственность за принятые решения (ОК-2);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к самостоятельному освоению и </a:t>
            </a:r>
            <a:r>
              <a:rPr lang="ru-RU" dirty="0" smtClean="0"/>
              <a:t>использованию</a:t>
            </a:r>
          </a:p>
          <a:p>
            <a:pPr marL="0" indent="0">
              <a:buNone/>
            </a:pPr>
            <a:r>
              <a:rPr lang="ru-RU" dirty="0" smtClean="0"/>
              <a:t>новых </a:t>
            </a:r>
            <a:r>
              <a:rPr lang="ru-RU" dirty="0"/>
              <a:t>методов исследования, к освоению новых сфер профессиональной деятельности (ОК-3);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формировать ресурсно-информационные базы </a:t>
            </a:r>
            <a:r>
              <a:rPr lang="ru-RU" dirty="0" smtClean="0"/>
              <a:t>для</a:t>
            </a:r>
          </a:p>
          <a:p>
            <a:pPr marL="0" indent="0">
              <a:buNone/>
            </a:pPr>
            <a:r>
              <a:rPr lang="ru-RU" dirty="0" smtClean="0"/>
              <a:t>осуществления </a:t>
            </a:r>
            <a:r>
              <a:rPr lang="ru-RU" dirty="0"/>
              <a:t>практической деятельности в различных сферах (ОК-4);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самостоятельно приобретать и использовать, в том </a:t>
            </a:r>
            <a:r>
              <a:rPr lang="ru-RU" dirty="0" smtClean="0"/>
              <a:t>числе</a:t>
            </a:r>
          </a:p>
          <a:p>
            <a:pPr marL="0" indent="0">
              <a:buNone/>
            </a:pPr>
            <a:r>
              <a:rPr lang="ru-RU" dirty="0" smtClean="0"/>
              <a:t>с </a:t>
            </a:r>
            <a:r>
              <a:rPr lang="ru-RU" dirty="0"/>
              <a:t>помощью информационных технологий, новые знания и умения, непосредственно не связанные со сферой профессиональной деятельности (ОК-5).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169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Общепрофессиональные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компетенции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готовность </a:t>
            </a:r>
            <a:r>
              <a:rPr lang="ru-RU" dirty="0"/>
              <a:t>осуществлять профессиональную коммуникацию </a:t>
            </a:r>
            <a:r>
              <a:rPr lang="ru-RU" dirty="0" smtClean="0"/>
              <a:t>в</a:t>
            </a:r>
          </a:p>
          <a:p>
            <a:pPr marL="0" indent="0">
              <a:buNone/>
            </a:pPr>
            <a:r>
              <a:rPr lang="ru-RU" dirty="0" smtClean="0"/>
              <a:t>устной </a:t>
            </a:r>
            <a:r>
              <a:rPr lang="ru-RU" dirty="0"/>
              <a:t>и письменной формах на русском и иностранном языках для решения задач профессиональной деятельности (ОПК-1);</a:t>
            </a:r>
          </a:p>
          <a:p>
            <a:endParaRPr lang="ru-RU" dirty="0"/>
          </a:p>
          <a:p>
            <a:r>
              <a:rPr lang="ru-RU" dirty="0" smtClean="0"/>
              <a:t>готовность </a:t>
            </a:r>
            <a:r>
              <a:rPr lang="ru-RU" dirty="0"/>
              <a:t>использовать знание современных проблем науки </a:t>
            </a:r>
            <a:r>
              <a:rPr lang="ru-RU" dirty="0" smtClean="0"/>
              <a:t>и</a:t>
            </a:r>
          </a:p>
          <a:p>
            <a:pPr marL="0" indent="0">
              <a:buNone/>
            </a:pPr>
            <a:r>
              <a:rPr lang="ru-RU" dirty="0" smtClean="0"/>
              <a:t>образования </a:t>
            </a:r>
            <a:r>
              <a:rPr lang="ru-RU" dirty="0"/>
              <a:t>при решении профессиональных задач (ОПК-2);</a:t>
            </a:r>
          </a:p>
          <a:p>
            <a:endParaRPr lang="ru-RU" dirty="0"/>
          </a:p>
          <a:p>
            <a:r>
              <a:rPr lang="ru-RU" dirty="0" smtClean="0"/>
              <a:t>готовность </a:t>
            </a:r>
            <a:r>
              <a:rPr lang="ru-RU" dirty="0"/>
              <a:t>взаимодействовать с участниками </a:t>
            </a:r>
            <a:r>
              <a:rPr lang="ru-RU" dirty="0" smtClean="0"/>
              <a:t>образовательного</a:t>
            </a:r>
          </a:p>
          <a:p>
            <a:pPr marL="0" indent="0">
              <a:buNone/>
            </a:pPr>
            <a:r>
              <a:rPr lang="ru-RU" dirty="0" smtClean="0"/>
              <a:t>процесса </a:t>
            </a:r>
            <a:r>
              <a:rPr lang="ru-RU" dirty="0"/>
              <a:t>и социальными партнерами, руководить коллективом, толерантно воспринимая социальные, </a:t>
            </a:r>
            <a:r>
              <a:rPr lang="ru-RU" dirty="0" err="1"/>
              <a:t>этноконфессиональные</a:t>
            </a:r>
            <a:r>
              <a:rPr lang="ru-RU" dirty="0"/>
              <a:t> и культурные различия (ОПК-3);</a:t>
            </a:r>
          </a:p>
          <a:p>
            <a:endParaRPr lang="ru-RU" dirty="0"/>
          </a:p>
          <a:p>
            <a:r>
              <a:rPr lang="ru-RU" dirty="0" smtClean="0"/>
              <a:t>способность </a:t>
            </a:r>
            <a:r>
              <a:rPr lang="ru-RU" dirty="0"/>
              <a:t>осуществлять профессиональное и </a:t>
            </a:r>
            <a:r>
              <a:rPr lang="ru-RU" dirty="0" smtClean="0"/>
              <a:t>личностное</a:t>
            </a:r>
          </a:p>
          <a:p>
            <a:pPr marL="0" indent="0">
              <a:buNone/>
            </a:pPr>
            <a:r>
              <a:rPr lang="ru-RU" dirty="0" smtClean="0"/>
              <a:t>самообразование</a:t>
            </a:r>
            <a:r>
              <a:rPr lang="ru-RU" dirty="0"/>
              <a:t>, проектировать дальнейшие образовательные маршруты и профессиональную карьеру (ОПК-4).</a:t>
            </a:r>
          </a:p>
        </p:txBody>
      </p:sp>
    </p:spTree>
    <p:extLst>
      <p:ext uri="{BB962C8B-B14F-4D97-AF65-F5344CB8AC3E}">
        <p14:creationId xmlns:p14="http://schemas.microsoft.com/office/powerpoint/2010/main" val="74511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План лекции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Коммуникативный имидж педагога.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Профессиональный стандарт педагога.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Этика педагогической деятельности.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Компетенции выпускника направления</a:t>
            </a:r>
          </a:p>
          <a:p>
            <a:pPr lvl="0">
              <a:buNone/>
            </a:pPr>
            <a:r>
              <a:rPr lang="ru-RU" dirty="0" smtClean="0"/>
              <a:t>«Педагогическое образование».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D16349">
                    <a:lumMod val="75000"/>
                  </a:srgbClr>
                </a:solidFill>
              </a:rPr>
              <a:t>Профессиональные компетенции</a:t>
            </a:r>
            <a:endParaRPr lang="ru-RU" sz="2800" b="1" dirty="0">
              <a:solidFill>
                <a:srgbClr val="D16349">
                  <a:lumMod val="75000"/>
                </a:srgb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dirty="0"/>
              <a:t>научно-исследовательская деятельность: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анализировать результаты научных исследований, применять </a:t>
            </a:r>
            <a:r>
              <a:rPr lang="ru-RU" dirty="0" smtClean="0"/>
              <a:t>их</a:t>
            </a:r>
          </a:p>
          <a:p>
            <a:pPr marL="0" indent="0">
              <a:buNone/>
            </a:pPr>
            <a:r>
              <a:rPr lang="ru-RU" dirty="0" smtClean="0"/>
              <a:t>при </a:t>
            </a:r>
            <a:r>
              <a:rPr lang="ru-RU" dirty="0"/>
              <a:t>решении конкретных научно-исследовательских задач в сфере науки и образования, самостоятельно осуществлять научное исследование (ПК-5);</a:t>
            </a:r>
          </a:p>
          <a:p>
            <a:r>
              <a:rPr lang="ru-RU" dirty="0" smtClean="0"/>
              <a:t>готовность </a:t>
            </a:r>
            <a:r>
              <a:rPr lang="ru-RU" dirty="0"/>
              <a:t>использовать индивидуальные креативные способности </a:t>
            </a:r>
            <a:r>
              <a:rPr lang="ru-RU" dirty="0" smtClean="0"/>
              <a:t>для</a:t>
            </a:r>
          </a:p>
          <a:p>
            <a:pPr marL="0" indent="0">
              <a:buNone/>
            </a:pPr>
            <a:r>
              <a:rPr lang="ru-RU" dirty="0" smtClean="0"/>
              <a:t>самостоятельного </a:t>
            </a:r>
            <a:r>
              <a:rPr lang="ru-RU" dirty="0"/>
              <a:t>решения исследовательских задач (ПК-6);</a:t>
            </a:r>
          </a:p>
          <a:p>
            <a:pPr marL="0" indent="0" algn="ctr">
              <a:buNone/>
            </a:pPr>
            <a:r>
              <a:rPr lang="ru-RU" b="1" dirty="0"/>
              <a:t>проектная деятельность:</a:t>
            </a:r>
          </a:p>
          <a:p>
            <a:r>
              <a:rPr lang="ru-RU" dirty="0" smtClean="0"/>
              <a:t>способность </a:t>
            </a:r>
            <a:r>
              <a:rPr lang="ru-RU" dirty="0"/>
              <a:t>проектировать образовательное пространство, в том числе </a:t>
            </a:r>
            <a:r>
              <a:rPr lang="ru-RU" dirty="0" smtClean="0"/>
              <a:t>в</a:t>
            </a:r>
          </a:p>
          <a:p>
            <a:pPr marL="0" indent="0">
              <a:buNone/>
            </a:pPr>
            <a:r>
              <a:rPr lang="ru-RU" dirty="0" smtClean="0"/>
              <a:t>условиях </a:t>
            </a:r>
            <a:r>
              <a:rPr lang="ru-RU" dirty="0"/>
              <a:t>инклюзии (ПК-7);</a:t>
            </a:r>
          </a:p>
          <a:p>
            <a:r>
              <a:rPr lang="ru-RU" dirty="0" smtClean="0"/>
              <a:t>готовность </a:t>
            </a:r>
            <a:r>
              <a:rPr lang="ru-RU" dirty="0"/>
              <a:t>к осуществлению педагогического </a:t>
            </a:r>
            <a:r>
              <a:rPr lang="ru-RU" dirty="0" smtClean="0"/>
              <a:t>проектирования обр. программ</a:t>
            </a:r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индивидуальных образовательных маршрутов (ПК-8);</a:t>
            </a:r>
          </a:p>
          <a:p>
            <a:r>
              <a:rPr lang="ru-RU" dirty="0" smtClean="0"/>
              <a:t>способность проектировать </a:t>
            </a:r>
            <a:r>
              <a:rPr lang="ru-RU" dirty="0"/>
              <a:t>формы и методы контроля качества </a:t>
            </a:r>
            <a:r>
              <a:rPr lang="ru-RU" dirty="0" smtClean="0"/>
              <a:t>образования,</a:t>
            </a:r>
          </a:p>
          <a:p>
            <a:pPr marL="0" indent="0">
              <a:buNone/>
            </a:pPr>
            <a:r>
              <a:rPr lang="ru-RU" dirty="0" smtClean="0"/>
              <a:t>различные </a:t>
            </a:r>
            <a:r>
              <a:rPr lang="ru-RU" dirty="0"/>
              <a:t>виды контрольно-измерительных материалов, в том числе с использованием информационных технологий и с учетом отечественного и зарубежного опыта (ПК-9);</a:t>
            </a:r>
          </a:p>
          <a:p>
            <a:r>
              <a:rPr lang="ru-RU" dirty="0" smtClean="0"/>
              <a:t>готовность </a:t>
            </a:r>
            <a:r>
              <a:rPr lang="ru-RU" dirty="0"/>
              <a:t>проектировать содержание учебных дисциплин, технологии </a:t>
            </a:r>
            <a:r>
              <a:rPr lang="ru-RU" dirty="0" smtClean="0"/>
              <a:t>и</a:t>
            </a:r>
          </a:p>
          <a:p>
            <a:pPr marL="0" indent="0">
              <a:buNone/>
            </a:pPr>
            <a:r>
              <a:rPr lang="ru-RU" dirty="0" smtClean="0"/>
              <a:t>конкретные </a:t>
            </a:r>
            <a:r>
              <a:rPr lang="ru-RU" dirty="0"/>
              <a:t>методики обучения (ПК-10</a:t>
            </a:r>
            <a:r>
              <a:rPr lang="ru-RU" dirty="0" smtClean="0"/>
              <a:t>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074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  <a:t>Задание к семинару 1.2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подготовить презентацию: образ учителя в</a:t>
            </a:r>
          </a:p>
          <a:p>
            <a:pPr algn="ctr">
              <a:buNone/>
            </a:pPr>
            <a:r>
              <a:rPr lang="ru-RU" dirty="0" smtClean="0"/>
              <a:t>мировой культуре (живопись, литература, </a:t>
            </a:r>
            <a:r>
              <a:rPr lang="ru-RU" smtClean="0"/>
              <a:t>музыка)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4400" cy="75895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Коммуникативный имидж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/>
              <a:t>это долговременная коммуникативная роль</a:t>
            </a:r>
          </a:p>
          <a:p>
            <a:pPr>
              <a:buNone/>
            </a:pPr>
            <a:r>
              <a:rPr lang="ru-RU" sz="2600" dirty="0" smtClean="0"/>
              <a:t>человека (И.А. </a:t>
            </a:r>
            <a:r>
              <a:rPr lang="ru-RU" sz="2600" dirty="0" err="1" smtClean="0"/>
              <a:t>Стернин</a:t>
            </a:r>
            <a:r>
              <a:rPr lang="ru-RU" sz="2600" dirty="0" smtClean="0"/>
              <a:t>).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Структура коммуникативного имиджа:</a:t>
            </a:r>
          </a:p>
          <a:p>
            <a:pPr lvl="0"/>
            <a:r>
              <a:rPr lang="ru-RU" sz="2400" dirty="0" smtClean="0"/>
              <a:t>индивидуальные особенности речи</a:t>
            </a:r>
          </a:p>
          <a:p>
            <a:pPr lvl="0"/>
            <a:r>
              <a:rPr lang="ru-RU" sz="2400" dirty="0" smtClean="0"/>
              <a:t>профессиональные компетенции</a:t>
            </a:r>
          </a:p>
          <a:p>
            <a:pPr lvl="0"/>
            <a:r>
              <a:rPr lang="ru-RU" sz="2400" dirty="0" smtClean="0"/>
              <a:t>педагогические эрудиция</a:t>
            </a:r>
          </a:p>
          <a:p>
            <a:pPr lvl="0"/>
            <a:r>
              <a:rPr lang="ru-RU" sz="2400" dirty="0" smtClean="0"/>
              <a:t>импровизация и рефлексия</a:t>
            </a:r>
          </a:p>
          <a:p>
            <a:pPr lvl="0"/>
            <a:r>
              <a:rPr lang="ru-RU" sz="2400" dirty="0" smtClean="0"/>
              <a:t>ценностные ориентации</a:t>
            </a:r>
          </a:p>
          <a:p>
            <a:pPr lvl="0"/>
            <a:r>
              <a:rPr lang="ru-RU" sz="2400" dirty="0" smtClean="0"/>
              <a:t>духовный мир</a:t>
            </a:r>
          </a:p>
          <a:p>
            <a:pPr lvl="0"/>
            <a:r>
              <a:rPr lang="ru-RU" sz="2400" dirty="0" smtClean="0"/>
              <a:t>педагогическая этика</a:t>
            </a:r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endParaRPr lang="ru-RU" sz="2600" b="1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Профессиональный стандарт педагога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это характеристика квалификации, необходимой</a:t>
            </a:r>
          </a:p>
          <a:p>
            <a:pPr>
              <a:buNone/>
            </a:pPr>
            <a:r>
              <a:rPr lang="ru-RU" dirty="0" smtClean="0"/>
              <a:t>работнику для осуществления определенного вида</a:t>
            </a:r>
          </a:p>
          <a:p>
            <a:pPr>
              <a:buNone/>
            </a:pPr>
            <a:r>
              <a:rPr lang="ru-RU" dirty="0" smtClean="0"/>
              <a:t>профессиональной деятельности.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Утвержден  </a:t>
            </a:r>
            <a:r>
              <a:rPr lang="ru-RU" b="1" dirty="0" smtClean="0"/>
              <a:t>18 октября 2013 г.</a:t>
            </a:r>
          </a:p>
          <a:p>
            <a:pPr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Структура стандарта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I. Общие сведения.</a:t>
            </a:r>
          </a:p>
          <a:p>
            <a:pPr algn="just">
              <a:buNone/>
            </a:pPr>
            <a:r>
              <a:rPr lang="ru-RU" dirty="0" smtClean="0"/>
              <a:t>II. Описание трудовых функций, входящих в стандарт.</a:t>
            </a:r>
          </a:p>
          <a:p>
            <a:pPr algn="just">
              <a:buNone/>
            </a:pPr>
            <a:r>
              <a:rPr lang="ru-RU" dirty="0" smtClean="0"/>
              <a:t>III. Характеристика обобщенных трудовых функций.</a:t>
            </a:r>
          </a:p>
          <a:p>
            <a:pPr algn="just">
              <a:buNone/>
            </a:pPr>
            <a:r>
              <a:rPr lang="ru-RU" dirty="0" smtClean="0"/>
              <a:t>IV. Сведения об организациях – разработчиках</a:t>
            </a:r>
          </a:p>
          <a:p>
            <a:pPr algn="just">
              <a:buNone/>
            </a:pPr>
            <a:r>
              <a:rPr lang="ru-RU" dirty="0" smtClean="0"/>
              <a:t>профессионального стандарта.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Общепедагогическая функция: обучение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900" dirty="0" smtClean="0"/>
              <a:t>Разработка и реализация программ учебных дисциплин по ООП</a:t>
            </a:r>
          </a:p>
          <a:p>
            <a:pPr lvl="0"/>
            <a:r>
              <a:rPr lang="ru-RU" sz="1900" dirty="0" smtClean="0"/>
              <a:t>Осуществление профессиональной деятельности в соответствии с требованиями ФГОС</a:t>
            </a:r>
          </a:p>
          <a:p>
            <a:pPr lvl="0"/>
            <a:r>
              <a:rPr lang="ru-RU" sz="1900" dirty="0" smtClean="0"/>
              <a:t>Участие в разработке и реализации программы развития ОО</a:t>
            </a:r>
          </a:p>
          <a:p>
            <a:pPr lvl="0"/>
            <a:r>
              <a:rPr lang="ru-RU" sz="1900" dirty="0" smtClean="0"/>
              <a:t>Планирование и проведение учебных занятий</a:t>
            </a:r>
          </a:p>
          <a:p>
            <a:pPr lvl="0"/>
            <a:r>
              <a:rPr lang="ru-RU" sz="1900" dirty="0" smtClean="0"/>
              <a:t>Анализ эффективности учебных занятий и подходов к обучению</a:t>
            </a:r>
          </a:p>
          <a:p>
            <a:pPr lvl="0"/>
            <a:r>
              <a:rPr lang="ru-RU" sz="1900" dirty="0" smtClean="0"/>
              <a:t>Организация, осуществление контроля и оценки учебных достижений, текущих и итоговых результатов освоения ООП</a:t>
            </a:r>
          </a:p>
          <a:p>
            <a:pPr lvl="0"/>
            <a:r>
              <a:rPr lang="ru-RU" sz="1900" dirty="0" smtClean="0"/>
              <a:t>Формирование универсальных учебных действий</a:t>
            </a:r>
          </a:p>
          <a:p>
            <a:pPr lvl="0"/>
            <a:r>
              <a:rPr lang="ru-RU" sz="1900" dirty="0" smtClean="0"/>
              <a:t>Формирование навыков, связанных с ИКТ</a:t>
            </a:r>
          </a:p>
          <a:p>
            <a:pPr lvl="0"/>
            <a:r>
              <a:rPr lang="ru-RU" sz="1900" dirty="0" smtClean="0"/>
              <a:t>Формирование мотивации к обучению</a:t>
            </a:r>
          </a:p>
          <a:p>
            <a:pPr lvl="0"/>
            <a:r>
              <a:rPr lang="ru-RU" sz="1900" dirty="0" smtClean="0"/>
              <a:t>Объективная оценка знаний обучающихся</a:t>
            </a:r>
          </a:p>
          <a:p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Воспитательная деятельность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dirty="0" smtClean="0"/>
              <a:t>Регулирование поведения обучающихся</a:t>
            </a:r>
          </a:p>
          <a:p>
            <a:pPr lvl="0"/>
            <a:r>
              <a:rPr lang="ru-RU" sz="1800" dirty="0" smtClean="0"/>
              <a:t>Реализация современных форм и методов воспитательной работы</a:t>
            </a:r>
          </a:p>
          <a:p>
            <a:pPr lvl="0"/>
            <a:r>
              <a:rPr lang="ru-RU" sz="1800" dirty="0" smtClean="0"/>
              <a:t>Постановка воспитательных целей, способствующих развитию обучающихся</a:t>
            </a:r>
          </a:p>
          <a:p>
            <a:pPr lvl="0"/>
            <a:r>
              <a:rPr lang="ru-RU" sz="1800" dirty="0" smtClean="0"/>
              <a:t>Определение и принятие четких правил поведения обучающимися в ОО</a:t>
            </a:r>
          </a:p>
          <a:p>
            <a:pPr lvl="0"/>
            <a:r>
              <a:rPr lang="ru-RU" sz="1800" dirty="0" smtClean="0"/>
              <a:t>Проектирование и реализация воспитательных программ</a:t>
            </a:r>
          </a:p>
          <a:p>
            <a:pPr lvl="0"/>
            <a:r>
              <a:rPr lang="ru-RU" sz="1800" dirty="0" smtClean="0"/>
              <a:t>Реализация воспитательных возможностей  ребенка</a:t>
            </a:r>
          </a:p>
          <a:p>
            <a:pPr lvl="0"/>
            <a:r>
              <a:rPr lang="ru-RU" sz="1800" dirty="0" smtClean="0"/>
              <a:t>Проектирование ситуаций, развивающих </a:t>
            </a:r>
            <a:r>
              <a:rPr lang="ru-RU" sz="1800" dirty="0" err="1" smtClean="0"/>
              <a:t>эмоц.-ценностную</a:t>
            </a:r>
            <a:r>
              <a:rPr lang="ru-RU" sz="1800" dirty="0" smtClean="0"/>
              <a:t> сферу</a:t>
            </a:r>
          </a:p>
          <a:p>
            <a:pPr lvl="0"/>
            <a:r>
              <a:rPr lang="ru-RU" sz="1800" dirty="0" smtClean="0"/>
              <a:t>Помощь и поддержка в организации органов самоуправления</a:t>
            </a:r>
          </a:p>
          <a:p>
            <a:pPr lvl="0"/>
            <a:r>
              <a:rPr lang="ru-RU" sz="1800" dirty="0" smtClean="0"/>
              <a:t>Создание, поддержание уклада, атмосферы и традиций жизни ОО</a:t>
            </a:r>
          </a:p>
          <a:p>
            <a:pPr lvl="0"/>
            <a:r>
              <a:rPr lang="ru-RU" sz="1800" dirty="0" smtClean="0"/>
              <a:t>Развитие у обучающихся познавательной активности, самостоятельности, инициативы, творческих способностей</a:t>
            </a:r>
          </a:p>
          <a:p>
            <a:pPr lvl="0"/>
            <a:r>
              <a:rPr lang="ru-RU" sz="1800" dirty="0" smtClean="0"/>
              <a:t>Формирование толерантности и навыков поведения</a:t>
            </a:r>
          </a:p>
          <a:p>
            <a:pPr lvl="0"/>
            <a:r>
              <a:rPr lang="ru-RU" sz="1800" dirty="0" smtClean="0"/>
              <a:t>Использование конструктивных воспитательных усилий родителей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Развивающая деятельность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dirty="0" smtClean="0"/>
              <a:t>Выявление проблем обучающихся, связанных с особенностями развития</a:t>
            </a:r>
          </a:p>
          <a:p>
            <a:pPr lvl="0"/>
            <a:r>
              <a:rPr lang="ru-RU" sz="1800" dirty="0" smtClean="0"/>
              <a:t>Оценка и проектирование психологически безопасной и комфортной</a:t>
            </a:r>
          </a:p>
          <a:p>
            <a:pPr lvl="0">
              <a:buNone/>
            </a:pPr>
            <a:r>
              <a:rPr lang="ru-RU" sz="1800" dirty="0" smtClean="0"/>
              <a:t>образовательной среды</a:t>
            </a:r>
          </a:p>
          <a:p>
            <a:pPr lvl="0"/>
            <a:r>
              <a:rPr lang="ru-RU" sz="1800" dirty="0" smtClean="0"/>
              <a:t>Применение методов диагностики показателей уровня развития ребенка</a:t>
            </a:r>
          </a:p>
          <a:p>
            <a:pPr lvl="0"/>
            <a:r>
              <a:rPr lang="ru-RU" sz="1800" dirty="0" smtClean="0"/>
              <a:t>Применение психолого-педагогических технологий, необходимых для</a:t>
            </a:r>
          </a:p>
          <a:p>
            <a:pPr lvl="0">
              <a:buNone/>
            </a:pPr>
            <a:r>
              <a:rPr lang="ru-RU" sz="1800" dirty="0" smtClean="0"/>
              <a:t>адресной работы с различными контингентами учащихся</a:t>
            </a:r>
          </a:p>
          <a:p>
            <a:pPr lvl="0"/>
            <a:r>
              <a:rPr lang="ru-RU" sz="1800" dirty="0" smtClean="0"/>
              <a:t>Взаимодействие с другими специалистами в рамках </a:t>
            </a:r>
            <a:r>
              <a:rPr lang="ru-RU" sz="1800" dirty="0" err="1" smtClean="0"/>
              <a:t>психолого-медико</a:t>
            </a:r>
            <a:endParaRPr lang="ru-RU" sz="1800" dirty="0" smtClean="0"/>
          </a:p>
          <a:p>
            <a:pPr lvl="0">
              <a:buNone/>
            </a:pPr>
            <a:r>
              <a:rPr lang="ru-RU" sz="1800" dirty="0" smtClean="0"/>
              <a:t>педагогического консилиума</a:t>
            </a:r>
          </a:p>
          <a:p>
            <a:pPr lvl="0"/>
            <a:r>
              <a:rPr lang="ru-RU" sz="1800" dirty="0" smtClean="0"/>
              <a:t>Разработка и реализация программ индивидуального развития ребенка</a:t>
            </a:r>
          </a:p>
          <a:p>
            <a:pPr lvl="0"/>
            <a:r>
              <a:rPr lang="ru-RU" sz="1800" dirty="0" smtClean="0"/>
              <a:t>Осуществление коррекционно-развивающей работы</a:t>
            </a:r>
          </a:p>
          <a:p>
            <a:pPr lvl="0"/>
            <a:r>
              <a:rPr lang="ru-RU" sz="1800" dirty="0" smtClean="0"/>
              <a:t>Развитие у обучающихся познавательной активности, самостоятельности, инициативы, творческих способностей</a:t>
            </a:r>
          </a:p>
          <a:p>
            <a:pPr lvl="0"/>
            <a:r>
              <a:rPr lang="ru-RU" sz="1800" dirty="0" smtClean="0"/>
              <a:t>Реализация программ развития универсальных учебных действий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Этика педагогической деятельности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Этика</a:t>
            </a:r>
            <a:r>
              <a:rPr lang="ru-RU" dirty="0" smtClean="0"/>
              <a:t> – наука о нравственности и морали, ее</a:t>
            </a:r>
          </a:p>
          <a:p>
            <a:pPr>
              <a:buNone/>
            </a:pPr>
            <a:r>
              <a:rPr lang="ru-RU" dirty="0" smtClean="0"/>
              <a:t>нормах, категориях, закономерностях и развитии. 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Этика делового общения</a:t>
            </a:r>
            <a:r>
              <a:rPr lang="ru-RU" dirty="0" smtClean="0"/>
              <a:t> – это совокупность</a:t>
            </a:r>
          </a:p>
          <a:p>
            <a:pPr>
              <a:buNone/>
            </a:pPr>
            <a:r>
              <a:rPr lang="ru-RU" dirty="0" smtClean="0"/>
              <a:t>нравственных норм, правил и представлений,</a:t>
            </a:r>
          </a:p>
          <a:p>
            <a:pPr>
              <a:buNone/>
            </a:pPr>
            <a:r>
              <a:rPr lang="ru-RU" dirty="0" smtClean="0"/>
              <a:t>регулирующих поведение и отношения людей в</a:t>
            </a:r>
          </a:p>
          <a:p>
            <a:pPr>
              <a:buNone/>
            </a:pPr>
            <a:r>
              <a:rPr lang="ru-RU" dirty="0" smtClean="0"/>
              <a:t>процессе их профессиональной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Субъекты проявления деловой этики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Образовательная организация и социальная</a:t>
            </a:r>
          </a:p>
          <a:p>
            <a:pPr>
              <a:buNone/>
            </a:pPr>
            <a:r>
              <a:rPr lang="ru-RU" dirty="0" smtClean="0"/>
              <a:t>среда в целом</a:t>
            </a:r>
          </a:p>
          <a:p>
            <a:r>
              <a:rPr lang="ru-RU" dirty="0" smtClean="0"/>
              <a:t>другие образовательные организации</a:t>
            </a:r>
          </a:p>
          <a:p>
            <a:r>
              <a:rPr lang="ru-RU" dirty="0" smtClean="0"/>
              <a:t>педагоги – обучающиеся - родители</a:t>
            </a:r>
          </a:p>
          <a:p>
            <a:r>
              <a:rPr lang="ru-RU" dirty="0" smtClean="0"/>
              <a:t>Руководитель и педагогический коллектив</a:t>
            </a:r>
          </a:p>
          <a:p>
            <a:r>
              <a:rPr lang="ru-RU" dirty="0" smtClean="0"/>
              <a:t>учителя (члены данного педагогического сообщества)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85</TotalTime>
  <Words>1413</Words>
  <Application>Microsoft Office PowerPoint</Application>
  <PresentationFormat>Экран (4:3)</PresentationFormat>
  <Paragraphs>259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Calibri</vt:lpstr>
      <vt:lpstr>Georgia</vt:lpstr>
      <vt:lpstr>Wingdings</vt:lpstr>
      <vt:lpstr>Wingdings 2</vt:lpstr>
      <vt:lpstr>Официальная</vt:lpstr>
      <vt:lpstr>Требования к педагогу в нормативно-правовых документах</vt:lpstr>
      <vt:lpstr>План лекции</vt:lpstr>
      <vt:lpstr>Коммуникативный имидж</vt:lpstr>
      <vt:lpstr>Профессиональный стандарт педагога</vt:lpstr>
      <vt:lpstr>Общепедагогическая функция: обучение</vt:lpstr>
      <vt:lpstr>Воспитательная деятельность</vt:lpstr>
      <vt:lpstr>Развивающая деятельность</vt:lpstr>
      <vt:lpstr>Этика педагогической деятельности</vt:lpstr>
      <vt:lpstr>Субъекты проявления деловой этики</vt:lpstr>
      <vt:lpstr>Этика делового общения «сверху - вниз» </vt:lpstr>
      <vt:lpstr>Этика делового общения «снизу – вверх» </vt:lpstr>
      <vt:lpstr>Этика делового общения «по горизонтали» </vt:lpstr>
      <vt:lpstr>ФГОС ВО «Педагогическое образование»  (бакалавриат) от 17.01.2011 г.</vt:lpstr>
      <vt:lpstr>Общекультурные компетенции (ОК) </vt:lpstr>
      <vt:lpstr>Общепрофессиональные компетенции (ОПК)</vt:lpstr>
      <vt:lpstr>Проф.-прикладные компетенции</vt:lpstr>
      <vt:lpstr>ФГОС 3+ «Педагогическое образование» (магистратура) от 21.11.2014 г.</vt:lpstr>
      <vt:lpstr>Общекультурные компетенции (ОК) </vt:lpstr>
      <vt:lpstr>Общепрофессиональные компетенции</vt:lpstr>
      <vt:lpstr>Профессиональные компетенции</vt:lpstr>
      <vt:lpstr>Задание к семинару 1.2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педагогу в нормативно-правовых документах</dc:title>
  <dc:creator>Женя</dc:creator>
  <cp:lastModifiedBy>User</cp:lastModifiedBy>
  <cp:revision>35</cp:revision>
  <dcterms:created xsi:type="dcterms:W3CDTF">2015-09-20T14:41:46Z</dcterms:created>
  <dcterms:modified xsi:type="dcterms:W3CDTF">2017-09-15T14:09:22Z</dcterms:modified>
</cp:coreProperties>
</file>