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70" r:id="rId2"/>
    <p:sldId id="271" r:id="rId3"/>
    <p:sldId id="272" r:id="rId4"/>
    <p:sldId id="269" r:id="rId5"/>
    <p:sldId id="261" r:id="rId6"/>
    <p:sldId id="266" r:id="rId7"/>
    <p:sldId id="267" r:id="rId8"/>
    <p:sldId id="268" r:id="rId9"/>
    <p:sldId id="273" r:id="rId10"/>
    <p:sldId id="275" r:id="rId11"/>
    <p:sldId id="258" r:id="rId12"/>
    <p:sldId id="276" r:id="rId13"/>
    <p:sldId id="256" r:id="rId14"/>
    <p:sldId id="25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392" autoAdjust="0"/>
    <p:restoredTop sz="82911" autoAdjust="0"/>
  </p:normalViewPr>
  <p:slideViewPr>
    <p:cSldViewPr>
      <p:cViewPr>
        <p:scale>
          <a:sx n="104" d="100"/>
          <a:sy n="104" d="100"/>
        </p:scale>
        <p:origin x="-22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EE6CCA-DF09-4FEF-9F62-E320AF55FF8A}" type="datetimeFigureOut">
              <a:rPr lang="ru-RU" smtClean="0"/>
              <a:t>25.01.2017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F6AC96-1824-482E-A5BC-DC75D96A3F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58766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F6AC96-1824-482E-A5BC-DC75D96A3F7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69237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F6AC96-1824-482E-A5BC-DC75D96A3F72}" type="slidenum">
              <a:rPr lang="ru-RU" smtClean="0">
                <a:solidFill>
                  <a:prstClr val="black"/>
                </a:solidFill>
              </a:rPr>
              <a:pPr/>
              <a:t>12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63127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836713"/>
            <a:ext cx="7772400" cy="276373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Целостная модель </a:t>
            </a:r>
            <a:r>
              <a:rPr lang="ru-RU" dirty="0" smtClean="0">
                <a:solidFill>
                  <a:srgbClr val="0070C0"/>
                </a:solidFill>
              </a:rPr>
              <a:t>музыкального образования</a:t>
            </a:r>
            <a:r>
              <a:rPr lang="ru-RU" dirty="0" smtClean="0"/>
              <a:t> </a:t>
            </a:r>
            <a:r>
              <a:rPr lang="ru-RU" dirty="0" smtClean="0">
                <a:solidFill>
                  <a:srgbClr val="0070C0"/>
                </a:solidFill>
              </a:rPr>
              <a:t>школьников:</a:t>
            </a:r>
            <a:br>
              <a:rPr lang="ru-RU" dirty="0" smtClean="0">
                <a:solidFill>
                  <a:srgbClr val="0070C0"/>
                </a:solidFill>
              </a:rPr>
            </a:br>
            <a:r>
              <a:rPr lang="ru-RU" dirty="0" smtClean="0"/>
              <a:t>гендерный подход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70C0"/>
                </a:solidFill>
              </a:rPr>
              <a:t>Семенов В.Я., </a:t>
            </a:r>
          </a:p>
          <a:p>
            <a:r>
              <a:rPr lang="ru-RU" dirty="0" smtClean="0">
                <a:solidFill>
                  <a:srgbClr val="0070C0"/>
                </a:solidFill>
              </a:rPr>
              <a:t>        </a:t>
            </a:r>
            <a:r>
              <a:rPr lang="ru-RU" dirty="0" smtClean="0">
                <a:solidFill>
                  <a:schemeClr val="tx1"/>
                </a:solidFill>
              </a:rPr>
              <a:t>кандидат педагогических наук</a:t>
            </a:r>
          </a:p>
        </p:txBody>
      </p:sp>
    </p:spTree>
    <p:extLst>
      <p:ext uri="{BB962C8B-B14F-4D97-AF65-F5344CB8AC3E}">
        <p14:creationId xmlns:p14="http://schemas.microsoft.com/office/powerpoint/2010/main" val="203364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3813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Посещение профессиональных концертов</a:t>
            </a:r>
            <a:endParaRPr lang="ru-RU" dirty="0"/>
          </a:p>
        </p:txBody>
      </p:sp>
      <p:pic>
        <p:nvPicPr>
          <p:cNvPr id="4" name="Содержимое 3" descr="OXYGRxVxG9g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60908" y="1484784"/>
            <a:ext cx="9204908" cy="6226844"/>
          </a:xfrm>
        </p:spPr>
      </p:pic>
    </p:spTree>
    <p:extLst>
      <p:ext uri="{BB962C8B-B14F-4D97-AF65-F5344CB8AC3E}">
        <p14:creationId xmlns:p14="http://schemas.microsoft.com/office/powerpoint/2010/main" val="3323404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332656"/>
            <a:ext cx="8640960" cy="3123779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3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3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Микс</a:t>
            </a:r>
            <a:r>
              <a:rPr lang="ru-RU" sz="53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–метод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сравнение современной обработки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классической музыки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 оригинальным звучанием: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11152" y="3645024"/>
            <a:ext cx="7232848" cy="1752600"/>
          </a:xfrm>
        </p:spPr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рока и </a:t>
            </a:r>
            <a:r>
              <a:rPr lang="ru-RU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рэпа</a:t>
            </a:r>
            <a:r>
              <a:rPr lang="ru-RU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группе </a:t>
            </a: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 мальчиками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 </a:t>
            </a:r>
          </a:p>
          <a:p>
            <a:pPr>
              <a:buFont typeface="Wingdings" pitchFamily="2" charset="2"/>
              <a:buChar char="§"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эстрадной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 группе 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 девочками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1014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Совместные </a:t>
            </a:r>
            <a:r>
              <a:rPr lang="ru-RU" dirty="0" err="1" smtClean="0"/>
              <a:t>взаимообогащающие</a:t>
            </a:r>
            <a:r>
              <a:rPr lang="ru-RU" dirty="0" smtClean="0"/>
              <a:t> уроки музыки </a:t>
            </a:r>
            <a:endParaRPr lang="ru-RU" dirty="0"/>
          </a:p>
        </p:txBody>
      </p:sp>
      <p:pic>
        <p:nvPicPr>
          <p:cNvPr id="4" name="Содержимое 3" descr="3lQMX7N8d5w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1556792"/>
            <a:ext cx="9144000" cy="6286032"/>
          </a:xfrm>
        </p:spPr>
      </p:pic>
    </p:spTree>
    <p:extLst>
      <p:ext uri="{BB962C8B-B14F-4D97-AF65-F5344CB8AC3E}">
        <p14:creationId xmlns:p14="http://schemas.microsoft.com/office/powerpoint/2010/main" val="138124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692697"/>
            <a:ext cx="8640960" cy="1944216"/>
          </a:xfrm>
        </p:spPr>
        <p:txBody>
          <a:bodyPr>
            <a:normAutofit fontScale="90000"/>
          </a:bodyPr>
          <a:lstStyle/>
          <a:p>
            <a:r>
              <a:rPr lang="ru-RU" sz="53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Ремикс</a:t>
            </a:r>
            <a:r>
              <a:rPr lang="ru-RU" sz="53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–метод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варианты обработки произведений классической музыки</a:t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с помощью синтезатора и других музыкальных инструментов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924944"/>
            <a:ext cx="7620000" cy="2672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692697"/>
            <a:ext cx="8640960" cy="792088"/>
          </a:xfrm>
        </p:spPr>
        <p:txBody>
          <a:bodyPr>
            <a:normAutofit fontScale="90000"/>
          </a:bodyPr>
          <a:lstStyle/>
          <a:p>
            <a:r>
              <a:rPr lang="ru-RU" sz="5300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300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300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53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СС-метод»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обмен </a:t>
            </a:r>
            <a:r>
              <a:rPr lang="ru-RU" sz="4000" smtClean="0">
                <a:latin typeface="Times New Roman" pitchFamily="18" charset="0"/>
                <a:cs typeface="Times New Roman" pitchFamily="18" charset="0"/>
              </a:rPr>
              <a:t>музыкой между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обучающимися</a:t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в социальных сетях</a:t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endParaRPr lang="ru-RU" sz="4000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7050" y="2405063"/>
            <a:ext cx="5105350" cy="3544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FF0000"/>
                </a:solidFill>
              </a:rPr>
              <a:t>Применение гендерного подхода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661248"/>
          </a:xfrm>
        </p:spPr>
        <p:txBody>
          <a:bodyPr/>
          <a:lstStyle/>
          <a:p>
            <a:pPr algn="just">
              <a:spcBef>
                <a:spcPts val="0"/>
              </a:spcBef>
            </a:pPr>
            <a:r>
              <a:rPr lang="ru-RU" dirty="0" smtClean="0">
                <a:solidFill>
                  <a:srgbClr val="0070C0"/>
                </a:solidFill>
              </a:rPr>
              <a:t>В музыкальном образовании </a:t>
            </a:r>
            <a:r>
              <a:rPr lang="ru-RU" dirty="0">
                <a:solidFill>
                  <a:srgbClr val="0070C0"/>
                </a:solidFill>
              </a:rPr>
              <a:t>в </a:t>
            </a:r>
            <a:r>
              <a:rPr lang="ru-RU" dirty="0" smtClean="0">
                <a:solidFill>
                  <a:srgbClr val="0070C0"/>
                </a:solidFill>
              </a:rPr>
              <a:t>школе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dirty="0">
                <a:solidFill>
                  <a:srgbClr val="0070C0"/>
                </a:solidFill>
              </a:rPr>
              <a:t> </a:t>
            </a:r>
            <a:r>
              <a:rPr lang="ru-RU" dirty="0" smtClean="0">
                <a:solidFill>
                  <a:srgbClr val="0070C0"/>
                </a:solidFill>
              </a:rPr>
              <a:t>        (МОУ </a:t>
            </a:r>
            <a:r>
              <a:rPr lang="ru-RU" dirty="0">
                <a:solidFill>
                  <a:srgbClr val="0070C0"/>
                </a:solidFill>
              </a:rPr>
              <a:t>СШ № 128 г. </a:t>
            </a:r>
            <a:r>
              <a:rPr lang="ru-RU" dirty="0" smtClean="0">
                <a:solidFill>
                  <a:srgbClr val="0070C0"/>
                </a:solidFill>
              </a:rPr>
              <a:t>Волгограда)  </a:t>
            </a:r>
          </a:p>
          <a:p>
            <a:pPr marL="0" indent="0">
              <a:buNone/>
            </a:pPr>
            <a:r>
              <a:rPr lang="ru-RU" dirty="0" smtClean="0"/>
              <a:t>потребовало разработки </a:t>
            </a:r>
            <a:r>
              <a:rPr lang="ru-RU" dirty="0" smtClean="0">
                <a:solidFill>
                  <a:srgbClr val="00B050"/>
                </a:solidFill>
              </a:rPr>
              <a:t>целостной модели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25" y="2924944"/>
            <a:ext cx="4857750" cy="3384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75201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70C0"/>
                </a:solidFill>
              </a:rPr>
              <a:t>Целостная модель: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Дифференцированные </a:t>
            </a:r>
            <a:r>
              <a:rPr lang="ru-RU" dirty="0">
                <a:solidFill>
                  <a:srgbClr val="FF0000"/>
                </a:solidFill>
              </a:rPr>
              <a:t>по полу уроки </a:t>
            </a:r>
            <a:r>
              <a:rPr lang="ru-RU" dirty="0" smtClean="0">
                <a:solidFill>
                  <a:srgbClr val="FF0000"/>
                </a:solidFill>
              </a:rPr>
              <a:t>музыки – </a:t>
            </a:r>
          </a:p>
          <a:p>
            <a:pPr marL="0" indent="0">
              <a:buNone/>
            </a:pPr>
            <a:r>
              <a:rPr lang="ru-RU" dirty="0" smtClean="0"/>
              <a:t>учет различий </a:t>
            </a:r>
            <a:r>
              <a:rPr lang="ru-RU" dirty="0"/>
              <a:t>в музыкальных интересах девочек и </a:t>
            </a:r>
            <a:r>
              <a:rPr lang="ru-RU" dirty="0" smtClean="0"/>
              <a:t>мальчиков (</a:t>
            </a:r>
            <a:r>
              <a:rPr lang="ru-RU" dirty="0"/>
              <a:t>92</a:t>
            </a:r>
            <a:r>
              <a:rPr lang="ru-RU" dirty="0" smtClean="0"/>
              <a:t>% </a:t>
            </a:r>
            <a:r>
              <a:rPr lang="ru-RU" dirty="0" smtClean="0">
                <a:solidFill>
                  <a:srgbClr val="0070C0"/>
                </a:solidFill>
              </a:rPr>
              <a:t>мальчиков</a:t>
            </a:r>
            <a:r>
              <a:rPr lang="ru-RU" dirty="0" smtClean="0"/>
              <a:t>-агрессивные </a:t>
            </a:r>
            <a:r>
              <a:rPr lang="ru-RU" dirty="0"/>
              <a:t>направления современного </a:t>
            </a:r>
            <a:r>
              <a:rPr lang="ru-RU" dirty="0">
                <a:solidFill>
                  <a:srgbClr val="0070C0"/>
                </a:solidFill>
              </a:rPr>
              <a:t>рока и рэпа</a:t>
            </a:r>
            <a:r>
              <a:rPr lang="ru-RU" dirty="0"/>
              <a:t>; 89</a:t>
            </a:r>
            <a:r>
              <a:rPr lang="ru-RU" dirty="0" smtClean="0"/>
              <a:t>%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девочек</a:t>
            </a:r>
            <a:r>
              <a:rPr lang="ru-RU" dirty="0" smtClean="0"/>
              <a:t> -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современные 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эстрадные песни</a:t>
            </a:r>
            <a:r>
              <a:rPr lang="ru-RU" dirty="0"/>
              <a:t> в исполнении популярных молодежных </a:t>
            </a:r>
            <a:r>
              <a:rPr lang="ru-RU" dirty="0" smtClean="0"/>
              <a:t>групп)-;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Дифференцированные </a:t>
            </a:r>
            <a:r>
              <a:rPr lang="ru-RU" dirty="0">
                <a:solidFill>
                  <a:srgbClr val="FF0000"/>
                </a:solidFill>
              </a:rPr>
              <a:t>по полу уроки </a:t>
            </a:r>
            <a:r>
              <a:rPr lang="ru-RU" dirty="0" smtClean="0">
                <a:solidFill>
                  <a:srgbClr val="FF0000"/>
                </a:solidFill>
              </a:rPr>
              <a:t>-</a:t>
            </a:r>
            <a:r>
              <a:rPr lang="ru-RU" dirty="0" smtClean="0"/>
              <a:t>музыкальное и </a:t>
            </a:r>
            <a:r>
              <a:rPr lang="ru-RU" dirty="0"/>
              <a:t>гендерное </a:t>
            </a:r>
            <a:r>
              <a:rPr lang="ru-RU" dirty="0" smtClean="0"/>
              <a:t>просвещение;</a:t>
            </a:r>
          </a:p>
          <a:p>
            <a:r>
              <a:rPr lang="ru-RU" dirty="0" smtClean="0"/>
              <a:t> </a:t>
            </a:r>
            <a:r>
              <a:rPr lang="ru-RU" dirty="0">
                <a:solidFill>
                  <a:srgbClr val="FF0000"/>
                </a:solidFill>
              </a:rPr>
              <a:t>Совместные уроки </a:t>
            </a:r>
            <a:r>
              <a:rPr lang="ru-RU" dirty="0" smtClean="0">
                <a:solidFill>
                  <a:srgbClr val="FF0000"/>
                </a:solidFill>
              </a:rPr>
              <a:t>музыки девочек </a:t>
            </a:r>
            <a:r>
              <a:rPr lang="ru-RU" dirty="0">
                <a:solidFill>
                  <a:srgbClr val="FF0000"/>
                </a:solidFill>
              </a:rPr>
              <a:t>и </a:t>
            </a:r>
            <a:r>
              <a:rPr lang="ru-RU" dirty="0" smtClean="0">
                <a:solidFill>
                  <a:srgbClr val="FF0000"/>
                </a:solidFill>
              </a:rPr>
              <a:t>мальчиков </a:t>
            </a:r>
            <a:r>
              <a:rPr lang="ru-RU" dirty="0" smtClean="0"/>
              <a:t>-уважительное </a:t>
            </a:r>
            <a:r>
              <a:rPr lang="ru-RU" dirty="0"/>
              <a:t>отношение к музыкальным интересам, чувствам других независимо от </a:t>
            </a:r>
            <a:r>
              <a:rPr lang="ru-RU" dirty="0" smtClean="0"/>
              <a:t>пола</a:t>
            </a:r>
            <a:r>
              <a:rPr lang="ru-RU" dirty="0"/>
              <a:t>, сотрудничество, взаимное обогащение музыкальными </a:t>
            </a:r>
            <a:r>
              <a:rPr lang="ru-RU" dirty="0" smtClean="0"/>
              <a:t>предпочтениями</a:t>
            </a:r>
            <a:r>
              <a:rPr lang="ru-RU" dirty="0" smtClean="0">
                <a:solidFill>
                  <a:srgbClr val="0070C0"/>
                </a:solidFill>
              </a:rPr>
              <a:t>.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24801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606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Формы музыкального образования:</a:t>
            </a:r>
            <a:endParaRPr lang="ru-RU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92216" y="1628800"/>
            <a:ext cx="7776864" cy="4525963"/>
          </a:xfrm>
        </p:spPr>
        <p:txBody>
          <a:bodyPr/>
          <a:lstStyle/>
          <a:p>
            <a:pPr algn="just">
              <a:buFont typeface="Wingdings" pitchFamily="2" charset="2"/>
              <a:buChar char="§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Подгрупповая (дифференцированная по  признаку пола);</a:t>
            </a:r>
          </a:p>
          <a:p>
            <a:pPr algn="just">
              <a:buFont typeface="Wingdings" pitchFamily="2" charset="2"/>
              <a:buChar char="§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Коллективная форма (совместные занятия девочек и мальчиков);</a:t>
            </a:r>
          </a:p>
          <a:p>
            <a:pPr algn="just">
              <a:buFont typeface="Wingdings" pitchFamily="2" charset="2"/>
              <a:buChar char="§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Парное обучение;</a:t>
            </a:r>
          </a:p>
          <a:p>
            <a:pPr algn="just">
              <a:buFont typeface="Wingdings" pitchFamily="2" charset="2"/>
              <a:buChar char="§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Индивидуальное обучение.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332657"/>
            <a:ext cx="8640960" cy="2592288"/>
          </a:xfrm>
        </p:spPr>
        <p:txBody>
          <a:bodyPr>
            <a:normAutofit fontScale="90000"/>
          </a:bodyPr>
          <a:lstStyle/>
          <a:p>
            <a:r>
              <a:rPr lang="ru-RU" sz="53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53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Работа проводится в группах,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дифференцированных</a:t>
            </a:r>
            <a:r>
              <a:rPr lang="ru-RU" sz="53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 признаку пола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начальной, средней школе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2708920"/>
            <a:ext cx="6030416" cy="4149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2068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solidFill>
                  <a:srgbClr val="0070C0"/>
                </a:solidFill>
              </a:rPr>
              <a:t>И </a:t>
            </a:r>
            <a:r>
              <a:rPr lang="ru-RU" b="1" dirty="0">
                <a:solidFill>
                  <a:srgbClr val="0070C0"/>
                </a:solidFill>
              </a:rPr>
              <a:t>старшей школе</a:t>
            </a:r>
            <a:br>
              <a:rPr lang="ru-RU" b="1" dirty="0">
                <a:solidFill>
                  <a:srgbClr val="0070C0"/>
                </a:solidFill>
              </a:rPr>
            </a:b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4" name="Содержимое 3" descr="IMG_235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7504" y="836712"/>
            <a:ext cx="9181785" cy="648072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476672"/>
            <a:ext cx="8640960" cy="3096345"/>
          </a:xfrm>
        </p:spPr>
        <p:txBody>
          <a:bodyPr>
            <a:normAutofit fontScale="90000"/>
          </a:bodyPr>
          <a:lstStyle/>
          <a:p>
            <a:r>
              <a:rPr lang="ru-RU" sz="53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Преемственность начальной 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школы, среднего звена и старшей школы 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3500" y="2060848"/>
            <a:ext cx="6477000" cy="4896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1570186"/>
          </a:xfrm>
        </p:spPr>
        <p:txBody>
          <a:bodyPr>
            <a:normAutofit/>
          </a:bodyPr>
          <a:lstStyle/>
          <a:p>
            <a:r>
              <a:rPr lang="ru-RU" sz="4000" dirty="0" smtClean="0"/>
              <a:t>Обмен </a:t>
            </a:r>
            <a:r>
              <a:rPr lang="ru-RU" sz="4000" dirty="0"/>
              <a:t>и передача опыта старших школьников </a:t>
            </a:r>
            <a:r>
              <a:rPr lang="ru-RU" sz="4000" dirty="0" smtClean="0"/>
              <a:t>младшим</a:t>
            </a:r>
            <a:endParaRPr lang="ru-RU" sz="4000" dirty="0"/>
          </a:p>
        </p:txBody>
      </p:sp>
      <p:pic>
        <p:nvPicPr>
          <p:cNvPr id="4" name="Содержимое 3" descr="_Q66F4dPJ3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1988840"/>
            <a:ext cx="10291020" cy="620992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Лекции-концерты</a:t>
            </a:r>
            <a:br>
              <a:rPr lang="ru-RU" dirty="0"/>
            </a:br>
            <a:r>
              <a:rPr lang="ru-RU" dirty="0" smtClean="0"/>
              <a:t>различной музыкальной </a:t>
            </a:r>
            <a:r>
              <a:rPr lang="ru-RU" dirty="0"/>
              <a:t>тематики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" y="1628800"/>
            <a:ext cx="9144000" cy="53822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74012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387</TotalTime>
  <Words>183</Words>
  <Application>Microsoft Office PowerPoint</Application>
  <PresentationFormat>Экран (4:3)</PresentationFormat>
  <Paragraphs>31</Paragraphs>
  <Slides>14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Целостная модель музыкального образования школьников: гендерный подход</vt:lpstr>
      <vt:lpstr>Применение гендерного подхода</vt:lpstr>
      <vt:lpstr>Целостная модель:</vt:lpstr>
      <vt:lpstr>Формы музыкального образования:</vt:lpstr>
      <vt:lpstr>  Работа проводится в группах, дифференцированных по признаку пола в начальной, средней школе </vt:lpstr>
      <vt:lpstr> И старшей школе </vt:lpstr>
      <vt:lpstr> Преемственность начальной школы, среднего звена и старшей школы    </vt:lpstr>
      <vt:lpstr>Обмен и передача опыта старших школьников младшим</vt:lpstr>
      <vt:lpstr>Лекции-концерты различной музыкальной тематики</vt:lpstr>
      <vt:lpstr>Посещение профессиональных концертов</vt:lpstr>
      <vt:lpstr>  Микс–метод  сравнение современной обработки  классической музыки  с оригинальным звучанием: </vt:lpstr>
      <vt:lpstr>Совместные взаимообогащающие уроки музыки </vt:lpstr>
      <vt:lpstr>Ремикс–метод варианты обработки произведений классической музыки  с помощью синтезатора и других музыкальных инструментов </vt:lpstr>
      <vt:lpstr> «СС-метод»  обмен музыкой между обучающимися  в социальных сетях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winuser</dc:creator>
  <cp:lastModifiedBy>User</cp:lastModifiedBy>
  <cp:revision>22</cp:revision>
  <dcterms:created xsi:type="dcterms:W3CDTF">2017-01-24T16:38:44Z</dcterms:created>
  <dcterms:modified xsi:type="dcterms:W3CDTF">2017-01-25T12:50:19Z</dcterms:modified>
</cp:coreProperties>
</file>