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9"/>
  </p:notesMasterIdLst>
  <p:sldIdLst>
    <p:sldId id="256" r:id="rId2"/>
    <p:sldId id="279" r:id="rId3"/>
    <p:sldId id="293" r:id="rId4"/>
    <p:sldId id="303" r:id="rId5"/>
    <p:sldId id="295" r:id="rId6"/>
    <p:sldId id="263" r:id="rId7"/>
    <p:sldId id="302" r:id="rId8"/>
    <p:sldId id="304" r:id="rId9"/>
    <p:sldId id="305" r:id="rId10"/>
    <p:sldId id="308" r:id="rId11"/>
    <p:sldId id="297" r:id="rId12"/>
    <p:sldId id="298" r:id="rId13"/>
    <p:sldId id="267" r:id="rId14"/>
    <p:sldId id="276" r:id="rId15"/>
    <p:sldId id="269" r:id="rId16"/>
    <p:sldId id="266" r:id="rId17"/>
    <p:sldId id="270" r:id="rId18"/>
    <p:sldId id="271" r:id="rId19"/>
    <p:sldId id="26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278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90" r:id="rId47"/>
    <p:sldId id="291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CC00"/>
    <a:srgbClr val="FFCC99"/>
    <a:srgbClr val="FF9900"/>
    <a:srgbClr val="003399"/>
    <a:srgbClr val="00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6" autoAdjust="0"/>
    <p:restoredTop sz="94709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8479719-57EB-4FD2-A0BA-02A6E526B98B}" type="datetimeFigureOut">
              <a:rPr lang="ru-RU"/>
              <a:pPr>
                <a:defRPr/>
              </a:pPr>
              <a:t>03.06.2016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FD32CF8-27A7-4DEC-A0F2-62AF6CA1F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6740EC-7F70-4582-A4AB-89283359F887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6046632-98F2-4400-81DD-1F9B578A21A2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6BB0BD-9747-469A-9ED5-392CD1919349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BD0990-E9D3-42F3-BC02-9358D722B365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06248C-F7DF-436A-88AD-BE5FBF110461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9C0B71-168B-4DDD-8F23-DA5CF1128EBA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F3B43-16E2-4A16-91EB-CAECDCC00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4A3B4-4632-47CD-83DD-E9FE553D3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81735-867D-4989-BEA5-BA389C19C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676400" y="1981200"/>
            <a:ext cx="7010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153A3-678D-498C-B8A6-75225A90E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28ABD-6CB0-4588-96AE-0CE777130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8CFB6-5D50-4EED-854C-4F71B7EF3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EC945-34EA-4687-94C3-57BF645BA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52EDD-FD18-4A70-AE0B-8586EBA68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8CF2A-EC63-4251-A568-0D3830A9E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E2D26-F834-4584-9DC5-7B3249523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5B477-687B-4A16-8BFE-FD20D3355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4CC9D-D7A4-40E9-B337-D634AD2B5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3B1DC38-E96B-4396-BF39-40CE642E7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33801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2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3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4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5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6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7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8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09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10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11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12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13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3814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 spd="slow">
    <p:diamond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collection.cross-edu.ru/catalog/rubr/f544b3b7-f1f4-5b76-f453-552f31d9b164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viki.rdf.ru/" TargetMode="External"/><Relationship Id="rId4" Type="http://schemas.openxmlformats.org/officeDocument/2006/relationships/hyperlink" Target="http://music.edu.ru/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 descr="Untitled-1 копи"/>
          <p:cNvSpPr>
            <a:spLocks noChangeArrowheads="1"/>
          </p:cNvSpPr>
          <p:nvPr/>
        </p:nvSpPr>
        <p:spPr bwMode="auto">
          <a:xfrm>
            <a:off x="4143375" y="3071813"/>
            <a:ext cx="4000500" cy="300037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38100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AutoShape 6" descr="Рисунок2"/>
          <p:cNvSpPr>
            <a:spLocks noChangeArrowheads="1"/>
          </p:cNvSpPr>
          <p:nvPr/>
        </p:nvSpPr>
        <p:spPr bwMode="auto">
          <a:xfrm>
            <a:off x="1214438" y="3000375"/>
            <a:ext cx="2301875" cy="3071813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38100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85938" y="785813"/>
            <a:ext cx="6858000" cy="16430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DBAD7"/>
              </a:gs>
              <a:gs pos="50000">
                <a:schemeClr val="bg1"/>
              </a:gs>
              <a:gs pos="100000">
                <a:srgbClr val="ADBAD7"/>
              </a:gs>
            </a:gsLst>
            <a:lin ang="5400000" scaled="1"/>
          </a:gradFill>
          <a:ln w="38100" cap="rnd" cmpd="dbl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ru-RU" sz="3200" b="1" dirty="0">
                <a:solidFill>
                  <a:schemeClr val="tx2"/>
                </a:solidFill>
              </a:rPr>
              <a:t>Педагогические </a:t>
            </a:r>
            <a:br>
              <a:rPr lang="ru-RU" sz="3200" b="1" dirty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>технологии</a:t>
            </a:r>
          </a:p>
        </p:txBody>
      </p:sp>
      <p:sp>
        <p:nvSpPr>
          <p:cNvPr id="5" name="Рамка 4"/>
          <p:cNvSpPr/>
          <p:nvPr/>
        </p:nvSpPr>
        <p:spPr>
          <a:xfrm>
            <a:off x="3786188" y="6357938"/>
            <a:ext cx="2786062" cy="50006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pptcloud.ru</a:t>
            </a:r>
            <a:endParaRPr lang="ru-RU" sz="2000" b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142875"/>
            <a:ext cx="7643813" cy="1857375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Критерии 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образовательных технологий: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63" y="2143125"/>
            <a:ext cx="7010400" cy="3328988"/>
          </a:xfrm>
        </p:spPr>
        <p:txBody>
          <a:bodyPr/>
          <a:lstStyle/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4000" smtClean="0"/>
              <a:t> </a:t>
            </a:r>
            <a:r>
              <a:rPr lang="ru-RU" sz="3200" b="1" smtClean="0"/>
              <a:t>концептуальность;</a:t>
            </a:r>
            <a:endParaRPr lang="ru-RU" sz="3200" smtClean="0"/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3200" b="1" smtClean="0"/>
              <a:t>системность;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3200" b="1" smtClean="0"/>
              <a:t> управляемость (мониторинг);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3200" b="1" smtClean="0"/>
              <a:t>эффективность;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3200" b="1" smtClean="0"/>
              <a:t>воспроизводимость;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3200" b="1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43063" y="357188"/>
            <a:ext cx="7010400" cy="12954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Признаки 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педагогической технологии: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928813"/>
            <a:ext cx="8521700" cy="38576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диагностичное целеобразование;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endParaRPr lang="ru-RU" sz="2000" b="1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результативность</a:t>
            </a:r>
            <a:r>
              <a:rPr lang="ru-RU" sz="2000" smtClean="0"/>
              <a:t> </a:t>
            </a:r>
            <a:br>
              <a:rPr lang="ru-RU" sz="2000" smtClean="0"/>
            </a:br>
            <a:r>
              <a:rPr lang="ru-RU" sz="2200" smtClean="0"/>
              <a:t>(предполагают гарантированное достижение целей и эффективность процесса обучения);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endParaRPr lang="ru-RU" sz="2000" b="1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экономичность</a:t>
            </a:r>
            <a:r>
              <a:rPr lang="ru-RU" sz="2600" smtClean="0"/>
              <a:t> </a:t>
            </a:r>
            <a:r>
              <a:rPr lang="ru-RU" smtClean="0"/>
              <a:t/>
            </a:r>
            <a:br>
              <a:rPr lang="ru-RU" smtClean="0"/>
            </a:br>
            <a:r>
              <a:rPr lang="ru-RU" sz="2200" smtClean="0"/>
              <a:t>(оптимизация труда преподавателя и достижение запланированных результатов обучения  в сжатые промежутки времени);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endParaRPr lang="ru-RU" sz="2200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алгоритмируемость;</a:t>
            </a:r>
          </a:p>
          <a:p>
            <a:pPr eaLnBrk="1" hangingPunct="1">
              <a:lnSpc>
                <a:spcPct val="80000"/>
              </a:lnSpc>
            </a:pPr>
            <a:endParaRPr lang="ru-RU" sz="2600" b="1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643063" y="357188"/>
            <a:ext cx="7010400" cy="12954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Признаки 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педагогической технологии: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8" y="1571625"/>
            <a:ext cx="9072562" cy="45720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проектируемость </a:t>
            </a:r>
            <a:r>
              <a:rPr lang="ru-RU" sz="2200" smtClean="0"/>
              <a:t>(отражают различные стороны идеи воспроизводимости  ПТ);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целостность;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управляемость;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корректируемость </a:t>
            </a:r>
            <a:r>
              <a:rPr lang="ru-RU" sz="2200" smtClean="0"/>
              <a:t>(возможность оперативной обратной связи, ориентированной на четко определенные цели. Взаимосвязан с признаками  диагностичного целеообразования и результативности);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визуализация </a:t>
            </a:r>
            <a:r>
              <a:rPr lang="ru-RU" sz="2200" smtClean="0"/>
              <a:t>(применение различной аудиовизуальной </a:t>
            </a:r>
            <a:br>
              <a:rPr lang="ru-RU" sz="2200" smtClean="0"/>
            </a:br>
            <a:r>
              <a:rPr lang="ru-RU" sz="2200" smtClean="0"/>
              <a:t>и компьютерной техники, а также конструирования  и применения разнообразных дидактических материалов </a:t>
            </a:r>
            <a:br>
              <a:rPr lang="ru-RU" sz="2200" smtClean="0"/>
            </a:br>
            <a:r>
              <a:rPr lang="ru-RU" sz="2200" smtClean="0"/>
              <a:t>и оригинальных наглядных пособий) 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200" smtClean="0"/>
          </a:p>
          <a:p>
            <a:pPr algn="ctr" eaLnBrk="1" hangingPunct="1">
              <a:buFont typeface="Wingdings" pitchFamily="2" charset="2"/>
              <a:buNone/>
            </a:pPr>
            <a:endParaRPr lang="ru-RU" sz="2200" smtClean="0"/>
          </a:p>
          <a:p>
            <a:pPr algn="ctr" eaLnBrk="1" hangingPunct="1"/>
            <a:endParaRPr lang="ru-RU" b="1" smtClean="0"/>
          </a:p>
          <a:p>
            <a:pPr algn="ctr" eaLnBrk="1" hangingPunct="1"/>
            <a:endParaRPr lang="ru-RU" sz="2400" b="1" smtClean="0"/>
          </a:p>
          <a:p>
            <a:pPr algn="ctr" eaLnBrk="1" hangingPunct="1"/>
            <a:endParaRPr lang="ru-RU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1571625" y="620713"/>
            <a:ext cx="7196138" cy="1206500"/>
          </a:xfrm>
        </p:spPr>
        <p:txBody>
          <a:bodyPr/>
          <a:lstStyle/>
          <a:p>
            <a:pPr algn="ctr" eaLnBrk="1" hangingPunct="1"/>
            <a:r>
              <a:rPr lang="ru-RU" sz="3600" b="1" smtClean="0"/>
              <a:t>Традиционное обучение – </a:t>
            </a:r>
            <a:r>
              <a:rPr lang="ru-RU" sz="3600" b="1" smtClean="0">
                <a:solidFill>
                  <a:srgbClr val="FF0000"/>
                </a:solidFill>
              </a:rPr>
              <a:t>фундамент инноваций</a:t>
            </a:r>
          </a:p>
        </p:txBody>
      </p:sp>
      <p:sp>
        <p:nvSpPr>
          <p:cNvPr id="15363" name="Text Box 70"/>
          <p:cNvSpPr txBox="1">
            <a:spLocks noChangeArrowheads="1"/>
          </p:cNvSpPr>
          <p:nvPr/>
        </p:nvSpPr>
        <p:spPr bwMode="auto">
          <a:xfrm>
            <a:off x="714375" y="2643188"/>
            <a:ext cx="7951788" cy="25241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 b="1">
                <a:latin typeface="Times New Roman" pitchFamily="18" charset="0"/>
              </a:rPr>
              <a:t>Термин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«традиционное обучение» </a:t>
            </a:r>
            <a:r>
              <a:rPr lang="ru-RU" sz="2600" b="1">
                <a:latin typeface="Times New Roman" pitchFamily="18" charset="0"/>
              </a:rPr>
              <a:t>подразумевает классно-урочную организацию обучения, </a:t>
            </a:r>
          </a:p>
          <a:p>
            <a:pPr algn="ctr"/>
            <a:r>
              <a:rPr lang="ru-RU" sz="2600" b="1">
                <a:latin typeface="Times New Roman" pitchFamily="18" charset="0"/>
              </a:rPr>
              <a:t>сложившуюся в </a:t>
            </a:r>
            <a:r>
              <a:rPr lang="en-US" sz="2600" b="1">
                <a:latin typeface="Times New Roman" pitchFamily="18" charset="0"/>
              </a:rPr>
              <a:t>XVII</a:t>
            </a:r>
            <a:r>
              <a:rPr lang="ru-RU" sz="2600" b="1">
                <a:latin typeface="Times New Roman" pitchFamily="18" charset="0"/>
              </a:rPr>
              <a:t> веке на принципах дидактики, сформулированных Я.А.Коменским, </a:t>
            </a:r>
          </a:p>
          <a:p>
            <a:pPr algn="ctr"/>
            <a:r>
              <a:rPr lang="ru-RU" sz="2600" b="1">
                <a:latin typeface="Times New Roman" pitchFamily="18" charset="0"/>
              </a:rPr>
              <a:t>и до сих пор являющуюся преобладающей </a:t>
            </a:r>
          </a:p>
          <a:p>
            <a:pPr algn="ctr"/>
            <a:r>
              <a:rPr lang="ru-RU" sz="2600" b="1">
                <a:latin typeface="Times New Roman" pitchFamily="18" charset="0"/>
              </a:rPr>
              <a:t>в школах мира.</a:t>
            </a:r>
            <a:endParaRPr lang="ru-RU" sz="260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571500"/>
            <a:ext cx="7772400" cy="1206500"/>
          </a:xfrm>
        </p:spPr>
        <p:txBody>
          <a:bodyPr/>
          <a:lstStyle/>
          <a:p>
            <a:pPr algn="ctr" eaLnBrk="1" hangingPunct="1"/>
            <a:r>
              <a:rPr lang="ru-RU" sz="3600" b="1" smtClean="0"/>
              <a:t>Традиционное обучение – </a:t>
            </a:r>
            <a:r>
              <a:rPr lang="ru-RU" sz="3600" b="1" smtClean="0">
                <a:solidFill>
                  <a:srgbClr val="FF0000"/>
                </a:solidFill>
              </a:rPr>
              <a:t>фундамент инноваций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23825" y="2276475"/>
            <a:ext cx="4448175" cy="344646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1938" indent="-261938"/>
            <a:r>
              <a:rPr lang="ru-RU" sz="2600" b="1" u="sng">
                <a:solidFill>
                  <a:schemeClr val="tx2"/>
                </a:solidFill>
                <a:latin typeface="Times New Roman" pitchFamily="18" charset="0"/>
              </a:rPr>
              <a:t>Положительные стороны:</a:t>
            </a:r>
          </a:p>
          <a:p>
            <a:pPr marL="261938" indent="-261938" algn="ctr">
              <a:buFontTx/>
              <a:buAutoNum type="arabicPeriod"/>
            </a:pPr>
            <a:r>
              <a:rPr lang="ru-RU" sz="2400" b="1">
                <a:latin typeface="Times New Roman" pitchFamily="18" charset="0"/>
              </a:rPr>
              <a:t>упорядоченная,  </a:t>
            </a:r>
          </a:p>
          <a:p>
            <a:pPr marL="261938" indent="-261938" algn="ctr"/>
            <a:r>
              <a:rPr lang="ru-RU" sz="2400" b="1">
                <a:latin typeface="Times New Roman" pitchFamily="18" charset="0"/>
              </a:rPr>
              <a:t>логически правильная подача учебного материала;</a:t>
            </a:r>
          </a:p>
          <a:p>
            <a:pPr marL="261938" indent="-261938" algn="ctr"/>
            <a:r>
              <a:rPr lang="ru-RU" sz="2400" b="1">
                <a:latin typeface="Times New Roman" pitchFamily="18" charset="0"/>
              </a:rPr>
              <a:t>2. организационная    четкость; </a:t>
            </a:r>
          </a:p>
          <a:p>
            <a:pPr marL="261938" indent="-261938" algn="ctr"/>
            <a:r>
              <a:rPr lang="ru-RU" sz="2400" b="1">
                <a:latin typeface="Times New Roman" pitchFamily="18" charset="0"/>
              </a:rPr>
              <a:t>3. оптимальные затраты ресурсов при массовом обучении.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643438" y="2286000"/>
            <a:ext cx="4248150" cy="344646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1938" indent="-261938"/>
            <a:r>
              <a:rPr lang="ru-RU" sz="2600" b="1" u="sng">
                <a:solidFill>
                  <a:schemeClr val="tx2"/>
                </a:solidFill>
                <a:latin typeface="Times New Roman" pitchFamily="18" charset="0"/>
              </a:rPr>
              <a:t>Отрицательные стороны:</a:t>
            </a:r>
          </a:p>
          <a:p>
            <a:pPr marL="261938" indent="-261938" algn="ctr">
              <a:buFontTx/>
              <a:buAutoNum type="arabicPeriod"/>
            </a:pPr>
            <a:r>
              <a:rPr lang="ru-RU" sz="2400" b="1">
                <a:latin typeface="Times New Roman" pitchFamily="18" charset="0"/>
              </a:rPr>
              <a:t>шаблонное построение, однообразие;</a:t>
            </a:r>
          </a:p>
          <a:p>
            <a:pPr marL="261938" indent="-261938" algn="ctr">
              <a:buFontTx/>
              <a:buAutoNum type="arabicPeriod"/>
            </a:pPr>
            <a:r>
              <a:rPr lang="ru-RU" sz="2400" b="1">
                <a:latin typeface="Times New Roman" pitchFamily="18" charset="0"/>
              </a:rPr>
              <a:t>отсутствие самостоятельности;</a:t>
            </a:r>
          </a:p>
          <a:p>
            <a:pPr marL="261938" indent="-261938" algn="ctr">
              <a:buFontTx/>
              <a:buAutoNum type="arabicPeriod"/>
            </a:pPr>
            <a:r>
              <a:rPr lang="ru-RU" sz="2400" b="1">
                <a:latin typeface="Times New Roman" pitchFamily="18" charset="0"/>
              </a:rPr>
              <a:t>слабая речевая деятельность (2мин/день);</a:t>
            </a:r>
          </a:p>
          <a:p>
            <a:pPr marL="261938" indent="-261938" algn="ctr">
              <a:buFontTx/>
              <a:buAutoNum type="arabicPeriod"/>
            </a:pPr>
            <a:r>
              <a:rPr lang="ru-RU" sz="2400" b="1">
                <a:latin typeface="Times New Roman" pitchFamily="18" charset="0"/>
              </a:rPr>
              <a:t>отсутствие </a:t>
            </a:r>
          </a:p>
          <a:p>
            <a:pPr marL="261938" indent="-261938" algn="ctr"/>
            <a:r>
              <a:rPr lang="ru-RU" sz="2400" b="1">
                <a:latin typeface="Times New Roman" pitchFamily="18" charset="0"/>
              </a:rPr>
              <a:t>индивидуального обучения.</a:t>
            </a:r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813" y="571500"/>
            <a:ext cx="6750050" cy="674688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Инновационные технологии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75" y="2000250"/>
            <a:ext cx="5286375" cy="3786188"/>
          </a:xfrm>
        </p:spPr>
        <p:txBody>
          <a:bodyPr/>
          <a:lstStyle/>
          <a:p>
            <a:pPr marL="174625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i="1" smtClean="0"/>
              <a:t>«</a:t>
            </a:r>
            <a:r>
              <a:rPr lang="ru-RU" b="1" i="1" smtClean="0">
                <a:solidFill>
                  <a:srgbClr val="FF0000"/>
                </a:solidFill>
              </a:rPr>
              <a:t>Инноватика</a:t>
            </a:r>
            <a:r>
              <a:rPr lang="ru-RU" sz="2600" b="1" i="1" smtClean="0"/>
              <a:t> – </a:t>
            </a:r>
          </a:p>
          <a:p>
            <a:pPr marL="174625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i="1" smtClean="0"/>
              <a:t>это не просто новшества, некоторая новизна, </a:t>
            </a:r>
          </a:p>
          <a:p>
            <a:pPr marL="174625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i="1" smtClean="0"/>
              <a:t>а </a:t>
            </a:r>
            <a:r>
              <a:rPr lang="ru-RU" sz="2600" b="1" i="1" smtClean="0">
                <a:solidFill>
                  <a:srgbClr val="FF0000"/>
                </a:solidFill>
              </a:rPr>
              <a:t>достижение </a:t>
            </a:r>
            <a:r>
              <a:rPr lang="ru-RU" sz="2600" b="1" i="1" smtClean="0"/>
              <a:t>принципиально </a:t>
            </a:r>
            <a:r>
              <a:rPr lang="ru-RU" sz="2600" b="1" i="1" smtClean="0">
                <a:solidFill>
                  <a:srgbClr val="FF0000"/>
                </a:solidFill>
              </a:rPr>
              <a:t>новых качеств </a:t>
            </a:r>
            <a:r>
              <a:rPr lang="ru-RU" sz="2600" b="1" i="1" smtClean="0">
                <a:solidFill>
                  <a:schemeClr val="tx1"/>
                </a:solidFill>
              </a:rPr>
              <a:t>с</a:t>
            </a:r>
            <a:r>
              <a:rPr lang="ru-RU" sz="2600" b="1" i="1" smtClean="0">
                <a:solidFill>
                  <a:srgbClr val="FF0000"/>
                </a:solidFill>
              </a:rPr>
              <a:t> </a:t>
            </a:r>
            <a:r>
              <a:rPr lang="ru-RU" sz="2600" b="1" i="1" smtClean="0"/>
              <a:t>введением системообразующих элементов, обеспечивающих новизну системе»</a:t>
            </a:r>
            <a:r>
              <a:rPr lang="ru-RU" sz="2400" b="1" i="1" smtClean="0"/>
              <a:t> </a:t>
            </a:r>
            <a:r>
              <a:rPr lang="ru-RU" sz="2000" b="1" i="1" smtClean="0"/>
              <a:t>(П.С. Лернер)</a:t>
            </a:r>
          </a:p>
          <a:p>
            <a:pPr marL="174625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i="1" smtClean="0"/>
          </a:p>
        </p:txBody>
      </p:sp>
      <p:sp>
        <p:nvSpPr>
          <p:cNvPr id="25605" name="AutoShape 5" descr="271877-013"/>
          <p:cNvSpPr>
            <a:spLocks noChangeArrowheads="1"/>
          </p:cNvSpPr>
          <p:nvPr/>
        </p:nvSpPr>
        <p:spPr bwMode="auto">
          <a:xfrm>
            <a:off x="571500" y="2071688"/>
            <a:ext cx="3071813" cy="3803650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142944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42875" y="1571625"/>
            <a:ext cx="8858250" cy="4500563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Инновационные технологии  </a:t>
            </a:r>
            <a:r>
              <a:rPr lang="ru-RU" sz="3200" b="1" dirty="0" smtClean="0">
                <a:solidFill>
                  <a:srgbClr val="FF0000"/>
                </a:solidFill>
              </a:rPr>
              <a:t>-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000" b="1" dirty="0" smtClean="0">
                <a:solidFill>
                  <a:schemeClr val="tx1"/>
                </a:solidFill>
              </a:rPr>
              <a:t>алгоритм последовательных действий, в системе вытекающих одно из другого, направленных на получение положительного конечного результата;</a:t>
            </a:r>
            <a:br>
              <a:rPr lang="ru-RU" sz="3000" b="1" dirty="0" smtClean="0">
                <a:solidFill>
                  <a:schemeClr val="tx1"/>
                </a:solidFill>
              </a:rPr>
            </a:br>
            <a:r>
              <a:rPr lang="ru-RU" sz="3000" b="1" dirty="0" smtClean="0">
                <a:latin typeface="+mn-lt"/>
              </a:rPr>
              <a:t> </a:t>
            </a:r>
            <a:r>
              <a:rPr lang="ru-RU" sz="3000" b="1" dirty="0" smtClean="0">
                <a:solidFill>
                  <a:srgbClr val="FF0000"/>
                </a:solidFill>
                <a:latin typeface="+mn-lt"/>
              </a:rPr>
              <a:t>альтернативные технологии, </a:t>
            </a:r>
            <a:br>
              <a:rPr lang="ru-RU" sz="30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3000" b="1" dirty="0" smtClean="0">
                <a:latin typeface="+mn-lt"/>
              </a:rPr>
              <a:t>связанные с изменением </a:t>
            </a:r>
            <a:br>
              <a:rPr lang="ru-RU" sz="3000" b="1" dirty="0" smtClean="0">
                <a:latin typeface="+mn-lt"/>
              </a:rPr>
            </a:br>
            <a:r>
              <a:rPr lang="ru-RU" sz="3000" b="1" dirty="0" smtClean="0">
                <a:latin typeface="+mn-lt"/>
              </a:rPr>
              <a:t>организационных форм учебного процесса.</a:t>
            </a:r>
            <a:endParaRPr lang="ru-RU" sz="30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549275"/>
            <a:ext cx="7664450" cy="102235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Инновационные технологии предполагают: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357313"/>
            <a:ext cx="8929688" cy="478631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b="1" i="1" dirty="0" smtClean="0"/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повышение уровня мотивации к учебному труду;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формирование высокого уровня развития обучающихся на основе включения их в постоянно усложняющуюся деятельность </a:t>
            </a:r>
          </a:p>
          <a:p>
            <a:pPr indent="20638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при активной поддержке учителя;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постоянное повторение, систематизация знаний, проговаривание вместе с учителем;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ведущая роль - формирование доброжелательной атмосферы, создание позитивного отношения к учению посредством индивидуального отношения к каждому ученику;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ru-RU" sz="26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ru-RU" sz="2600" b="1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600" b="1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600" b="1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785938"/>
            <a:ext cx="8639175" cy="4214812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создание когнитивной схемы мышления;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воспитание чувства собственного достоинства, самоутверждения через результаты в учёбе</a:t>
            </a:r>
            <a:r>
              <a:rPr lang="ru-RU" sz="2600" smtClean="0"/>
              <a:t>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в основе - дифференциальный подход;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хорошее знание теоретического материала как основы успешности обучения , любая задача – это кусок теории;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создание проблемной ситуации, «уход в сторону», использование вспомогательных вопросов;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работа с одарёнными детьми.</a:t>
            </a:r>
          </a:p>
          <a:p>
            <a:pPr eaLnBrk="1" hangingPunct="1">
              <a:buFont typeface="Wingdings" pitchFamily="2" charset="2"/>
              <a:buNone/>
            </a:pPr>
            <a:endParaRPr lang="ru-RU" sz="2600" smtClean="0"/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357313" y="428625"/>
            <a:ext cx="7500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Инновационные технологии предполагают: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1625" y="549275"/>
            <a:ext cx="7286625" cy="865188"/>
          </a:xfrm>
          <a:noFill/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rgbClr val="FF0000"/>
                </a:solidFill>
              </a:rPr>
              <a:t>Инновационные технологии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1357313" y="3714750"/>
            <a:ext cx="7429500" cy="4921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</a:rPr>
              <a:t>Личностно-ориентированный подход;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928688" y="2465388"/>
            <a:ext cx="7786687" cy="8921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</a:rPr>
              <a:t>Проектная технология, </a:t>
            </a:r>
          </a:p>
          <a:p>
            <a:pPr algn="ctr">
              <a:defRPr/>
            </a:pPr>
            <a:r>
              <a:rPr lang="ru-RU" sz="2600" b="1" dirty="0">
                <a:latin typeface="+mn-lt"/>
              </a:rPr>
              <a:t>научно-исследовательская деятельность;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3357563" y="4651375"/>
            <a:ext cx="3043237" cy="4921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</a:rPr>
              <a:t>ИКТ- технологии;</a:t>
            </a:r>
          </a:p>
        </p:txBody>
      </p:sp>
      <p:sp>
        <p:nvSpPr>
          <p:cNvPr id="21510" name="Стрелка вниз 14"/>
          <p:cNvSpPr>
            <a:spLocks noChangeArrowheads="1"/>
          </p:cNvSpPr>
          <p:nvPr/>
        </p:nvSpPr>
        <p:spPr bwMode="auto">
          <a:xfrm>
            <a:off x="4786313" y="5214938"/>
            <a:ext cx="214312" cy="4286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57250" y="1643063"/>
            <a:ext cx="82867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</a:rPr>
              <a:t>Технологии развивающего обучения: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71875" y="5580063"/>
            <a:ext cx="2571750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</a:rPr>
              <a:t>мониторинг</a:t>
            </a:r>
          </a:p>
        </p:txBody>
      </p:sp>
      <p:sp>
        <p:nvSpPr>
          <p:cNvPr id="21513" name="Стрелка вниз 18"/>
          <p:cNvSpPr>
            <a:spLocks noChangeArrowheads="1"/>
          </p:cNvSpPr>
          <p:nvPr/>
        </p:nvSpPr>
        <p:spPr bwMode="auto">
          <a:xfrm>
            <a:off x="4786313" y="4286250"/>
            <a:ext cx="214312" cy="4286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14" name="Стрелка вниз 19"/>
          <p:cNvSpPr>
            <a:spLocks noChangeArrowheads="1"/>
          </p:cNvSpPr>
          <p:nvPr/>
        </p:nvSpPr>
        <p:spPr bwMode="auto">
          <a:xfrm>
            <a:off x="4786313" y="3357563"/>
            <a:ext cx="214312" cy="4286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15" name="Стрелка вниз 20"/>
          <p:cNvSpPr>
            <a:spLocks noChangeArrowheads="1"/>
          </p:cNvSpPr>
          <p:nvPr/>
        </p:nvSpPr>
        <p:spPr bwMode="auto">
          <a:xfrm>
            <a:off x="4786313" y="2143125"/>
            <a:ext cx="214312" cy="4286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3" name="Равно 12"/>
          <p:cNvSpPr/>
          <p:nvPr/>
        </p:nvSpPr>
        <p:spPr bwMode="auto">
          <a:xfrm>
            <a:off x="4071938" y="1143000"/>
            <a:ext cx="1571625" cy="571500"/>
          </a:xfrm>
          <a:prstGeom prst="mathEqual">
            <a:avLst/>
          </a:prstGeom>
          <a:solidFill>
            <a:schemeClr val="accent2"/>
          </a:solidFill>
          <a:ln w="12700" cap="sq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572250" y="4857750"/>
            <a:ext cx="1944688" cy="755650"/>
          </a:xfrm>
        </p:spPr>
        <p:txBody>
          <a:bodyPr/>
          <a:lstStyle/>
          <a:p>
            <a:pPr eaLnBrk="1" hangingPunct="1"/>
            <a:r>
              <a:rPr lang="ru-RU" sz="2600" i="1" smtClean="0"/>
              <a:t>А.К.Гастев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2214563"/>
            <a:ext cx="7786687" cy="35718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«Мы проводим на работе лучшую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часть своей жизни.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Нужно научиться работать так, чтобы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работа была легка и чтобы она была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всегда жизненной постоянной школой»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428750" y="457200"/>
            <a:ext cx="7010400" cy="1295400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Технологии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 развивающего обучения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428625" y="2143125"/>
            <a:ext cx="835818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800" b="1"/>
              <a:t> проблемное изложение учебного материала;</a:t>
            </a:r>
          </a:p>
          <a:p>
            <a:pPr marL="514350" indent="-514350">
              <a:buClr>
                <a:schemeClr val="tx1"/>
              </a:buClr>
              <a:buFont typeface="Wingdings" pitchFamily="2" charset="2"/>
              <a:buChar char="ü"/>
            </a:pPr>
            <a:endParaRPr lang="ru-RU" sz="2800" b="1"/>
          </a:p>
          <a:p>
            <a:pPr marL="514350" indent="-51435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800" b="1"/>
              <a:t> частичнопоисковая деятельность;</a:t>
            </a:r>
          </a:p>
          <a:p>
            <a:pPr marL="514350" indent="-514350">
              <a:buClr>
                <a:schemeClr val="tx1"/>
              </a:buClr>
              <a:buFont typeface="Wingdings" pitchFamily="2" charset="2"/>
              <a:buChar char="ü"/>
            </a:pPr>
            <a:endParaRPr lang="ru-RU" sz="2800" b="1"/>
          </a:p>
          <a:p>
            <a:pPr marL="514350" indent="-51435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800" b="1"/>
              <a:t>самостоятельная проектная исследовательская деятельность)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428750" y="457200"/>
            <a:ext cx="7358063" cy="971550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FF0000"/>
                </a:solidFill>
              </a:rPr>
              <a:t>Проектная,</a:t>
            </a:r>
            <a:br>
              <a:rPr lang="ru-RU" sz="3200" b="1" smtClean="0">
                <a:solidFill>
                  <a:srgbClr val="FF0000"/>
                </a:solidFill>
              </a:rPr>
            </a:br>
            <a:r>
              <a:rPr lang="ru-RU" sz="3200" b="1" smtClean="0">
                <a:solidFill>
                  <a:srgbClr val="FF0000"/>
                </a:solidFill>
              </a:rPr>
              <a:t> исследовательская деятельность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643063"/>
            <a:ext cx="9144000" cy="4308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u="sng" dirty="0">
                <a:solidFill>
                  <a:srgbClr val="FF0000"/>
                </a:solidFill>
              </a:rPr>
              <a:t>Требования  к использованию метода проектов:</a:t>
            </a:r>
          </a:p>
          <a:p>
            <a:pPr algn="ctr">
              <a:defRPr/>
            </a:pPr>
            <a:endParaRPr lang="ru-RU" sz="2600" b="1" u="sng" dirty="0">
              <a:solidFill>
                <a:srgbClr val="FF0000"/>
              </a:solidFill>
            </a:endParaRPr>
          </a:p>
          <a:p>
            <a:pPr marL="87313" algn="ctr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 b="1" dirty="0"/>
              <a:t> Наличие значимой в исследовательском, творческом плане проблемы/задачи, требующей интегрированных знаний, исследовательского поиска для ее решения.</a:t>
            </a:r>
          </a:p>
          <a:p>
            <a:pPr marL="87313" algn="ctr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 b="1" dirty="0"/>
              <a:t> Практическая, теоретическая, познавательная значимость предполагаемых результатов.</a:t>
            </a:r>
          </a:p>
          <a:p>
            <a:pPr marL="87313" algn="ctr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 b="1" dirty="0"/>
              <a:t> Самостоятельная (индивидуальная, групповая, коллективная) деятельность обучающихся.</a:t>
            </a:r>
          </a:p>
          <a:p>
            <a:pPr marL="87313" algn="ctr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 b="1" dirty="0"/>
              <a:t> Структурирование содержательной части проекта (с указанием поэтапных результатов).</a:t>
            </a:r>
          </a:p>
          <a:p>
            <a:pPr marL="87313" algn="ctr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 b="1" dirty="0"/>
              <a:t> Использование исследовательских методов, предусматривающих определенную последовательность действий.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042988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FF0000"/>
                </a:solidFill>
              </a:rPr>
              <a:t>Последовательность действий:</a:t>
            </a:r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-214313" y="1857375"/>
            <a:ext cx="9358313" cy="438626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lIns="457056" bIns="0" anchor="ctr">
            <a:spAutoFit/>
          </a:bodyPr>
          <a:lstStyle/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определение проблемы и вытекающих из нее задач исследования (использование в ходе совместного исследования метода «мозговой атаки», «круглого стола»);</a:t>
            </a:r>
          </a:p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выдвижение гипотез их решения;</a:t>
            </a:r>
          </a:p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обсуждение методов исследования (экспериментальный, наблюдения, статистический и т.д.);</a:t>
            </a:r>
          </a:p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обсуждение способов оформления конечных результатов (презентаций, защиты, творческих отчетов и пр.);</a:t>
            </a:r>
          </a:p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сбор, систематизация и анализ полученных данных;</a:t>
            </a:r>
          </a:p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подведение итогов, оформление результатов, их презентация;</a:t>
            </a:r>
          </a:p>
          <a:p>
            <a:pPr marL="179388" indent="-17938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>
                <a:cs typeface="Times New Roman" pitchFamily="18" charset="0"/>
              </a:rPr>
              <a:t>выводы, выдвижение новых проблем исследований.</a:t>
            </a:r>
          </a:p>
          <a:p>
            <a:pPr marL="179388" indent="-179388" eaLnBrk="0" hangingPunct="0"/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428750" y="357188"/>
            <a:ext cx="7010400" cy="1000125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Типология проектов:</a:t>
            </a:r>
          </a:p>
        </p:txBody>
      </p:sp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71438" y="1706563"/>
            <a:ext cx="8643937" cy="429418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lIns="457056" bIns="0" anchor="ctr">
            <a:spAutoFit/>
          </a:bodyPr>
          <a:lstStyle/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300" b="1" i="1" u="sng">
                <a:cs typeface="Times New Roman" pitchFamily="18" charset="0"/>
              </a:rPr>
              <a:t>Доминирующая деятельность</a:t>
            </a:r>
            <a:r>
              <a:rPr lang="ru-RU" sz="2300" b="1">
                <a:cs typeface="Times New Roman" pitchFamily="18" charset="0"/>
              </a:rPr>
              <a:t>: исследовательская, поисковая, ролевая, творческая, прикладная (практико-ориентированная);</a:t>
            </a:r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300" b="1" i="1" u="sng">
                <a:cs typeface="Times New Roman" pitchFamily="18" charset="0"/>
              </a:rPr>
              <a:t>Предметно-содержательная область</a:t>
            </a:r>
            <a:r>
              <a:rPr lang="ru-RU" sz="2300" b="1">
                <a:cs typeface="Times New Roman" pitchFamily="18" charset="0"/>
              </a:rPr>
              <a:t>: монопроект – межпредметный проект;</a:t>
            </a:r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300" b="1" i="1" u="sng">
                <a:cs typeface="Times New Roman" pitchFamily="18" charset="0"/>
              </a:rPr>
              <a:t>Характер координации проекта</a:t>
            </a:r>
            <a:r>
              <a:rPr lang="ru-RU" sz="2300" b="1">
                <a:cs typeface="Times New Roman" pitchFamily="18" charset="0"/>
              </a:rPr>
              <a:t>: непосредственный (жесткий, гибкий), скрытый (неявный);</a:t>
            </a:r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300" b="1" i="1" u="sng">
                <a:cs typeface="Times New Roman" pitchFamily="18" charset="0"/>
              </a:rPr>
              <a:t>Характер контактов</a:t>
            </a:r>
            <a:r>
              <a:rPr lang="ru-RU" sz="2300" b="1" i="1">
                <a:cs typeface="Times New Roman" pitchFamily="18" charset="0"/>
              </a:rPr>
              <a:t> </a:t>
            </a:r>
            <a:r>
              <a:rPr lang="ru-RU" sz="2300" b="1">
                <a:cs typeface="Times New Roman" pitchFamily="18" charset="0"/>
              </a:rPr>
              <a:t>(среди участников одной школы, всего города, республики, страны, разных стран мира);</a:t>
            </a:r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300" b="1" i="1" u="sng">
                <a:cs typeface="Times New Roman" pitchFamily="18" charset="0"/>
              </a:rPr>
              <a:t>Количество участников проекта</a:t>
            </a:r>
            <a:r>
              <a:rPr lang="ru-RU" sz="2300" b="1" i="1">
                <a:cs typeface="Times New Roman" pitchFamily="18" charset="0"/>
              </a:rPr>
              <a:t>;</a:t>
            </a:r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300" b="1" i="1" u="sng">
                <a:cs typeface="Times New Roman" pitchFamily="18" charset="0"/>
              </a:rPr>
              <a:t>Продолжительность проекта</a:t>
            </a:r>
            <a:endParaRPr lang="ru-RU" sz="2300" b="1" i="1" u="sng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Критерии </a:t>
            </a:r>
            <a:b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внешней оценки проекта: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0" y="1846263"/>
            <a:ext cx="9144000" cy="415448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Актуальность проблемы.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Корректность методов исследования.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Активность каждого участника проекта в соответствии с его индивидуальными возможностями.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Характер общения участников проекта.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Глубина проникновения в проблему, использование знаний из других областей.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Умение аргументировать свои заключения, выводы.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Эстетика оформления проекта.</a:t>
            </a:r>
          </a:p>
          <a:p>
            <a:pPr marL="812800" lvl="1" indent="-355600" algn="ctr" eaLnBrk="0" hangingPunct="0">
              <a:buFontTx/>
              <a:buAutoNum type="arabicPeriod"/>
              <a:tabLst>
                <a:tab pos="914400" algn="l"/>
              </a:tabLst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Умение отвечать на вопросы.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357313" y="457200"/>
            <a:ext cx="7010400" cy="1900238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Личностно -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ориентированный подход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предполагает:</a:t>
            </a:r>
          </a:p>
        </p:txBody>
      </p:sp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642938" y="2811463"/>
            <a:ext cx="7858125" cy="30464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9875" indent="-269875"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450850" algn="l"/>
              </a:tabLst>
            </a:pPr>
            <a:r>
              <a:rPr lang="ru-RU" sz="2400" b="1">
                <a:cs typeface="Times New Roman" pitchFamily="18" charset="0"/>
              </a:rPr>
              <a:t>обязательную опору на знание того, как обучающиеся выполняют творческие работы;</a:t>
            </a:r>
          </a:p>
          <a:p>
            <a:pPr marL="269875" indent="-269875" algn="ctr" eaLnBrk="0" hangingPunct="0">
              <a:buClr>
                <a:schemeClr val="tx1"/>
              </a:buClr>
              <a:tabLst>
                <a:tab pos="450850" algn="l"/>
              </a:tabLst>
            </a:pPr>
            <a:endParaRPr lang="ru-RU" sz="2400" b="1">
              <a:cs typeface="Times New Roman" pitchFamily="18" charset="0"/>
            </a:endParaRPr>
          </a:p>
          <a:p>
            <a:pPr marL="269875" indent="-269875"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450850" algn="l"/>
              </a:tabLst>
            </a:pPr>
            <a:r>
              <a:rPr lang="ru-RU" sz="2400" b="1">
                <a:cs typeface="Times New Roman" pitchFamily="18" charset="0"/>
              </a:rPr>
              <a:t>умеют ли они проверять правильность собственной работы, корректировать её;</a:t>
            </a:r>
          </a:p>
          <a:p>
            <a:pPr marL="269875" indent="-269875" algn="ctr" eaLnBrk="0" hangingPunct="0">
              <a:buClr>
                <a:schemeClr val="tx1"/>
              </a:buClr>
              <a:tabLst>
                <a:tab pos="450850" algn="l"/>
              </a:tabLst>
            </a:pPr>
            <a:endParaRPr lang="ru-RU" sz="2400" b="1">
              <a:cs typeface="Times New Roman" pitchFamily="18" charset="0"/>
            </a:endParaRPr>
          </a:p>
          <a:p>
            <a:pPr marL="269875" indent="-269875"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450850" algn="l"/>
              </a:tabLst>
            </a:pPr>
            <a:r>
              <a:rPr lang="ru-RU" sz="2400" b="1">
                <a:cs typeface="Times New Roman" pitchFamily="18" charset="0"/>
              </a:rPr>
              <a:t>какие умственные операции они должны выполнить для этого и т.д.</a:t>
            </a:r>
            <a:endParaRPr lang="ru-RU" sz="2400" b="1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428750" y="428625"/>
            <a:ext cx="7010400" cy="928688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Сравнительная таблица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25" y="1928813"/>
          <a:ext cx="8310563" cy="4219575"/>
        </p:xfrm>
        <a:graphic>
          <a:graphicData uri="http://schemas.openxmlformats.org/drawingml/2006/table">
            <a:tbl>
              <a:tblPr/>
              <a:tblGrid>
                <a:gridCol w="4154488"/>
                <a:gridCol w="415607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Традиционное обучение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Личностно-ориентированный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Ориентир на коллективную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фронтальную работу учеников.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Ориентир на самостоятельную работу, собственные открытия обучающегося.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Работа с группами различной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успеваемости.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Работа с каждым учеником, выявление и учёт его склонностей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предпочтений.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Используется материал, рассчитанный на определённый объём знаний «среднего ученика».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Используется материал, соответствующий успеваемости и способностям того или </a:t>
                      </a:r>
                    </a:p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иного ученика.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428750" y="385763"/>
            <a:ext cx="7010400" cy="1042987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Сравнительная таблица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4813" y="1828800"/>
          <a:ext cx="8310562" cy="4376738"/>
        </p:xfrm>
        <a:graphic>
          <a:graphicData uri="http://schemas.openxmlformats.org/drawingml/2006/table">
            <a:tbl>
              <a:tblPr/>
              <a:tblGrid>
                <a:gridCol w="4156075"/>
                <a:gridCol w="4154487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Традиционное обучение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Личностно-ориентированный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Устанавливается одинаковый для всех обучащихся объём знаний и подбирается связанный с ним учебный материал.</a:t>
                      </a:r>
                      <a:endParaRPr kumimoji="0" 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Устанавливается объём знаний для каждого ученика с учётом его индивидуальных способностей и подбирается соответствующий учебный материал.</a:t>
                      </a:r>
                      <a:endParaRPr kumimoji="0" 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Учебные задания следуют от простого к сложному и делятся на определённые группы сложности.</a:t>
                      </a:r>
                      <a:endParaRPr kumimoji="0" 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Сложность учебного материала выбирается учеником и варьируется учителем.</a:t>
                      </a:r>
                      <a:endParaRPr kumimoji="0" 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Стимулируется активность класса (как группы).</a:t>
                      </a:r>
                      <a:endParaRPr kumimoji="0" 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Стимулируется активность каждого ученика с учётом его возможностей и индивидуальных склонностей.</a:t>
                      </a:r>
                      <a:endParaRPr kumimoji="0" lang="ru-RU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Сравнительная таблица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25" y="2055813"/>
          <a:ext cx="8310563" cy="3868737"/>
        </p:xfrm>
        <a:graphic>
          <a:graphicData uri="http://schemas.openxmlformats.org/drawingml/2006/table">
            <a:tbl>
              <a:tblPr/>
              <a:tblGrid>
                <a:gridCol w="4154488"/>
                <a:gridCol w="415607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Традиционное обучение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Личностно-ориентированный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планирует индивидуальную или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групповую работу учеников.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предоставляет возможность выбора групповой или только собственной работы.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 задаёт для изучения общие для всех темы.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Темы согласуются с познавательными особенностями обучающегося.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Сообщение новых знаний только преподавателем.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новых знаний при совместной деятельности учителя и обучающихся.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Сравнительная таблица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88" y="2263775"/>
          <a:ext cx="8310562" cy="3517900"/>
        </p:xfrm>
        <a:graphic>
          <a:graphicData uri="http://schemas.openxmlformats.org/drawingml/2006/table">
            <a:tbl>
              <a:tblPr/>
              <a:tblGrid>
                <a:gridCol w="4154487"/>
                <a:gridCol w="415607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Традиционное обучение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Личностно-ориентированный подход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ответа обучающегося только учителем.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Сначала оценка ответа самим обучающимся, потом учителем.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только количественных способов оценки знаний (баллы, %).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количественных и качественных способов оценки и результатов познания.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CF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объёма, сложности и формы домашнего задания учителем.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22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Возможность выбора учащимся объёма, сложности и формы домашнего задания.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6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500063"/>
            <a:ext cx="7010400" cy="1295400"/>
          </a:xfrm>
        </p:spPr>
        <p:txBody>
          <a:bodyPr/>
          <a:lstStyle/>
          <a:p>
            <a:pPr algn="ctr" eaLnBrk="1" hangingPunct="1"/>
            <a:r>
              <a:rPr lang="ru-RU" sz="3100" b="1" smtClean="0"/>
              <a:t>Закон  РФ  «Об образовании»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714500"/>
            <a:ext cx="7010400" cy="32861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smtClean="0">
                <a:latin typeface="Times New Roman" pitchFamily="18" charset="0"/>
              </a:rPr>
              <a:t>Под </a:t>
            </a:r>
            <a:r>
              <a:rPr lang="ru-RU" sz="3600" b="1" smtClean="0">
                <a:latin typeface="Times New Roman" pitchFamily="18" charset="0"/>
              </a:rPr>
              <a:t>образованием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200" smtClean="0">
                <a:latin typeface="Times New Roman" pitchFamily="18" charset="0"/>
              </a:rPr>
              <a:t>в Российской Федерации понимается целенаправленный процесс </a:t>
            </a:r>
            <a:r>
              <a:rPr lang="ru-RU" sz="3600" b="1" smtClean="0">
                <a:solidFill>
                  <a:srgbClr val="FF0000"/>
                </a:solidFill>
                <a:latin typeface="Times New Roman" pitchFamily="18" charset="0"/>
              </a:rPr>
              <a:t>обучения и воспитания</a:t>
            </a:r>
            <a:r>
              <a:rPr lang="ru-RU" sz="3600" b="1" i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i="1" smtClean="0">
                <a:latin typeface="Times New Roman" pitchFamily="18" charset="0"/>
              </a:rPr>
              <a:t/>
            </a:r>
            <a:br>
              <a:rPr lang="ru-RU" sz="3600" b="1" i="1" smtClean="0">
                <a:latin typeface="Times New Roman" pitchFamily="18" charset="0"/>
              </a:rPr>
            </a:br>
            <a:r>
              <a:rPr lang="ru-RU" sz="3200" smtClean="0">
                <a:latin typeface="Times New Roman" pitchFamily="18" charset="0"/>
              </a:rPr>
              <a:t>в интересах личности, общества, государства.</a:t>
            </a: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357188" y="5143500"/>
            <a:ext cx="2571750" cy="714375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285750" y="5143500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6" name="Равно 5"/>
          <p:cNvSpPr/>
          <p:nvPr/>
        </p:nvSpPr>
        <p:spPr bwMode="auto">
          <a:xfrm>
            <a:off x="3000375" y="5286375"/>
            <a:ext cx="500063" cy="428625"/>
          </a:xfrm>
          <a:prstGeom prst="mathEqual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5127" name="Прямоугольник 6"/>
          <p:cNvSpPr>
            <a:spLocks noChangeArrowheads="1"/>
          </p:cNvSpPr>
          <p:nvPr/>
        </p:nvSpPr>
        <p:spPr bwMode="auto">
          <a:xfrm>
            <a:off x="3571875" y="5143500"/>
            <a:ext cx="2143125" cy="714375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28" name="TextBox 7"/>
          <p:cNvSpPr txBox="1">
            <a:spLocks noChangeArrowheads="1"/>
          </p:cNvSpPr>
          <p:nvPr/>
        </p:nvSpPr>
        <p:spPr bwMode="auto">
          <a:xfrm>
            <a:off x="3429000" y="5143500"/>
            <a:ext cx="2357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обучение</a:t>
            </a:r>
          </a:p>
        </p:txBody>
      </p:sp>
      <p:sp>
        <p:nvSpPr>
          <p:cNvPr id="5129" name="Прямоугольник 8"/>
          <p:cNvSpPr>
            <a:spLocks noChangeArrowheads="1"/>
          </p:cNvSpPr>
          <p:nvPr/>
        </p:nvSpPr>
        <p:spPr bwMode="auto">
          <a:xfrm>
            <a:off x="6215063" y="5143500"/>
            <a:ext cx="2500312" cy="714375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30" name="TextBox 9"/>
          <p:cNvSpPr txBox="1">
            <a:spLocks noChangeArrowheads="1"/>
          </p:cNvSpPr>
          <p:nvPr/>
        </p:nvSpPr>
        <p:spPr bwMode="auto">
          <a:xfrm>
            <a:off x="6143625" y="5143500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воспитание</a:t>
            </a:r>
          </a:p>
        </p:txBody>
      </p:sp>
      <p:sp>
        <p:nvSpPr>
          <p:cNvPr id="11" name="Плюс 10"/>
          <p:cNvSpPr/>
          <p:nvPr/>
        </p:nvSpPr>
        <p:spPr bwMode="auto">
          <a:xfrm>
            <a:off x="5786438" y="5357813"/>
            <a:ext cx="357187" cy="357187"/>
          </a:xfrm>
          <a:prstGeom prst="mathPlus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Здоровьесберегающие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 технологии (типы):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  <a:ea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+mn-lt"/>
                <a:ea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0" y="1665288"/>
            <a:ext cx="9144000" cy="447833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630238" algn="l"/>
              </a:tabLst>
            </a:pPr>
            <a:r>
              <a:rPr lang="ru-RU" sz="2200" b="1" i="1" u="sng">
                <a:solidFill>
                  <a:srgbClr val="FF0000"/>
                </a:solidFill>
                <a:cs typeface="Times New Roman" pitchFamily="18" charset="0"/>
              </a:rPr>
              <a:t>Здоровьесберегающие</a:t>
            </a:r>
            <a:r>
              <a:rPr lang="ru-RU" sz="2000" b="1">
                <a:cs typeface="Times New Roman" pitchFamily="18" charset="0"/>
              </a:rPr>
              <a:t> (профилактические прививки, обеспечение двигательной активности, витаминизация, 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r>
              <a:rPr lang="ru-RU" sz="2000" b="1">
                <a:cs typeface="Times New Roman" pitchFamily="18" charset="0"/>
              </a:rPr>
              <a:t>организация здорового питания).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endParaRPr lang="ru-RU" sz="2000" b="1">
              <a:cs typeface="Times New Roman" pitchFamily="18" charset="0"/>
            </a:endParaRPr>
          </a:p>
          <a:p>
            <a:pPr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630238" algn="l"/>
              </a:tabLst>
            </a:pPr>
            <a:r>
              <a:rPr lang="ru-RU" sz="2200" b="1" i="1" u="sng">
                <a:solidFill>
                  <a:srgbClr val="FF0000"/>
                </a:solidFill>
                <a:cs typeface="Times New Roman" pitchFamily="18" charset="0"/>
              </a:rPr>
              <a:t>Оздоровительные</a:t>
            </a:r>
            <a:r>
              <a:rPr lang="ru-RU" sz="2000" b="1">
                <a:cs typeface="Times New Roman" pitchFamily="18" charset="0"/>
              </a:rPr>
              <a:t> (физическая подготовка, физиотерапия, аромотерапия, закаливание, гимнастика, массаж, 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r>
              <a:rPr lang="ru-RU" sz="2000" b="1">
                <a:cs typeface="Times New Roman" pitchFamily="18" charset="0"/>
              </a:rPr>
              <a:t>фитотерапия, арттерапия).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endParaRPr lang="ru-RU" sz="2000" b="1">
              <a:cs typeface="Times New Roman" pitchFamily="18" charset="0"/>
            </a:endParaRPr>
          </a:p>
          <a:p>
            <a:pPr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630238" algn="l"/>
              </a:tabLst>
            </a:pPr>
            <a:r>
              <a:rPr lang="ru-RU" sz="2200" b="1" i="1" u="sng">
                <a:solidFill>
                  <a:srgbClr val="FF0000"/>
                </a:solidFill>
                <a:cs typeface="Times New Roman" pitchFamily="18" charset="0"/>
              </a:rPr>
              <a:t>Технологии обучения здоровью</a:t>
            </a:r>
            <a:r>
              <a:rPr lang="ru-RU" sz="2200" b="1" u="sng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000" b="1">
                <a:cs typeface="Times New Roman" pitchFamily="18" charset="0"/>
              </a:rPr>
              <a:t>(включение соответствующих тем в предметы общеобразовательного цикла).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endParaRPr lang="ru-RU" sz="2000" b="1">
              <a:cs typeface="Times New Roman" pitchFamily="18" charset="0"/>
            </a:endParaRPr>
          </a:p>
          <a:p>
            <a:pPr algn="ctr" eaLnBrk="0" hangingPunct="0">
              <a:buClr>
                <a:schemeClr val="tx1"/>
              </a:buClr>
              <a:buFont typeface="Wingdings" pitchFamily="2" charset="2"/>
              <a:buChar char="ü"/>
              <a:tabLst>
                <a:tab pos="630238" algn="l"/>
              </a:tabLst>
            </a:pPr>
            <a:r>
              <a:rPr lang="ru-RU" sz="2200" b="1" i="1" u="sng">
                <a:solidFill>
                  <a:srgbClr val="FF0000"/>
                </a:solidFill>
                <a:cs typeface="Times New Roman" pitchFamily="18" charset="0"/>
              </a:rPr>
              <a:t>Воспитание культуры здоровья</a:t>
            </a:r>
            <a:r>
              <a:rPr lang="ru-RU" sz="2200" b="1" u="sng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000" b="1">
                <a:cs typeface="Times New Roman" pitchFamily="18" charset="0"/>
              </a:rPr>
              <a:t>(факультативные занятия 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r>
              <a:rPr lang="ru-RU" sz="2000" b="1">
                <a:cs typeface="Times New Roman" pitchFamily="18" charset="0"/>
              </a:rPr>
              <a:t>по развитию личности обучающихся, </a:t>
            </a:r>
          </a:p>
          <a:p>
            <a:pPr algn="ctr" eaLnBrk="0" hangingPunct="0">
              <a:buClr>
                <a:schemeClr val="tx1"/>
              </a:buClr>
              <a:tabLst>
                <a:tab pos="630238" algn="l"/>
              </a:tabLst>
            </a:pPr>
            <a:r>
              <a:rPr lang="ru-RU" sz="2000" b="1">
                <a:cs typeface="Times New Roman" pitchFamily="18" charset="0"/>
              </a:rPr>
              <a:t>внеклассные и внешкольные мероприятия, фестивали, конкурсы).</a:t>
            </a:r>
            <a:endParaRPr lang="ru-RU" sz="2000" b="1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600" b="1" dirty="0" err="1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ИКТ-технологии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: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795" name="Rectangle 1"/>
          <p:cNvSpPr>
            <a:spLocks noChangeArrowheads="1"/>
          </p:cNvSpPr>
          <p:nvPr/>
        </p:nvSpPr>
        <p:spPr bwMode="auto">
          <a:xfrm>
            <a:off x="357188" y="1928813"/>
            <a:ext cx="8429625" cy="378618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использование в работе ЭОР и ЦОР;</a:t>
            </a:r>
          </a:p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использование интерактивной доски;</a:t>
            </a:r>
          </a:p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работа с Интернет-ресурсами;</a:t>
            </a:r>
          </a:p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создание собственного цифрового образовательного пространства;</a:t>
            </a:r>
          </a:p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создание собственной мультимедийной библиотеки;</a:t>
            </a:r>
          </a:p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проведение, организация конференций;</a:t>
            </a:r>
          </a:p>
          <a:p>
            <a:pPr marL="174625" indent="-174625" algn="ctr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>
                <a:ea typeface="Calibri" pitchFamily="34" charset="0"/>
                <a:cs typeface="Times New Roman" pitchFamily="18" charset="0"/>
              </a:rPr>
              <a:t>создание интерактивных залов для проведения дистанционных диспутов, конференций и т.д.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MULTIMEDIA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 – поддержка предмета Музыка»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214313" y="1700213"/>
            <a:ext cx="8715375" cy="45243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4625" indent="-174625"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Мультимедийная программа «Учимся понимать музыку»;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Мультимедийная программа «Соната» Л. Залесский и компания (ЗАО); 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«Музыкальный класс» ООО «Нью Медиа Дженерейшн»;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Мультимедийная программа «Шедевры музыки», изд-во  «Кирилл и Мефодий»;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Мультимедийная программа «Энциклопедия классической музыки», «Коминфо»;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Электронный  образовательный ресурс (ЭОР) нового поколения (НП); 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Мультимедийная программа «Музыка. Ключи»;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8.Мультимедийная программа «Музыка в цифровом пространстве»;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Мультимедийная программа «Энциклопедия Кирилла и Мефодия 2009г.»;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10.Мультимедийная программа «История музыкальных инструментов»;</a:t>
            </a: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11.Единая коллекция - </a:t>
            </a:r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http://collection.cross-edu.ru/</a:t>
            </a:r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12.Российский общеобразовательный портал - </a:t>
            </a:r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http://music.edu.ru/</a:t>
            </a:r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13.Детские электронные книги и презентации - </a:t>
            </a:r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http://viki.rdf.ru/</a:t>
            </a:r>
            <a:r>
              <a:rPr lang="ru-RU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74625" indent="-174625" eaLnBrk="0" hangingPunct="0"/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14.Уроки музыки с дирижером Скрипкиным, (</a:t>
            </a:r>
            <a:r>
              <a:rPr lang="en-US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CD ROM</a:t>
            </a:r>
            <a:r>
              <a:rPr lang="ru-RU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М.: ЗАО «Новый диск».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1500188" y="457200"/>
            <a:ext cx="7181850" cy="1295400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  <a:cs typeface="Times New Roman" pitchFamily="18" charset="0"/>
              </a:rPr>
              <a:t>Методы активизации обучающихся:</a:t>
            </a:r>
            <a:endParaRPr lang="ru-RU" smtClean="0"/>
          </a:p>
        </p:txBody>
      </p:sp>
      <p:sp>
        <p:nvSpPr>
          <p:cNvPr id="35843" name="Rectangle 1"/>
          <p:cNvSpPr>
            <a:spLocks noChangeArrowheads="1"/>
          </p:cNvSpPr>
          <p:nvPr/>
        </p:nvSpPr>
        <p:spPr bwMode="auto">
          <a:xfrm>
            <a:off x="285750" y="1643063"/>
            <a:ext cx="8501063" cy="45243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пение;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импровизация;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голосовые игры, речевые упражнения;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словесное высказывание о музыке;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интересный подбор репертуара;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задания на активизацию слухового внимания: поднятие руки при смене мелодии, частей, состава исполнителей, вступления инструментов и т.д.;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создание рисунков и раскрашивание;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движение: ходьба, марширование, подскоки, наклоны, хлопки и т.д.;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инсценирование;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пластическое интонирование;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учебно-игровая деятельность;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игра на музыкальных инструментах;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использование дискуссионного метода ведения урока;</a:t>
            </a:r>
            <a:endParaRPr lang="ru-RU" b="1"/>
          </a:p>
          <a:p>
            <a:pPr marL="261938" indent="-261938"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>
                <a:cs typeface="Times New Roman" pitchFamily="18" charset="0"/>
              </a:rPr>
              <a:t>сочинения, рассказы, сказки, как преподавателя, так и обучающихся.</a:t>
            </a:r>
            <a:endParaRPr lang="ru-RU" b="1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Современные требования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к уроку: </a:t>
            </a:r>
          </a:p>
        </p:txBody>
      </p:sp>
      <p:sp>
        <p:nvSpPr>
          <p:cNvPr id="36867" name="Rectangle 1"/>
          <p:cNvSpPr>
            <a:spLocks noChangeArrowheads="1"/>
          </p:cNvSpPr>
          <p:nvPr/>
        </p:nvSpPr>
        <p:spPr bwMode="auto">
          <a:xfrm>
            <a:off x="285750" y="1785938"/>
            <a:ext cx="8429625" cy="44005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1938" indent="-261938" eaLnBrk="0" hangingPunct="0"/>
            <a:r>
              <a:rPr lang="ru-RU" b="1">
                <a:cs typeface="Times New Roman" pitchFamily="18" charset="0"/>
              </a:rPr>
              <a:t>1. </a:t>
            </a:r>
            <a:r>
              <a:rPr lang="ru-RU" sz="2000" b="1">
                <a:cs typeface="Times New Roman" pitchFamily="18" charset="0"/>
              </a:rPr>
              <a:t>Урок должен быть эффективным, а не эффектным. </a:t>
            </a:r>
            <a:endParaRPr lang="ru-RU" sz="2000" b="1"/>
          </a:p>
          <a:p>
            <a:pPr marL="261938" indent="-261938" eaLnBrk="0" hangingPunct="0"/>
            <a:r>
              <a:rPr lang="ru-RU" sz="2000" b="1">
                <a:cs typeface="Times New Roman" pitchFamily="18" charset="0"/>
              </a:rPr>
              <a:t>2. Материал должен излагаться на научной основе, но в доступной форме. </a:t>
            </a:r>
            <a:endParaRPr lang="ru-RU" sz="2000" b="1"/>
          </a:p>
          <a:p>
            <a:pPr marL="261938" indent="-261938" eaLnBrk="0" hangingPunct="0"/>
            <a:r>
              <a:rPr lang="ru-RU" sz="2000" b="1">
                <a:cs typeface="Times New Roman" pitchFamily="18" charset="0"/>
              </a:rPr>
              <a:t>3. Построение урока должно строго соответствовать теме. </a:t>
            </a:r>
            <a:endParaRPr lang="ru-RU" sz="2000" b="1"/>
          </a:p>
          <a:p>
            <a:pPr marL="261938" indent="-261938" eaLnBrk="0" hangingPunct="0"/>
            <a:r>
              <a:rPr lang="ru-RU" sz="2000" b="1">
                <a:cs typeface="Times New Roman" pitchFamily="18" charset="0"/>
              </a:rPr>
              <a:t>4. Поставленные задачи урока - развивающие, образовательные, воспитывающие должны иметь конечный результат. </a:t>
            </a:r>
            <a:endParaRPr lang="ru-RU" sz="2000" b="1"/>
          </a:p>
          <a:p>
            <a:pPr marL="261938" indent="-261938" eaLnBrk="0" hangingPunct="0"/>
            <a:r>
              <a:rPr lang="ru-RU" sz="2000" b="1">
                <a:cs typeface="Times New Roman" pitchFamily="18" charset="0"/>
              </a:rPr>
              <a:t>5.Ученики должны четко представлять себе, для чего и с какой целью изучают данный материал, где он пригодится им в жизни. </a:t>
            </a:r>
            <a:endParaRPr lang="ru-RU" sz="2000" b="1"/>
          </a:p>
          <a:p>
            <a:pPr marL="261938" indent="-261938" eaLnBrk="0" hangingPunct="0"/>
            <a:r>
              <a:rPr lang="ru-RU" sz="2000" b="1">
                <a:cs typeface="Times New Roman" pitchFamily="18" charset="0"/>
              </a:rPr>
              <a:t>6.На уроке должна создаваться атмосфера сопричастности и интереса учащихся к изучаемому материалу. </a:t>
            </a:r>
            <a:endParaRPr lang="ru-RU" sz="2000" b="1"/>
          </a:p>
          <a:p>
            <a:pPr marL="261938" indent="-261938" eaLnBrk="0" hangingPunct="0"/>
            <a:r>
              <a:rPr lang="ru-RU" sz="2000" b="1">
                <a:cs typeface="Times New Roman" pitchFamily="18" charset="0"/>
              </a:rPr>
              <a:t>7.Добиваться того, чтобы ученики сами выдвигали программу поиска знаний, что является высшим уровнем проблемности.</a:t>
            </a:r>
            <a:endParaRPr lang="ru-RU" sz="2000" b="1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smtClean="0">
                <a:solidFill>
                  <a:srgbClr val="FF0000"/>
                </a:solidFill>
              </a:rPr>
              <a:t>Современные требования</a:t>
            </a:r>
            <a:br>
              <a:rPr lang="ru-RU" sz="4000" b="1" smtClean="0">
                <a:solidFill>
                  <a:srgbClr val="FF0000"/>
                </a:solidFill>
              </a:rPr>
            </a:br>
            <a:r>
              <a:rPr lang="ru-RU" sz="4000" b="1" smtClean="0">
                <a:solidFill>
                  <a:srgbClr val="FF0000"/>
                </a:solidFill>
              </a:rPr>
              <a:t>к уроку: </a:t>
            </a:r>
            <a:endParaRPr lang="ru-RU" smtClean="0"/>
          </a:p>
        </p:txBody>
      </p:sp>
      <p:sp>
        <p:nvSpPr>
          <p:cNvPr id="37891" name="Rectangle 1"/>
          <p:cNvSpPr>
            <a:spLocks noChangeArrowheads="1"/>
          </p:cNvSpPr>
          <p:nvPr/>
        </p:nvSpPr>
        <p:spPr bwMode="auto">
          <a:xfrm>
            <a:off x="214313" y="1863725"/>
            <a:ext cx="8929687" cy="47085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cs typeface="Times New Roman" pitchFamily="18" charset="0"/>
              </a:rPr>
              <a:t>8. В процессе урока </a:t>
            </a:r>
            <a:r>
              <a:rPr lang="ru-RU" sz="2000" b="1" i="1" u="sng">
                <a:cs typeface="Times New Roman" pitchFamily="18" charset="0"/>
              </a:rPr>
              <a:t>необходимо:</a:t>
            </a:r>
            <a:r>
              <a:rPr lang="ru-RU" sz="2000" b="1">
                <a:cs typeface="Times New Roman" pitchFamily="18" charset="0"/>
              </a:rPr>
              <a:t> 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рациональное использование наглядности, дидактического материала и ТСО;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разнообразие активных форм и методов обучения;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дифференцированный подход в обучении; 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четкая организация мыслительной деятельности учеников; 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создание атмосферы педагогики сотрудничества и творчества; 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правильное соотношение индукции и дедукции в процессе работы над соответствующим материалом;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наличие на каждом конкретном уроке своих дидактических задач, которые зависят прежде всего от целевого назначения и типа урока;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совершенствование обучающимися навыков самоконтроля;</a:t>
            </a:r>
            <a:endParaRPr lang="ru-RU" sz="2000" b="1"/>
          </a:p>
          <a:p>
            <a:pPr eaLnBrk="0" hangingPunct="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000" b="1">
                <a:cs typeface="Times New Roman" pitchFamily="18" charset="0"/>
              </a:rPr>
              <a:t>урок любого типа должен не только давать знания, но и воспитывать детей.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smtClean="0">
                <a:solidFill>
                  <a:srgbClr val="FF0000"/>
                </a:solidFill>
              </a:rPr>
              <a:t>Современные требования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к уроку: </a:t>
            </a:r>
            <a:endParaRPr lang="ru-RU" smtClean="0"/>
          </a:p>
        </p:txBody>
      </p:sp>
      <p:sp>
        <p:nvSpPr>
          <p:cNvPr id="38915" name="Rectangle 1"/>
          <p:cNvSpPr>
            <a:spLocks noChangeArrowheads="1"/>
          </p:cNvSpPr>
          <p:nvPr/>
        </p:nvSpPr>
        <p:spPr bwMode="auto">
          <a:xfrm>
            <a:off x="0" y="1714500"/>
            <a:ext cx="9144000" cy="50784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9. Логичность, умение выделять главное в изучаемом материале и  грамотно ставить вопросы.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10. Последовательная постановка целей урока и его этапов.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11. Проверка домашнего задания с установкой на усвоение нового материала (актуализация знаний).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12. Изучение нового материала, начиная с простого, и постепенное его усложнение.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13. Подготовка обучающихся к восприятию домашнего задания и готовности его выполнить.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14. Комментирование домашнего задания.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15. Методически правильно использовать наглядность, ТСО и др.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16.Использовать активные формы опроса, позволяющие вовлечь всех обучающихся в работу при проверке домашнего задания.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17. Закрепление знаний.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18. Организационный момент. </a:t>
            </a:r>
            <a:endParaRPr lang="ru-RU" b="1"/>
          </a:p>
          <a:p>
            <a:pPr marL="711200" indent="-441325" eaLnBrk="0" hangingPunct="0"/>
            <a:r>
              <a:rPr lang="ru-RU" b="1">
                <a:cs typeface="Times New Roman" pitchFamily="18" charset="0"/>
              </a:rPr>
              <a:t>19. Знание типов, форм, методов обучения и форм организации познавательной деятельности учащихся на уроке. </a:t>
            </a:r>
            <a:endParaRPr lang="ru-RU" b="1"/>
          </a:p>
          <a:p>
            <a:pPr marL="711200" indent="-441325" eaLnBrk="0" hangingPunct="0"/>
            <a:endParaRPr lang="ru-RU" b="1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785813"/>
            <a:ext cx="7072313" cy="9144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Успешность </a:t>
            </a:r>
            <a:br>
              <a:rPr lang="ru-RU" sz="3600" b="1" smtClean="0">
                <a:solidFill>
                  <a:srgbClr val="FF0000"/>
                </a:solidFill>
              </a:rPr>
            </a:br>
            <a:r>
              <a:rPr lang="ru-RU" sz="3600" b="1" smtClean="0">
                <a:solidFill>
                  <a:srgbClr val="FF0000"/>
                </a:solidFill>
              </a:rPr>
              <a:t>современного педагога: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2276475"/>
            <a:ext cx="8001000" cy="3295650"/>
          </a:xfrm>
        </p:spPr>
        <p:txBody>
          <a:bodyPr/>
          <a:lstStyle/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способность управлять собой;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разумные личные ценности;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четкие личные цели;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постоянный личностный рост;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умение решать проблемы;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изобретательность и способность к инновационному творчеству.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785813"/>
            <a:ext cx="7643813" cy="1036637"/>
          </a:xfrm>
        </p:spPr>
        <p:txBody>
          <a:bodyPr/>
          <a:lstStyle/>
          <a:p>
            <a:pPr algn="ctr" eaLnBrk="1" hangingPunct="1"/>
            <a:r>
              <a:rPr lang="ru-RU" sz="3300" b="1" smtClean="0">
                <a:solidFill>
                  <a:srgbClr val="FF0000"/>
                </a:solidFill>
              </a:rPr>
              <a:t>Способность руководить </a:t>
            </a:r>
            <a:br>
              <a:rPr lang="ru-RU" sz="3300" b="1" smtClean="0">
                <a:solidFill>
                  <a:srgbClr val="FF0000"/>
                </a:solidFill>
              </a:rPr>
            </a:br>
            <a:r>
              <a:rPr lang="ru-RU" sz="3300" b="1" smtClean="0">
                <a:solidFill>
                  <a:srgbClr val="FF0000"/>
                </a:solidFill>
              </a:rPr>
              <a:t>детьми и учебным процессом: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428875"/>
            <a:ext cx="8501062" cy="3429000"/>
          </a:xfrm>
        </p:spPr>
        <p:txBody>
          <a:bodyPr/>
          <a:lstStyle/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знание современных подходов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к процессу обучения;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способность формировать коллектив;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высокая способность влиять на окружающих;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умение обучать;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способность формировать и развивать творческие группы.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785813"/>
            <a:ext cx="7010400" cy="1036637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</a:rPr>
              <a:t>1.Неумение управлять собой: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112963"/>
            <a:ext cx="8345487" cy="38163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Каждый учитель должен научиться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обращаться с самим собой как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с уникальным и бесценным ресурсом, чтобы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поддерживать свою производительность.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Нельзя рисковать своим здоровьем, позволять волнениям и рабочим заботам поглощать Вашу энергию.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Ограниченная способность управлять собой – неспособность управлять другими!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2000250"/>
            <a:ext cx="7510463" cy="28876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000" b="1" smtClean="0"/>
              <a:t>Педагогические технологии</a:t>
            </a:r>
            <a:r>
              <a:rPr lang="ru-RU" sz="4000" smtClean="0"/>
              <a:t> </a:t>
            </a:r>
            <a:r>
              <a:rPr lang="ru-RU" smtClean="0"/>
              <a:t>могут быть представлены как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3200" b="1" smtClean="0"/>
              <a:t>технологии обучения</a:t>
            </a:r>
            <a:r>
              <a:rPr lang="ru-RU" smtClean="0"/>
              <a:t> </a:t>
            </a:r>
            <a:r>
              <a:rPr lang="ru-RU" sz="3200" b="1" smtClean="0"/>
              <a:t>и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(дидактические технологии);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3200" b="1" smtClean="0"/>
              <a:t> </a:t>
            </a:r>
            <a:r>
              <a:rPr lang="ru-RU" sz="3200" b="1" smtClean="0"/>
              <a:t>технологии воспитания</a:t>
            </a:r>
            <a:endParaRPr lang="ru-RU" smtClean="0"/>
          </a:p>
          <a:p>
            <a:pPr algn="r"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313" y="804863"/>
            <a:ext cx="7858125" cy="838200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FF0000"/>
                </a:solidFill>
              </a:rPr>
              <a:t>2. Размытые личностные ценности: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286000"/>
            <a:ext cx="8572500" cy="37861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От преподавателей ученики и их родители ежедневно ждут принятия решений, основанных на личных ценностях и принципах, которые должны быть четко сформированы.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Современная концепция  образования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ориентирована на такие ценности,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как эффективность, реализация потенциала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коллектива обучающихся и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растущая готовность к нововведениям.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25" y="819150"/>
            <a:ext cx="7072313" cy="6096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3. Смутные личные цели: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2143125"/>
            <a:ext cx="8358188" cy="37861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Педагог может стремиться к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недостижимым либо нежелательным целям, которые несовместимы с современностью.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Недооцениваются альтернативные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варианты, опускаются важные возможности,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решаются незначительные вопросы, </a:t>
            </a:r>
          </a:p>
          <a:p>
            <a:pPr indent="20638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на которые уходят все силы.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Учителя с трудом достигают успеха,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не способны оценить успех других.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785813"/>
            <a:ext cx="7643813" cy="1122362"/>
          </a:xfrm>
        </p:spPr>
        <p:txBody>
          <a:bodyPr/>
          <a:lstStyle/>
          <a:p>
            <a:pPr algn="ctr" eaLnBrk="1" hangingPunct="1"/>
            <a:r>
              <a:rPr lang="ru-RU" sz="3400" b="1" smtClean="0">
                <a:solidFill>
                  <a:srgbClr val="FF0000"/>
                </a:solidFill>
              </a:rPr>
              <a:t>4. Остановленное  саморазвитие: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8" y="2357438"/>
            <a:ext cx="8929687" cy="3786187"/>
          </a:xfrm>
        </p:spPr>
        <p:txBody>
          <a:bodyPr/>
          <a:lstStyle/>
          <a:p>
            <a:pPr marL="261938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i="1" u="sng" smtClean="0">
                <a:solidFill>
                  <a:srgbClr val="FF0000"/>
                </a:solidFill>
              </a:rPr>
              <a:t>Некоторые преподаватели: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недостаточно динамичны, 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не могут преодолеть свои слабости, 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работать над собственным ростом, 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склонны избегать острых ситуаций в интересах личной безопасности, 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исключают из своей деятельности риск, 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теряют природную отзывчивость, </a:t>
            </a:r>
          </a:p>
          <a:p>
            <a:pPr marL="261938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 их деловая жизнь  превращается </a:t>
            </a:r>
            <a:r>
              <a:rPr lang="ru-RU" b="1" smtClean="0">
                <a:solidFill>
                  <a:srgbClr val="FF0000"/>
                </a:solidFill>
              </a:rPr>
              <a:t>в</a:t>
            </a:r>
            <a:r>
              <a:rPr lang="ru-RU" b="1" smtClean="0"/>
              <a:t> </a:t>
            </a:r>
            <a:r>
              <a:rPr lang="ru-RU" b="1" smtClean="0">
                <a:solidFill>
                  <a:srgbClr val="FF0000"/>
                </a:solidFill>
              </a:rPr>
              <a:t>рутину.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800100"/>
            <a:ext cx="7596188" cy="9144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5. Неумение решать проблемы: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286000"/>
            <a:ext cx="8215313" cy="3357563"/>
          </a:xfrm>
        </p:spPr>
        <p:txBody>
          <a:bodyPr/>
          <a:lstStyle/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Квалифицированное решение проблем – очевидный управленческий навык!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endParaRPr lang="ru-RU" sz="2600" b="1" smtClean="0"/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Проблемы, которые </a:t>
            </a:r>
            <a:r>
              <a:rPr lang="ru-RU" sz="2600" b="1" smtClean="0">
                <a:solidFill>
                  <a:srgbClr val="FF0000"/>
                </a:solidFill>
              </a:rPr>
              <a:t>не решаются </a:t>
            </a:r>
            <a:r>
              <a:rPr lang="ru-RU" sz="2600" b="1" smtClean="0"/>
              <a:t>быстро и энергично, накапливаются и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мешают как размышлениям,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так и действиям учителя! </a:t>
            </a:r>
          </a:p>
          <a:p>
            <a:pPr eaLnBrk="1" hangingPunct="1">
              <a:buFont typeface="Wingdings" pitchFamily="2" charset="2"/>
              <a:buNone/>
            </a:pPr>
            <a:endParaRPr lang="ru-RU" sz="240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779463"/>
            <a:ext cx="7786688" cy="8636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6. Недостаточность творчества: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195513"/>
            <a:ext cx="8464550" cy="34480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Учитель, </a:t>
            </a:r>
            <a:r>
              <a:rPr lang="ru-RU" sz="2600" b="1" smtClean="0">
                <a:solidFill>
                  <a:srgbClr val="FF0000"/>
                </a:solidFill>
              </a:rPr>
              <a:t>не желающий </a:t>
            </a:r>
            <a:r>
              <a:rPr lang="ru-RU" sz="2600" b="1" smtClean="0"/>
              <a:t>экспериментировать,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рисковать или сохранять творческий подход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в работе,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FF0000"/>
                </a:solidFill>
              </a:rPr>
              <a:t>ограничен</a:t>
            </a:r>
            <a:r>
              <a:rPr lang="ru-RU" sz="2600" b="1" smtClean="0"/>
              <a:t> изобретательностью,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способностью воспринимать и оценивать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инновации, сам редко выдвигает новые идеи,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не способен стимулировать других.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785813"/>
            <a:ext cx="7138987" cy="949325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7. Неумение влиять на людей: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201863"/>
            <a:ext cx="8643937" cy="3727450"/>
          </a:xfrm>
        </p:spPr>
        <p:txBody>
          <a:bodyPr/>
          <a:lstStyle/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Чтобы обеспечить необходимые для успеха ресурсы, учитель должен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получить требуемую поддержку.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endParaRPr lang="ru-RU" sz="2600" b="1" smtClean="0"/>
          </a:p>
          <a:p>
            <a:pPr algn="ctr"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Необходимо устанавливать взаимодействия 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с окружающими, прислушиваться к ним, устанавливать тесные связи,</a:t>
            </a:r>
          </a:p>
          <a:p>
            <a:pPr algn="ct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уметь «выражать себя».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643063" y="785813"/>
            <a:ext cx="7010400" cy="949325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8. Неумение обучать: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73300"/>
            <a:ext cx="9144000" cy="3298825"/>
          </a:xfrm>
        </p:spPr>
        <p:txBody>
          <a:bodyPr/>
          <a:lstStyle/>
          <a:p>
            <a:pPr marL="363538" indent="-188913" algn="ctr" eaLnBrk="1" hangingPunct="1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 Учитель часто выступает  в роли наставника.</a:t>
            </a:r>
          </a:p>
          <a:p>
            <a:pPr marL="363538" indent="-188913" algn="ctr"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 Не развивая этого умения, учитель не может помочь другим педагогам и обучающимся</a:t>
            </a:r>
          </a:p>
          <a:p>
            <a:pPr marL="363538" indent="-188913" algn="ctr"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 в саморазвитии.</a:t>
            </a:r>
          </a:p>
          <a:p>
            <a:pPr marL="261938" indent="-261938" algn="ctr"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 </a:t>
            </a:r>
          </a:p>
          <a:p>
            <a:pPr marL="261938" indent="-261938" algn="ctr" eaLnBrk="1" hangingPunct="1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600" b="1" dirty="0" smtClean="0"/>
              <a:t> Учитель, которому не хватает </a:t>
            </a:r>
          </a:p>
          <a:p>
            <a:pPr marL="261938" indent="-261938" algn="ctr"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способности или желания помогать развитию других,</a:t>
            </a:r>
          </a:p>
          <a:p>
            <a:pPr marL="261938" indent="-261938" algn="ctr"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600" b="1" dirty="0" smtClean="0"/>
              <a:t> ограничен неумением обучать.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25" y="788988"/>
            <a:ext cx="7329488" cy="1211262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FF0000"/>
                </a:solidFill>
              </a:rPr>
              <a:t>9.Низкая способность работать с коллективом детей: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273300"/>
            <a:ext cx="8543925" cy="4013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Учитель не может превратить успехи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в классе в результативные.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Управление классным коллективом сопровождается трудностями и не дает отдачи.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Не создается благоприятный климат,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эффективные механизмы управления детьми.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600" b="1" smtClean="0"/>
              <a:t>Для достижения позитивных результатов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учителю необходимо создавать команду </a:t>
            </a:r>
          </a:p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600" b="1" smtClean="0"/>
              <a:t>единомышленников, использовать их умения.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844675"/>
            <a:ext cx="8351837" cy="43211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smtClean="0"/>
              <a:t>Слово </a:t>
            </a:r>
            <a:r>
              <a:rPr lang="ru-RU" sz="3200" b="1" smtClean="0"/>
              <a:t>«технология»</a:t>
            </a:r>
            <a:r>
              <a:rPr lang="ru-RU" sz="3200" smtClean="0"/>
              <a:t> происходит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smtClean="0"/>
              <a:t>от греческих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b="1" smtClean="0"/>
              <a:t>   </a:t>
            </a:r>
            <a:r>
              <a:rPr lang="ru-RU" sz="3200" b="1" i="1" smtClean="0"/>
              <a:t>techne</a:t>
            </a:r>
            <a:r>
              <a:rPr lang="ru-RU" sz="3200" b="1" smtClean="0"/>
              <a:t> </a:t>
            </a:r>
            <a:r>
              <a:rPr lang="ru-RU" sz="3200" smtClean="0"/>
              <a:t>- искусство, мастерство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smtClean="0"/>
              <a:t>и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3200" b="1" i="1" smtClean="0"/>
              <a:t>logos</a:t>
            </a:r>
            <a:r>
              <a:rPr lang="ru-RU" sz="3200" b="1" smtClean="0"/>
              <a:t> </a:t>
            </a:r>
            <a:r>
              <a:rPr lang="ru-RU" sz="3200" smtClean="0"/>
              <a:t>- наука, - закон.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FF0000"/>
                </a:solidFill>
              </a:rPr>
              <a:t> </a:t>
            </a:r>
            <a:r>
              <a:rPr lang="ru-RU" sz="3200" b="1" u="sng" smtClean="0">
                <a:solidFill>
                  <a:srgbClr val="FF0000"/>
                </a:solidFill>
              </a:rPr>
              <a:t>Дословно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b="1" u="sng" smtClean="0"/>
              <a:t>«технология»</a:t>
            </a:r>
            <a:r>
              <a:rPr lang="ru-RU" sz="3200" b="1" smtClean="0"/>
              <a:t> </a:t>
            </a:r>
            <a:r>
              <a:rPr lang="ru-RU" sz="3200" smtClean="0"/>
              <a:t>– </a:t>
            </a:r>
            <a:r>
              <a:rPr lang="ru-RU" sz="3200" b="1" u="sng" smtClean="0">
                <a:solidFill>
                  <a:schemeClr val="tx1"/>
                </a:solidFill>
              </a:rPr>
              <a:t>наука о мастерстве</a:t>
            </a:r>
            <a:r>
              <a:rPr lang="ru-RU" b="1" smtClean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00063"/>
            <a:ext cx="7772400" cy="919162"/>
          </a:xfrm>
        </p:spPr>
        <p:txBody>
          <a:bodyPr/>
          <a:lstStyle/>
          <a:p>
            <a:pPr algn="ctr" eaLnBrk="1" hangingPunct="1"/>
            <a:r>
              <a:rPr lang="ru-RU" sz="3600" b="1" smtClean="0"/>
              <a:t>Определение понятия</a:t>
            </a:r>
            <a:br>
              <a:rPr lang="ru-RU" sz="3600" b="1" smtClean="0"/>
            </a:br>
            <a:r>
              <a:rPr lang="ru-RU" sz="3600" b="1" i="1" smtClean="0">
                <a:solidFill>
                  <a:srgbClr val="FF0000"/>
                </a:solidFill>
              </a:rPr>
              <a:t>«педагогическая технология»</a:t>
            </a:r>
          </a:p>
        </p:txBody>
      </p:sp>
      <p:sp>
        <p:nvSpPr>
          <p:cNvPr id="8195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857375"/>
            <a:ext cx="9144000" cy="4357688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 i="1" u="sng" smtClean="0">
                <a:solidFill>
                  <a:srgbClr val="FF0000"/>
                </a:solidFill>
              </a:rPr>
              <a:t>Педагогическая технология</a:t>
            </a:r>
            <a:r>
              <a:rPr lang="ru-RU" sz="2200" b="1" i="1" u="sng" smtClean="0"/>
              <a:t> </a:t>
            </a:r>
            <a:r>
              <a:rPr lang="ru-RU" sz="2000" b="1" i="1" smtClean="0"/>
              <a:t>– </a:t>
            </a:r>
            <a:r>
              <a:rPr lang="ru-RU" sz="2000" b="1" u="sng" smtClean="0"/>
              <a:t>описание процесса</a:t>
            </a:r>
            <a:r>
              <a:rPr lang="ru-RU" sz="2000" b="1" smtClean="0"/>
              <a:t> достижения планируемых результатов </a:t>
            </a:r>
            <a:r>
              <a:rPr lang="ru-RU" sz="2000" b="1" i="1" smtClean="0"/>
              <a:t>обучения. (И.П. Волков)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endParaRPr lang="ru-RU" sz="2000" b="1" i="1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 i="1" u="sng" smtClean="0">
                <a:solidFill>
                  <a:srgbClr val="FF0000"/>
                </a:solidFill>
              </a:rPr>
              <a:t>Педагогическая технология</a:t>
            </a:r>
            <a:r>
              <a:rPr lang="ru-RU" sz="2200" b="1" i="1" smtClean="0">
                <a:solidFill>
                  <a:srgbClr val="FF0000"/>
                </a:solidFill>
              </a:rPr>
              <a:t> </a:t>
            </a:r>
            <a:r>
              <a:rPr lang="ru-RU" sz="2000" b="1" i="1" smtClean="0"/>
              <a:t>– </a:t>
            </a:r>
            <a:r>
              <a:rPr lang="ru-RU" sz="2000" b="1" smtClean="0"/>
              <a:t>система функционирования всех компонентов педагогического процесса, построенная на научной основе, запрограммированная во времени и в пространстве и приводящая к намеченным результатам</a:t>
            </a:r>
            <a:r>
              <a:rPr lang="ru-RU" sz="2000" b="1" i="1" smtClean="0"/>
              <a:t>. (Г.К. Селевко)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endParaRPr lang="ru-RU" sz="2000" b="1" i="1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200" b="1" i="1" u="sng" smtClean="0">
                <a:solidFill>
                  <a:srgbClr val="FF0000"/>
                </a:solidFill>
              </a:rPr>
              <a:t>Педагогическая технология</a:t>
            </a:r>
            <a:r>
              <a:rPr lang="ru-RU" sz="2200" b="1" i="1" smtClean="0">
                <a:solidFill>
                  <a:srgbClr val="FF0000"/>
                </a:solidFill>
              </a:rPr>
              <a:t> </a:t>
            </a:r>
            <a:r>
              <a:rPr lang="ru-RU" sz="2000" b="1" i="1" smtClean="0"/>
              <a:t>– </a:t>
            </a:r>
            <a:r>
              <a:rPr lang="ru-RU" sz="2000" b="1" smtClean="0"/>
              <a:t>продуманная во всех деталях модель педагогической деятельности по проектированию, организации и проведению учебного процесса с безусловным обеспечением комфортных условий для обучающихся и учителя </a:t>
            </a:r>
            <a:r>
              <a:rPr lang="ru-RU" sz="2000" b="1" i="1" smtClean="0"/>
              <a:t>(В.М. Монахов)</a:t>
            </a:r>
          </a:p>
          <a:p>
            <a:pPr eaLnBrk="1" hangingPunct="1"/>
            <a:endParaRPr lang="ru-RU" sz="2400" b="1" i="1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8" y="2000250"/>
            <a:ext cx="9001125" cy="3929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i="1" u="sng" smtClean="0">
                <a:solidFill>
                  <a:srgbClr val="FF0000"/>
                </a:solidFill>
              </a:rPr>
              <a:t>Научном</a:t>
            </a:r>
            <a:r>
              <a:rPr lang="ru-RU" sz="2400" b="1" i="1" smtClean="0">
                <a:solidFill>
                  <a:srgbClr val="FF0000"/>
                </a:solidFill>
              </a:rPr>
              <a:t> </a:t>
            </a:r>
            <a:r>
              <a:rPr lang="ru-RU" sz="2400" smtClean="0"/>
              <a:t>– </a:t>
            </a:r>
            <a:r>
              <a:rPr lang="ru-RU" sz="2400" b="1" smtClean="0"/>
              <a:t>часть педагогической науки, изучающая и разрабатывающая цели, содержание и методы обучения и проектирующая педагогические процессы;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endParaRPr lang="ru-RU" sz="2400" b="1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i="1" u="sng" smtClean="0">
                <a:solidFill>
                  <a:srgbClr val="FF0000"/>
                </a:solidFill>
              </a:rPr>
              <a:t>Процессуальном</a:t>
            </a:r>
            <a:r>
              <a:rPr lang="ru-RU" sz="2400" b="1" i="1" smtClean="0">
                <a:solidFill>
                  <a:srgbClr val="FF0000"/>
                </a:solidFill>
              </a:rPr>
              <a:t> </a:t>
            </a:r>
            <a:r>
              <a:rPr lang="ru-RU" sz="2400" b="1" i="1" smtClean="0"/>
              <a:t>– </a:t>
            </a:r>
            <a:r>
              <a:rPr lang="ru-RU" sz="2400" b="1" smtClean="0"/>
              <a:t>описание (алгоритм) процесса, совокупность целей, содержания, методов и средств достижения планируемых результатов обучения;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endParaRPr lang="ru-RU" sz="2400" b="1" smtClean="0"/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i="1" u="sng" smtClean="0">
                <a:solidFill>
                  <a:srgbClr val="FF0000"/>
                </a:solidFill>
              </a:rPr>
              <a:t>Деятельностном </a:t>
            </a:r>
            <a:r>
              <a:rPr lang="ru-RU" sz="2400" b="1" i="1" smtClean="0">
                <a:solidFill>
                  <a:schemeClr val="tx1"/>
                </a:solidFill>
              </a:rPr>
              <a:t>- </a:t>
            </a:r>
            <a:r>
              <a:rPr lang="ru-RU" sz="2400" b="1" smtClean="0"/>
              <a:t>осуществление технологического (педагогического) процесса, функционирование всех личностных, инструментальных и методологических педагогических средств.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/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571625" y="357188"/>
            <a:ext cx="7358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FF0000"/>
                </a:solidFill>
              </a:rPr>
              <a:t>Педагогическая технология</a:t>
            </a:r>
          </a:p>
          <a:p>
            <a:pPr algn="ctr"/>
            <a:r>
              <a:rPr lang="ru-RU" sz="3600" b="1" i="1"/>
              <a:t> -</a:t>
            </a:r>
            <a:r>
              <a:rPr lang="ru-RU" sz="3600" b="1" i="1">
                <a:solidFill>
                  <a:srgbClr val="FF0000"/>
                </a:solidFill>
              </a:rPr>
              <a:t> </a:t>
            </a:r>
            <a:r>
              <a:rPr lang="ru-RU" sz="3600" b="1" i="1"/>
              <a:t>в 3-х аспектах:</a:t>
            </a:r>
            <a:endParaRPr lang="ru-RU" sz="360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313" y="357188"/>
            <a:ext cx="7858125" cy="1023937"/>
          </a:xfrm>
        </p:spPr>
        <p:txBody>
          <a:bodyPr/>
          <a:lstStyle/>
          <a:p>
            <a:pPr algn="ctr" eaLnBrk="1" hangingPunct="1"/>
            <a:r>
              <a:rPr lang="ru-RU" sz="3600" b="1" i="1" smtClean="0">
                <a:solidFill>
                  <a:srgbClr val="FF0000"/>
                </a:solidFill>
              </a:rPr>
              <a:t>Основные</a:t>
            </a:r>
            <a:r>
              <a:rPr lang="ru-RU" sz="3600" b="1" smtClean="0">
                <a:solidFill>
                  <a:srgbClr val="FF0000"/>
                </a:solidFill>
              </a:rPr>
              <a:t> </a:t>
            </a:r>
            <a:r>
              <a:rPr lang="ru-RU" sz="3600" b="1" i="1" smtClean="0">
                <a:solidFill>
                  <a:srgbClr val="FF0000"/>
                </a:solidFill>
              </a:rPr>
              <a:t>идеи</a:t>
            </a:r>
            <a:r>
              <a:rPr lang="ru-RU" sz="3600" b="1" smtClean="0">
                <a:solidFill>
                  <a:srgbClr val="FF0000"/>
                </a:solidFill>
              </a:rPr>
              <a:t> технологии: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95475"/>
            <a:ext cx="8594725" cy="424815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400" b="1" dirty="0" smtClean="0"/>
              <a:t>технология разрабатывается под конкретный  педагогический замысел, в основе ее лежит определенная методологическая, философская позиция автора. Так можно различать </a:t>
            </a:r>
            <a:r>
              <a:rPr lang="ru-RU" sz="2600" b="1" i="1" u="sng" dirty="0" smtClean="0">
                <a:solidFill>
                  <a:srgbClr val="FF0000"/>
                </a:solidFill>
              </a:rPr>
              <a:t>технологию процесса передачи знаний</a:t>
            </a:r>
            <a:r>
              <a:rPr lang="ru-RU" sz="2600" b="1" dirty="0" smtClean="0"/>
              <a:t> и </a:t>
            </a:r>
            <a:r>
              <a:rPr lang="ru-RU" sz="2600" b="1" i="1" u="sng" dirty="0" smtClean="0">
                <a:solidFill>
                  <a:srgbClr val="FF0000"/>
                </a:solidFill>
              </a:rPr>
              <a:t>технологию развития личности</a:t>
            </a:r>
            <a:r>
              <a:rPr lang="ru-RU" sz="2600" b="1" i="1" dirty="0" smtClean="0">
                <a:solidFill>
                  <a:srgbClr val="FF0000"/>
                </a:solidFill>
              </a:rPr>
              <a:t>;</a:t>
            </a:r>
          </a:p>
          <a:p>
            <a:pPr marL="514350" indent="-51435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endParaRPr lang="ru-RU" b="1" dirty="0" smtClean="0"/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400" b="1" dirty="0" smtClean="0"/>
              <a:t>технологическая цепочка педагогических действий, операций, коммуникаций выстраивается строго в соответствии с целевыми установками, имеющими форму конкретного ожидаемого результата;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43063"/>
            <a:ext cx="91440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mtClean="0"/>
              <a:t>технология предусматривает взаимосвязанную деятельность учителя и обучающихся на договорной основе с учетом принципов индивидуализации </a:t>
            </a:r>
            <a:br>
              <a:rPr lang="ru-RU" sz="2400" b="1" smtClean="0"/>
            </a:br>
            <a:r>
              <a:rPr lang="ru-RU" sz="2400" b="1" smtClean="0"/>
              <a:t>и дифференциации, оптимальной реализации человеческих и технических возможностей,</a:t>
            </a:r>
            <a:r>
              <a:rPr lang="ru-RU" sz="3000" b="1" smtClean="0"/>
              <a:t> </a:t>
            </a:r>
            <a:r>
              <a:rPr lang="ru-RU" sz="2400" b="1" smtClean="0"/>
              <a:t>диалогического общения;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mtClean="0"/>
              <a:t>элементы педагогической технологии должны быть воспроизводимы любым учителем и должны гарантировать    достижение планируемых результатов (гос. стандарта) всеми школьниками;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b="1" smtClean="0"/>
              <a:t>педагогическая технология диагностируема: содержит критерии, показатели и инструментарий измерения результатов деятельности </a:t>
            </a:r>
            <a:r>
              <a:rPr lang="ru-RU" sz="2000" b="1" i="1" smtClean="0"/>
              <a:t>(В.В. Пикан).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smtClean="0"/>
          </a:p>
          <a:p>
            <a:pPr eaLnBrk="1" hangingPunct="1">
              <a:lnSpc>
                <a:spcPct val="90000"/>
              </a:lnSpc>
            </a:pPr>
            <a:endParaRPr lang="ru-RU" sz="2400" b="1" smtClean="0"/>
          </a:p>
          <a:p>
            <a:pPr eaLnBrk="1" hangingPunct="1">
              <a:lnSpc>
                <a:spcPct val="90000"/>
              </a:lnSpc>
            </a:pPr>
            <a:endParaRPr lang="ru-RU" sz="3000" smtClean="0"/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title"/>
          </p:nvPr>
        </p:nvSpPr>
        <p:spPr>
          <a:xfrm>
            <a:off x="1571625" y="357188"/>
            <a:ext cx="7429500" cy="1023937"/>
          </a:xfrm>
          <a:noFill/>
        </p:spPr>
        <p:txBody>
          <a:bodyPr/>
          <a:lstStyle/>
          <a:p>
            <a:pPr algn="ctr" eaLnBrk="1" hangingPunct="1"/>
            <a:r>
              <a:rPr lang="ru-RU" sz="3600" b="1" i="1" smtClean="0">
                <a:solidFill>
                  <a:srgbClr val="FF0000"/>
                </a:solidFill>
              </a:rPr>
              <a:t>Основные идеи</a:t>
            </a:r>
            <a:r>
              <a:rPr lang="ru-RU" sz="3600" b="1" smtClean="0">
                <a:solidFill>
                  <a:srgbClr val="FF0000"/>
                </a:solidFill>
              </a:rPr>
              <a:t> технологии: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скад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1765</TotalTime>
  <Words>2384</Words>
  <Application>Microsoft PowerPoint</Application>
  <PresentationFormat>On-screen Show (4:3)</PresentationFormat>
  <Paragraphs>370</Paragraphs>
  <Slides>47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Wingdings</vt:lpstr>
      <vt:lpstr>Calibri</vt:lpstr>
      <vt:lpstr>Times New Roman</vt:lpstr>
      <vt:lpstr>Каскад</vt:lpstr>
      <vt:lpstr>Slide 1</vt:lpstr>
      <vt:lpstr>А.К.Гастев</vt:lpstr>
      <vt:lpstr>Закон  РФ  «Об образовании»</vt:lpstr>
      <vt:lpstr>Slide 4</vt:lpstr>
      <vt:lpstr>Slide 5</vt:lpstr>
      <vt:lpstr>Определение понятия «педагогическая технология»</vt:lpstr>
      <vt:lpstr>Slide 7</vt:lpstr>
      <vt:lpstr>Основные идеи технологии:</vt:lpstr>
      <vt:lpstr>Основные идеи технологии:</vt:lpstr>
      <vt:lpstr>Критерии  образовательных технологий:</vt:lpstr>
      <vt:lpstr>Признаки  педагогической технологии:</vt:lpstr>
      <vt:lpstr>Признаки  педагогической технологии:</vt:lpstr>
      <vt:lpstr>Традиционное обучение – фундамент инноваций</vt:lpstr>
      <vt:lpstr>Традиционное обучение – фундамент инноваций</vt:lpstr>
      <vt:lpstr>Инновационные технологии</vt:lpstr>
      <vt:lpstr>Инновационные технологии  -   алгоритм последовательных действий, в системе вытекающих одно из другого, направленных на получение положительного конечного результата;  альтернативные технологии,  связанные с изменением  организационных форм учебного процесса.</vt:lpstr>
      <vt:lpstr>Инновационные технологии предполагают:</vt:lpstr>
      <vt:lpstr>Slide 18</vt:lpstr>
      <vt:lpstr>Slide 19</vt:lpstr>
      <vt:lpstr>Технологии  развивающего обучения</vt:lpstr>
      <vt:lpstr>Проектная,  исследовательская деятельность </vt:lpstr>
      <vt:lpstr>Последовательность действий:</vt:lpstr>
      <vt:lpstr>Типология проектов:</vt:lpstr>
      <vt:lpstr>Критерии  внешней оценки проекта:</vt:lpstr>
      <vt:lpstr>Личностно - ориентированный подход предполагает:</vt:lpstr>
      <vt:lpstr>Сравнительная таблица</vt:lpstr>
      <vt:lpstr>Сравнительная таблица</vt:lpstr>
      <vt:lpstr>Сравнительная таблица</vt:lpstr>
      <vt:lpstr>Сравнительная таблица</vt:lpstr>
      <vt:lpstr> Здоровьесберегающие технологии (типы): </vt:lpstr>
      <vt:lpstr>ИКТ-технологии:</vt:lpstr>
      <vt:lpstr>MULTIMEDIA – поддержка предмета Музыка»</vt:lpstr>
      <vt:lpstr>Методы активизации обучающихся:</vt:lpstr>
      <vt:lpstr>Современные требования к уроку: </vt:lpstr>
      <vt:lpstr>Современные требования к уроку: </vt:lpstr>
      <vt:lpstr>Современные требования к уроку: </vt:lpstr>
      <vt:lpstr>Успешность  современного педагога: </vt:lpstr>
      <vt:lpstr>Способность руководить  детьми и учебным процессом:</vt:lpstr>
      <vt:lpstr>1.Неумение управлять собой:</vt:lpstr>
      <vt:lpstr>2. Размытые личностные ценности:</vt:lpstr>
      <vt:lpstr>3. Смутные личные цели:</vt:lpstr>
      <vt:lpstr>4. Остановленное  саморазвитие:</vt:lpstr>
      <vt:lpstr>5. Неумение решать проблемы:</vt:lpstr>
      <vt:lpstr>6. Недостаточность творчества:</vt:lpstr>
      <vt:lpstr>7. Неумение влиять на людей:</vt:lpstr>
      <vt:lpstr>8. Неумение обучать:</vt:lpstr>
      <vt:lpstr>9.Низкая способность работать с коллективом детей:</vt:lpstr>
    </vt:vector>
  </TitlesOfParts>
  <Company>MGPI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Механические колебания</dc:title>
  <dc:creator>C2</dc:creator>
  <cp:lastModifiedBy>Windows User</cp:lastModifiedBy>
  <cp:revision>91</cp:revision>
  <dcterms:created xsi:type="dcterms:W3CDTF">2004-03-05T12:42:08Z</dcterms:created>
  <dcterms:modified xsi:type="dcterms:W3CDTF">2016-06-03T05:46:39Z</dcterms:modified>
</cp:coreProperties>
</file>