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99" r:id="rId2"/>
    <p:sldId id="257" r:id="rId3"/>
    <p:sldId id="288" r:id="rId4"/>
    <p:sldId id="284" r:id="rId5"/>
    <p:sldId id="285" r:id="rId6"/>
    <p:sldId id="291" r:id="rId7"/>
    <p:sldId id="294" r:id="rId8"/>
    <p:sldId id="296" r:id="rId9"/>
    <p:sldId id="293" r:id="rId10"/>
    <p:sldId id="297" r:id="rId11"/>
    <p:sldId id="298" r:id="rId12"/>
    <p:sldId id="302" r:id="rId13"/>
    <p:sldId id="301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4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2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022484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955534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39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56738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348283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63171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942913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43784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6602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92897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56587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784719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6667C-9E83-4D03-92F7-5DEB8E771573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AE571-4622-44D5-819D-151632F28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36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18000">
              <a:srgbClr val="FF6633"/>
            </a:gs>
            <a:gs pos="56000">
              <a:srgbClr val="FFFF00"/>
            </a:gs>
            <a:gs pos="91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881" y="464695"/>
            <a:ext cx="10363200" cy="2101441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a_BighausTitul" pitchFamily="82" charset="-52"/>
              </a:rPr>
              <a:t>Аксиологический подход в педагогике.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A7A1E529-52BA-4FB4-90C1-72E34F143E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2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100" y="241300"/>
            <a:ext cx="11010900" cy="642932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3600" dirty="0"/>
              <a:t>Однако, любая инновация так  или иначе взаимосвязана со старыми предшествующими формами деятельности, основана на них.</a:t>
            </a:r>
          </a:p>
          <a:p>
            <a:r>
              <a:rPr lang="ru-RU" sz="3600" dirty="0"/>
              <a:t> По отношению к предшествующему инновации в образовании делятся на: замещающие, открывающие, отменяющие и </a:t>
            </a:r>
            <a:r>
              <a:rPr lang="ru-RU" sz="3600" dirty="0" err="1"/>
              <a:t>ретронововведения</a:t>
            </a:r>
            <a:r>
              <a:rPr lang="ru-RU" sz="3600" dirty="0"/>
              <a:t>.</a:t>
            </a:r>
          </a:p>
          <a:p>
            <a:r>
              <a:rPr lang="ru-RU" sz="3600" dirty="0"/>
              <a:t>Например: замена традиционной контрольной работы компьютерной проверкой знаний - заменяющая инновация.</a:t>
            </a:r>
          </a:p>
          <a:p>
            <a:r>
              <a:rPr lang="ru-RU" sz="3600" dirty="0"/>
              <a:t>А появившийся новый учебный предмет к примеру «Педагогическая аксиология» - открывающая инновация, создающая новую сферу деятельности.</a:t>
            </a:r>
          </a:p>
          <a:p>
            <a:endParaRPr lang="ru-RU" sz="3600" dirty="0"/>
          </a:p>
          <a:p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392083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300" y="317500"/>
            <a:ext cx="11328400" cy="5638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3600" dirty="0"/>
              <a:t>Примером отменяющей, закрывающей инновации может служить отмена домашних заданий, а групповые формы работы на уроке, которые были актуальны в 20 – е годы, затем утратили свою актуальность и сейчас вновь ее обрели, рассматриваются как </a:t>
            </a:r>
            <a:r>
              <a:rPr lang="ru-RU" sz="3600" dirty="0" err="1"/>
              <a:t>ретронововведения</a:t>
            </a:r>
            <a:endParaRPr lang="ru-RU" sz="3600" dirty="0"/>
          </a:p>
          <a:p>
            <a:r>
              <a:rPr lang="ru-RU" sz="3600" dirty="0"/>
              <a:t>Названные принципы являются основой более полного обоснования иерархии ценностей образования, представляющей собой совокупность субъективных ценностей как образцов ориентации сознания и поведения школьников.  </a:t>
            </a:r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endParaRPr lang="ru-RU" sz="3600" dirty="0"/>
          </a:p>
          <a:p>
            <a:pPr algn="just"/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609989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718" y="2733025"/>
            <a:ext cx="10972800" cy="1779014"/>
          </a:xfr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/>
              <a:t>Критерии (показатели)</a:t>
            </a:r>
            <a:br>
              <a:rPr lang="ru-RU" dirty="0"/>
            </a:br>
            <a:r>
              <a:rPr lang="ru-RU" dirty="0"/>
              <a:t> аксиологического подхода в педагогике.</a:t>
            </a:r>
          </a:p>
        </p:txBody>
      </p:sp>
    </p:spTree>
    <p:extLst>
      <p:ext uri="{BB962C8B-B14F-4D97-AF65-F5344CB8AC3E}">
        <p14:creationId xmlns:p14="http://schemas.microsoft.com/office/powerpoint/2010/main" val="26580584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Ценностное сознание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Ценностное сознание </a:t>
            </a:r>
            <a:r>
              <a:rPr lang="ru-RU" dirty="0"/>
              <a:t>– форма отражения объективной действительности, позволяющая субъекту определить пространство своей жизнедеятельности как нравственно-духовное; единство психических процессов,   активно участвующих в осмыслении человеком объективного мира и своего собственного бытия на основе отражения действительности как мира духовных ценностей.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Различается: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/>
              <a:t>общественное сознание</a:t>
            </a:r>
            <a:r>
              <a:rPr lang="ru-RU" dirty="0"/>
              <a:t> и </a:t>
            </a:r>
            <a:r>
              <a:rPr lang="ru-RU" b="1" i="1" dirty="0"/>
              <a:t>сознание индивида</a:t>
            </a:r>
            <a:r>
              <a:rPr lang="ru-RU" dirty="0"/>
              <a:t>.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/>
              <a:t>объективно-познавательная</a:t>
            </a:r>
            <a:r>
              <a:rPr lang="ru-RU" dirty="0"/>
              <a:t> и </a:t>
            </a:r>
            <a:r>
              <a:rPr lang="ru-RU" b="1" i="1" dirty="0"/>
              <a:t>субъективно-эмоциональная</a:t>
            </a:r>
            <a:r>
              <a:rPr lang="ru-RU" dirty="0"/>
              <a:t> деятельность сознания </a:t>
            </a:r>
          </a:p>
        </p:txBody>
      </p:sp>
    </p:spTree>
    <p:extLst>
      <p:ext uri="{BB962C8B-B14F-4D97-AF65-F5344CB8AC3E}">
        <p14:creationId xmlns:p14="http://schemas.microsoft.com/office/powerpoint/2010/main" val="11440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659568"/>
            <a:ext cx="10972800" cy="546660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Мировоззрение</a:t>
            </a:r>
            <a:r>
              <a:rPr lang="ru-RU" dirty="0"/>
              <a:t> – концептуально выраженная система взглядов человека на мир. На себя и на свое место в мире.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r">
              <a:buNone/>
            </a:pPr>
            <a:r>
              <a:rPr lang="ru-RU" dirty="0"/>
              <a:t>«</a:t>
            </a:r>
            <a:r>
              <a:rPr lang="ru-RU" i="1" dirty="0"/>
              <a:t>Только осознающая личность способна осуществить ценностный способ управления своим поведением, своей деятельностью</a:t>
            </a:r>
            <a:r>
              <a:rPr lang="ru-RU" dirty="0"/>
              <a:t>» (Жан-Поль Сартр)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4813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Ценностное отношение, ценностная установка, ценностные ориентации.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u="sng" dirty="0"/>
              <a:t>Ценностное отношение</a:t>
            </a:r>
            <a:r>
              <a:rPr lang="ru-RU" dirty="0"/>
              <a:t> – это субъективное отражение объективной действительности. Объектами ценностного отражения являются значимые для человека предметы и явления.</a:t>
            </a:r>
          </a:p>
          <a:p>
            <a:pPr marL="0" indent="0">
              <a:buNone/>
            </a:pPr>
            <a:r>
              <a:rPr lang="ru-RU" dirty="0"/>
              <a:t>1 - К миру вещей, явлениям природы;</a:t>
            </a:r>
          </a:p>
          <a:p>
            <a:pPr marL="0" indent="0">
              <a:buNone/>
            </a:pPr>
            <a:r>
              <a:rPr lang="ru-RU" dirty="0"/>
              <a:t>2 - К людям, явлениям социума;</a:t>
            </a:r>
          </a:p>
          <a:p>
            <a:pPr marL="0" indent="0">
              <a:buNone/>
            </a:pPr>
            <a:r>
              <a:rPr lang="ru-RU" dirty="0"/>
              <a:t>3 - К самому себе.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0190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7859843" cy="92457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/>
              <a:t>Классификация смысловых уровней отношения к другому человеку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4"/>
            <a:ext cx="8939134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b="1" i="1" dirty="0" err="1"/>
              <a:t>Доличностный</a:t>
            </a:r>
            <a:r>
              <a:rPr lang="ru-RU" dirty="0"/>
              <a:t> (эгоцентрический) уровень;</a:t>
            </a:r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b="1" i="1" dirty="0" err="1"/>
              <a:t>Группоцентрический</a:t>
            </a:r>
            <a:r>
              <a:rPr lang="ru-RU" dirty="0"/>
              <a:t> уровень;</a:t>
            </a:r>
          </a:p>
          <a:p>
            <a:pPr marL="0" indent="0">
              <a:buNone/>
            </a:pPr>
            <a:r>
              <a:rPr lang="ru-RU" i="1" dirty="0"/>
              <a:t>-</a:t>
            </a:r>
            <a:r>
              <a:rPr lang="ru-RU" b="1" i="1" dirty="0"/>
              <a:t> </a:t>
            </a:r>
            <a:r>
              <a:rPr lang="ru-RU" b="1" i="1" dirty="0" err="1"/>
              <a:t>Просоциальный</a:t>
            </a:r>
            <a:r>
              <a:rPr lang="ru-RU" dirty="0"/>
              <a:t> или </a:t>
            </a:r>
            <a:r>
              <a:rPr lang="ru-RU" b="1" i="1" dirty="0"/>
              <a:t>Гуманистический </a:t>
            </a:r>
            <a:r>
              <a:rPr lang="ru-RU" dirty="0"/>
              <a:t>уровень;</a:t>
            </a:r>
          </a:p>
          <a:p>
            <a:pPr marL="0" indent="0">
              <a:buNone/>
            </a:pPr>
            <a:r>
              <a:rPr lang="ru-RU" dirty="0"/>
              <a:t>- </a:t>
            </a:r>
            <a:r>
              <a:rPr lang="ru-RU" b="1" i="1" dirty="0"/>
              <a:t>Духовный</a:t>
            </a:r>
            <a:r>
              <a:rPr lang="ru-RU" dirty="0"/>
              <a:t> уровень.</a:t>
            </a:r>
          </a:p>
        </p:txBody>
      </p:sp>
    </p:spTree>
    <p:extLst>
      <p:ext uri="{BB962C8B-B14F-4D97-AF65-F5344CB8AC3E}">
        <p14:creationId xmlns:p14="http://schemas.microsoft.com/office/powerpoint/2010/main" val="28801518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584616"/>
            <a:ext cx="10972800" cy="554155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u="sng" dirty="0"/>
              <a:t>Ценностная установка</a:t>
            </a:r>
            <a:r>
              <a:rPr lang="ru-RU" dirty="0"/>
              <a:t> – это осознание личностью своей внутренней позиции и наличие готовности к деятельности в соответствии с определенными ценностями.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Термин </a:t>
            </a:r>
            <a:r>
              <a:rPr lang="en-US" b="1" i="1" dirty="0"/>
              <a:t>attitude</a:t>
            </a:r>
            <a:r>
              <a:rPr lang="ru-RU" dirty="0"/>
              <a:t> (установка отношение) был впервые употреблен </a:t>
            </a:r>
            <a:r>
              <a:rPr lang="ru-RU" b="1" i="1" dirty="0"/>
              <a:t>Уильямом Томасом</a:t>
            </a:r>
            <a:r>
              <a:rPr lang="ru-RU" dirty="0"/>
              <a:t> и </a:t>
            </a:r>
            <a:r>
              <a:rPr lang="ru-RU" b="1" i="1" dirty="0" err="1"/>
              <a:t>Флорианом</a:t>
            </a:r>
            <a:r>
              <a:rPr lang="ru-RU" b="1" i="1" dirty="0"/>
              <a:t>  </a:t>
            </a:r>
            <a:r>
              <a:rPr lang="ru-RU" b="1" i="1" dirty="0" err="1"/>
              <a:t>Знанецким</a:t>
            </a:r>
            <a:r>
              <a:rPr lang="ru-RU" dirty="0"/>
              <a:t> именно в значении направленности человеческой деятельности.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7987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49508"/>
            <a:ext cx="10972800" cy="53766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i="1" u="sng" dirty="0"/>
              <a:t>Ценностная ориентация</a:t>
            </a:r>
            <a:r>
              <a:rPr lang="ru-RU" dirty="0"/>
              <a:t> – система устойчивых отношений личности к окружающему миру и к самому себе в форме фиксированных установок на те, или иные ценности материальной и духовной культуры общества.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Ценностные ориентации раскрывают цели, отражают идеалы, характеризуют интересы, потребности, убеждения личности.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9617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Ценностное поведение.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b="1" i="1" dirty="0"/>
              <a:t>Ценностное поведение</a:t>
            </a:r>
            <a:r>
              <a:rPr lang="ru-RU" dirty="0"/>
              <a:t> – целенаправленные действия человека, внутренними регуляторами которых являются ценностное сознание, отношение, установки, ориентации.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/>
              <a:t>В ценностном поведении отражается осознание своего долга перед обществом, осознание себя как частицы окружающего мира, понимание своей уникальности и значимости для него. В поступке как акте поведения выражается отношение к окружающим людям, явлениям, самому себе, к миру в целом.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368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8426"/>
            <a:ext cx="9819807" cy="7110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i="1" dirty="0">
                <a:latin typeface="+mn-lt"/>
              </a:rPr>
              <a:t>1.  Понятие о педагогической аксиологии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965200"/>
            <a:ext cx="11688580" cy="5765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Аксиология</a:t>
            </a:r>
            <a:r>
              <a:rPr lang="ru-RU" sz="3600" dirty="0">
                <a:solidFill>
                  <a:schemeClr val="tx1"/>
                </a:solidFill>
              </a:rPr>
              <a:t> - это философское учение о ценностях отдельной личности, коллектива, общества, включая материальные, культурные, духовные, нравственные и психологические ценности.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Предметом</a:t>
            </a:r>
            <a:r>
              <a:rPr lang="ru-RU" sz="3600" i="1" dirty="0">
                <a:solidFill>
                  <a:schemeClr val="tx1"/>
                </a:solidFill>
              </a:rPr>
              <a:t> </a:t>
            </a:r>
            <a:r>
              <a:rPr lang="ru-RU" sz="3600" dirty="0">
                <a:solidFill>
                  <a:schemeClr val="tx1"/>
                </a:solidFill>
              </a:rPr>
              <a:t>педагогической аксиологии является формирование ценностного  сознания, ценностного отношения, ценностного поведения личности.</a:t>
            </a:r>
          </a:p>
          <a:p>
            <a:r>
              <a:rPr lang="ru-RU" sz="3600" b="1" dirty="0">
                <a:solidFill>
                  <a:schemeClr val="tx1"/>
                </a:solidFill>
              </a:rPr>
              <a:t>Объектом</a:t>
            </a:r>
            <a:r>
              <a:rPr lang="ru-RU" sz="3600" dirty="0">
                <a:solidFill>
                  <a:schemeClr val="tx1"/>
                </a:solidFill>
              </a:rPr>
              <a:t> исследования научной педагогики является «педагогический факт явление», которые обусловливают развитие человека в обществе. </a:t>
            </a:r>
          </a:p>
          <a:p>
            <a:r>
              <a:rPr lang="ru-RU" sz="3600" dirty="0">
                <a:solidFill>
                  <a:schemeClr val="tx1"/>
                </a:solidFill>
              </a:rPr>
              <a:t>При этом ребенок, человек не исключаются из внимания исследователя.</a:t>
            </a:r>
          </a:p>
          <a:p>
            <a:endParaRPr lang="ru-RU" sz="3600" dirty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022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869430"/>
            <a:ext cx="10972800" cy="525673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Регуляторами ценностного поведения являются любовь, самоуважение, гордость, честь, мужество, совесть – общезначимые ценности, основанные на эмоциях. 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/>
              <a:t>Если бы человек относился к ним равнодушно, они не были бы для него ценностями, так как для того, </a:t>
            </a:r>
            <a:r>
              <a:rPr lang="ru-RU" i="1" dirty="0"/>
              <a:t>«</a:t>
            </a:r>
            <a:r>
              <a:rPr lang="ru-RU" b="1" i="1" dirty="0"/>
              <a:t>чтобы ценить что-то, нужно относиться к этому эмоционально</a:t>
            </a:r>
            <a:r>
              <a:rPr lang="ru-RU" i="1" dirty="0"/>
              <a:t>» (</a:t>
            </a:r>
            <a:r>
              <a:rPr lang="ru-RU" i="1" dirty="0" err="1"/>
              <a:t>Кэррол</a:t>
            </a:r>
            <a:r>
              <a:rPr lang="ru-RU" i="1" dirty="0"/>
              <a:t> </a:t>
            </a:r>
            <a:r>
              <a:rPr lang="ru-RU" i="1" dirty="0" err="1"/>
              <a:t>Изард</a:t>
            </a:r>
            <a:r>
              <a:rPr lang="ru-RU" i="1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3525829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Образование и Воспитание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u="sng" dirty="0"/>
              <a:t>Образование</a:t>
            </a:r>
            <a:r>
              <a:rPr lang="ru-RU" dirty="0"/>
              <a:t> – процесс формирования образа бытия и в его рамках – образа человека на основе ценностного сознания, отношения, поведения личности; процесс усвоения нравственного знания, являющегося основанием действий и поступков человека.</a:t>
            </a:r>
          </a:p>
          <a:p>
            <a:pPr marL="0" indent="0">
              <a:buNone/>
            </a:pPr>
            <a:endParaRPr lang="ru-RU" i="1" dirty="0"/>
          </a:p>
          <a:p>
            <a:pPr marL="0" indent="0" algn="r">
              <a:buNone/>
            </a:pPr>
            <a:r>
              <a:rPr lang="ru-RU" i="1" dirty="0"/>
              <a:t>Педагогическая аксиология рассматривает понятие «</a:t>
            </a:r>
            <a:r>
              <a:rPr lang="ru-RU" b="1" i="1" dirty="0"/>
              <a:t>Образование</a:t>
            </a:r>
            <a:r>
              <a:rPr lang="ru-RU" i="1" dirty="0"/>
              <a:t>» в качестве центрального, т.к. оно влияет на все остальные базовые процессы, происходящие в культуре и обществе.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82345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/>
              <a:t>Нравственное знание </a:t>
            </a:r>
            <a:r>
              <a:rPr lang="ru-RU" dirty="0"/>
              <a:t>в большей мере чем другие стороны образования обладает возможностью содействовать общей цели воспитания «</a:t>
            </a:r>
            <a:r>
              <a:rPr lang="ru-RU" i="1" dirty="0"/>
              <a:t>формированию истинной человечности</a:t>
            </a:r>
            <a:r>
              <a:rPr lang="ru-RU" dirty="0"/>
              <a:t>» 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i="1" dirty="0"/>
              <a:t>*Песталоцци</a:t>
            </a:r>
          </a:p>
        </p:txBody>
      </p:sp>
    </p:spTree>
    <p:extLst>
      <p:ext uri="{BB962C8B-B14F-4D97-AF65-F5344CB8AC3E}">
        <p14:creationId xmlns:p14="http://schemas.microsoft.com/office/powerpoint/2010/main" val="5758104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79686"/>
            <a:ext cx="10972800" cy="564648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4000" b="1" i="1" u="sng" dirty="0"/>
              <a:t>Воспитание</a:t>
            </a:r>
            <a:r>
              <a:rPr lang="ru-RU" sz="4000" b="1" i="1" dirty="0"/>
              <a:t> </a:t>
            </a:r>
            <a:r>
              <a:rPr lang="ru-RU" sz="4000" dirty="0"/>
              <a:t> – передача старшими поколениями и усвоение новыми поколениями способов творческой деятельности, социальных и духовных отношений; целенаправленный процесс формирования у личности социально значимых качеств.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5928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39842"/>
            <a:ext cx="8954125" cy="146903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br>
              <a:rPr lang="ru-RU" sz="2800" dirty="0"/>
            </a:br>
            <a:r>
              <a:rPr lang="ru-RU" sz="2800" dirty="0"/>
              <a:t>Концепция формирования воспитательного пространства жизнедеятельности человека, находящегося в системе непрерывного образования: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783830"/>
            <a:ext cx="10972800" cy="43423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/>
              <a:t>Воспитательное пространство представляет собой пространство культуры, основанной на традициях и новаторстве. </a:t>
            </a:r>
          </a:p>
          <a:p>
            <a:pPr marL="0" indent="0">
              <a:buNone/>
            </a:pPr>
            <a:r>
              <a:rPr lang="ru-RU" b="1" dirty="0"/>
              <a:t>Традиции</a:t>
            </a:r>
            <a:r>
              <a:rPr lang="ru-RU" dirty="0"/>
              <a:t> – то база для творчества, накопленный поколениями ценностный опыт.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b="1" dirty="0"/>
              <a:t>Новаторство</a:t>
            </a:r>
            <a:r>
              <a:rPr lang="ru-RU" dirty="0"/>
              <a:t> – преобразование, выход на новый уровень.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7016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6990412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3200" dirty="0"/>
              <a:t>Элементы организационной культуры: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- внутренние ценности, как реальные, так и декларируемые, на основе которых развивается действие базисного механизма воспитания;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- традиции, ритуалы, способствующие поддержанию определенного эмоционального настроя субъектов воспитательного пространства; 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- правила и нормы поведения, которые формулируются, выполняются, контролируются всеми или подавляющим большинством субъектов воспитательного пространства;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- стиль управления, отвечающий ценностным представлениям субъектов воспитательного пространства;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- микроклимат, характер взаимоотношений (на основе свободного выбора, </a:t>
            </a:r>
            <a:r>
              <a:rPr lang="ru-RU" dirty="0" err="1"/>
              <a:t>взаимоподдержки</a:t>
            </a:r>
            <a:r>
              <a:rPr lang="ru-RU" dirty="0"/>
              <a:t>, соподчинения, признания прав других и т.п.).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875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824460"/>
            <a:ext cx="10972800" cy="530170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3600" dirty="0"/>
              <a:t>Эмоции, которые переживают ученики, способствуют переходу знания в убеждение, получаемая информация приобретает личностный смысл, формируется ценностное отношение школьника к действительности, </a:t>
            </a:r>
          </a:p>
          <a:p>
            <a:pPr marL="0" indent="0" algn="r">
              <a:buNone/>
            </a:pPr>
            <a:r>
              <a:rPr lang="ru-RU" sz="3600" dirty="0"/>
              <a:t>так как «</a:t>
            </a:r>
            <a:r>
              <a:rPr lang="ru-RU" sz="3600" b="1" i="1" dirty="0"/>
              <a:t>то, для чего открыто сердце, не может составить тайны и для разума</a:t>
            </a:r>
            <a:r>
              <a:rPr lang="ru-RU" sz="3600" dirty="0"/>
              <a:t>» </a:t>
            </a:r>
          </a:p>
          <a:p>
            <a:pPr marL="0" indent="0" algn="r">
              <a:buNone/>
            </a:pPr>
            <a:r>
              <a:rPr lang="ru-RU" sz="3600" dirty="0"/>
              <a:t>(Л. Фейербах).</a:t>
            </a:r>
          </a:p>
        </p:txBody>
      </p:sp>
    </p:spTree>
    <p:extLst>
      <p:ext uri="{BB962C8B-B14F-4D97-AF65-F5344CB8AC3E}">
        <p14:creationId xmlns:p14="http://schemas.microsoft.com/office/powerpoint/2010/main" val="25533935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228600"/>
            <a:ext cx="11504118" cy="63627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Ценности включают в себя «элементы нравственного воспитания, важнейшие составляющие внутренней культуры человека, которые, выражаясь в личностных установках, свойствах и качествах, определяют его отношение к обществу, природе, другим людям, самому себе».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Ценности являются важнейшим фактором  консолидации людей, интеграции их в сообществе.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 А утрата ценностных ориентиров или отказ от сложившейся системы ценностей неизбежно оборачивается угрозой распада и дезинтеграции общества. </a:t>
            </a:r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pPr algn="just"/>
            <a:endParaRPr lang="ru-RU" sz="4200" dirty="0"/>
          </a:p>
          <a:p>
            <a:pPr algn="just"/>
            <a:endParaRPr lang="ru-RU" sz="4200" dirty="0"/>
          </a:p>
          <a:p>
            <a:pPr marL="0" indent="0" algn="just">
              <a:buNone/>
            </a:pPr>
            <a:endParaRPr lang="ru-RU" sz="4200" dirty="0"/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0936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263524"/>
            <a:ext cx="11645900" cy="634047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/>
              <a:t>Эти знания определяют </a:t>
            </a:r>
            <a:r>
              <a:rPr lang="ru-RU" sz="3600" b="1" dirty="0"/>
              <a:t>ценностное сознание,  ценностное отношение и ценностное поведение личности.</a:t>
            </a:r>
          </a:p>
          <a:p>
            <a:pPr marL="0" indent="0">
              <a:buNone/>
            </a:pPr>
            <a:endParaRPr lang="ru-RU" sz="3600" b="1" dirty="0"/>
          </a:p>
          <a:p>
            <a:r>
              <a:rPr lang="ru-RU" sz="3600" dirty="0"/>
              <a:t> Любая образовательная система тесно связана с ценностями, без которых невозможно определение  направлений развития сферы образования, построения педагогической науки. </a:t>
            </a:r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endParaRPr lang="ru-RU" sz="3600" dirty="0"/>
          </a:p>
          <a:p>
            <a:pPr algn="just"/>
            <a:endParaRPr lang="ru-RU" sz="3600" b="1" dirty="0"/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3043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810" y="119088"/>
            <a:ext cx="11391900" cy="128270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/>
              <a:t> </a:t>
            </a:r>
            <a:r>
              <a:rPr lang="ru-RU" sz="3600" b="1" dirty="0">
                <a:latin typeface="+mn-lt"/>
              </a:rPr>
              <a:t>Принципы логико-структурного построения педагогической аксиологии</a:t>
            </a:r>
            <a:r>
              <a:rPr lang="ru-RU" sz="4000" b="1" dirty="0">
                <a:latin typeface="+mn-lt"/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536700"/>
            <a:ext cx="11290300" cy="508895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b="1" dirty="0"/>
              <a:t>Принцип исторической и социокультурной изменчивости образовательных ценностей:</a:t>
            </a:r>
          </a:p>
          <a:p>
            <a:r>
              <a:rPr lang="ru-RU" sz="3600" b="1" dirty="0"/>
              <a:t>Образование</a:t>
            </a:r>
            <a:r>
              <a:rPr lang="ru-RU" sz="3600" dirty="0"/>
              <a:t> – исторический процесс. Накопленные обществом социально значимые ценности передаются от одного поколения другому в процессе образования.</a:t>
            </a:r>
          </a:p>
          <a:p>
            <a:r>
              <a:rPr lang="ru-RU" sz="3600" dirty="0"/>
              <a:t>Для отечественного образования советского периода значимыми являлись идеологические ценности, которые  утратили  в настоящее время  свою актуальность.</a:t>
            </a:r>
          </a:p>
          <a:p>
            <a:r>
              <a:rPr lang="ru-RU" sz="3600" dirty="0"/>
              <a:t>Для современной школы характерны такие  ценности: </a:t>
            </a:r>
          </a:p>
          <a:p>
            <a:endParaRPr lang="ru-RU" sz="3600" dirty="0"/>
          </a:p>
          <a:p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9431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342900"/>
            <a:ext cx="10998200" cy="63373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sz="3600" dirty="0" err="1"/>
              <a:t>Самоактуализация</a:t>
            </a:r>
            <a:r>
              <a:rPr lang="ru-RU" sz="3600" dirty="0"/>
              <a:t>  и саморазвития личности;</a:t>
            </a:r>
          </a:p>
          <a:p>
            <a:r>
              <a:rPr lang="ru-RU" sz="3600" dirty="0"/>
              <a:t>Формирование ее ценностных ориентаций, и творческого потенциала.</a:t>
            </a:r>
          </a:p>
          <a:p>
            <a:pPr marL="0" indent="0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b="1" dirty="0"/>
              <a:t>Принцип взаимосвязи социокультурных  и образовательных ценностей:</a:t>
            </a:r>
          </a:p>
          <a:p>
            <a:r>
              <a:rPr lang="ru-RU" sz="3600" dirty="0"/>
              <a:t>Любая образовательная система существует в определенном социокультурном пространстве и взаимодействует с ним.</a:t>
            </a:r>
          </a:p>
          <a:p>
            <a:r>
              <a:rPr lang="ru-RU" sz="3600" dirty="0"/>
              <a:t>На передний план выступает идея развития ребенка через передачу ему общекультурных ценностей, пониманием им природы и человека как величайших ценностей, желание жить в гармонии с окружающим миром.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51839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800" y="88900"/>
            <a:ext cx="11226800" cy="67691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/>
              <a:t>Элементы культуры, накопленной человечеством, не могут быть переданы ребенку в готовом виде через выработанные нормы и правила. </a:t>
            </a:r>
          </a:p>
          <a:p>
            <a:r>
              <a:rPr lang="ru-RU" dirty="0"/>
              <a:t>Особое внимание в образовательном процессе следует уделить знакомству детей с традициями национальной культуры (народным календарем, обычаями, обрядами), несущими смысл.</a:t>
            </a:r>
          </a:p>
          <a:p>
            <a:r>
              <a:rPr lang="ru-RU" dirty="0"/>
              <a:t>Фольклор, народные праздники, игры, сказки отражают особенности восприятия природы, помогают детям понять механизмы передачи из поколения в поколение опыта бережного отношения к природе, и приобщить их ценностям прошлых поколений.</a:t>
            </a:r>
          </a:p>
        </p:txBody>
      </p:sp>
    </p:spTree>
    <p:extLst>
      <p:ext uri="{BB962C8B-B14F-4D97-AF65-F5344CB8AC3E}">
        <p14:creationId xmlns:p14="http://schemas.microsoft.com/office/powerpoint/2010/main" val="9738629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833" y="279400"/>
            <a:ext cx="11493500" cy="637623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900" b="1" dirty="0"/>
              <a:t>Принцип соотнесения общественных и личностных ценностей:</a:t>
            </a:r>
          </a:p>
          <a:p>
            <a:r>
              <a:rPr lang="ru-RU" sz="3500" dirty="0"/>
              <a:t>Норма является внешним регулятором поведения человека, чтобы должное стало предметом личных устремлений,  собственных убеждений человека оно  должно быть пережито человеком.</a:t>
            </a:r>
          </a:p>
          <a:p>
            <a:r>
              <a:rPr lang="ru-RU" sz="3500" dirty="0"/>
              <a:t>Требование ответственного поступка означает, что каждое действие должно быть пропущено через нравственное сознание человека.</a:t>
            </a:r>
          </a:p>
          <a:p>
            <a:r>
              <a:rPr lang="ru-RU" sz="3500" dirty="0"/>
              <a:t>Помните: «Мама спит, она устала, ну и я играть не стала» ?</a:t>
            </a:r>
          </a:p>
          <a:p>
            <a:r>
              <a:rPr lang="ru-RU" sz="3500" dirty="0"/>
              <a:t>Это стихотворение о том, что девочка сознательно выбрала такое поведение, чтобы не мешать уставшей маме. </a:t>
            </a:r>
          </a:p>
        </p:txBody>
      </p:sp>
    </p:spTree>
    <p:extLst>
      <p:ext uri="{BB962C8B-B14F-4D97-AF65-F5344CB8AC3E}">
        <p14:creationId xmlns:p14="http://schemas.microsoft.com/office/powerpoint/2010/main" val="17829462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9567" y="186961"/>
            <a:ext cx="10896600" cy="654050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sz="3600" dirty="0"/>
              <a:t>Это поведение, ответственное по отношению к близким людям. Оно создает будущую основу для строительства отношений с множеством людей, начиная от самых родных до совсем незнакомых. </a:t>
            </a:r>
          </a:p>
          <a:p>
            <a:r>
              <a:rPr lang="ru-RU" sz="3600" dirty="0"/>
              <a:t>Предназначение человека заключается в признании единственности и претворении ее в жизнь ответственным поступком.</a:t>
            </a:r>
          </a:p>
          <a:p>
            <a:pPr marL="0" indent="0" algn="ctr">
              <a:buNone/>
            </a:pPr>
            <a:r>
              <a:rPr lang="ru-RU" sz="3500" b="1" dirty="0"/>
              <a:t>Принцип интеграции традиционных и инновационных ценностей:</a:t>
            </a:r>
          </a:p>
          <a:p>
            <a:r>
              <a:rPr lang="ru-RU" sz="3600" b="1" dirty="0"/>
              <a:t>Педагогическая инновация</a:t>
            </a:r>
            <a:r>
              <a:rPr lang="ru-RU" sz="3600" dirty="0"/>
              <a:t> - это педагогическое нововведение; целенаправленное прогрессивное изменение, вносящее в образовательную среду стабильные элементы (новшества), улучшающие характеристики отдельных частей, компонентов и самой образовательной системы в целом.</a:t>
            </a:r>
          </a:p>
          <a:p>
            <a:endParaRPr lang="ru-RU" sz="3600" dirty="0"/>
          </a:p>
          <a:p>
            <a:endParaRPr lang="ru-RU" sz="3600" dirty="0"/>
          </a:p>
          <a:p>
            <a:endParaRPr lang="ru-RU" sz="3600" dirty="0"/>
          </a:p>
          <a:p>
            <a:pPr marL="0" indent="0">
              <a:buNone/>
            </a:pPr>
            <a:endParaRPr lang="ru-RU" sz="3900" dirty="0"/>
          </a:p>
          <a:p>
            <a:endParaRPr lang="ru-RU" sz="3600" dirty="0"/>
          </a:p>
          <a:p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87574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895</TotalTime>
  <Words>1239</Words>
  <Application>Microsoft Office PowerPoint</Application>
  <PresentationFormat>Широкоэкранный</PresentationFormat>
  <Paragraphs>132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a_BighausTitul</vt:lpstr>
      <vt:lpstr>Arial</vt:lpstr>
      <vt:lpstr>Calibri</vt:lpstr>
      <vt:lpstr>Wingdings</vt:lpstr>
      <vt:lpstr>Тема Office</vt:lpstr>
      <vt:lpstr>Аксиологический подход в педагогике.</vt:lpstr>
      <vt:lpstr>1.  Понятие о педагогической аксиологии</vt:lpstr>
      <vt:lpstr>Презентация PowerPoint</vt:lpstr>
      <vt:lpstr>Презентация PowerPoint</vt:lpstr>
      <vt:lpstr> Принципы логико-структурного построения педагогической аксиологии.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(показатели)  аксиологического подхода в педагогике.</vt:lpstr>
      <vt:lpstr>Ценностное сознание</vt:lpstr>
      <vt:lpstr>Презентация PowerPoint</vt:lpstr>
      <vt:lpstr>Ценностное отношение, ценностная установка, ценностные ориентации.</vt:lpstr>
      <vt:lpstr>Классификация смысловых уровней отношения к другому человеку :</vt:lpstr>
      <vt:lpstr>Презентация PowerPoint</vt:lpstr>
      <vt:lpstr>Презентация PowerPoint</vt:lpstr>
      <vt:lpstr>Ценностное поведение.</vt:lpstr>
      <vt:lpstr>Презентация PowerPoint</vt:lpstr>
      <vt:lpstr>Образование и Воспитание</vt:lpstr>
      <vt:lpstr>Презентация PowerPoint</vt:lpstr>
      <vt:lpstr>Презентация PowerPoint</vt:lpstr>
      <vt:lpstr> Концепция формирования воспитательного пространства жизнедеятельности человека, находящегося в системе непрерывного образования: </vt:lpstr>
      <vt:lpstr>Элементы организационной культуры: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Понятия «аксиология» и «педагогическая аксиология»</dc:title>
  <dc:creator>Oftop</dc:creator>
  <cp:lastModifiedBy>Ирина Власюк</cp:lastModifiedBy>
  <cp:revision>115</cp:revision>
  <dcterms:created xsi:type="dcterms:W3CDTF">2016-11-03T03:29:23Z</dcterms:created>
  <dcterms:modified xsi:type="dcterms:W3CDTF">2017-11-06T16:08:34Z</dcterms:modified>
</cp:coreProperties>
</file>