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294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C8B259B6-1484-4CBC-B80B-FB1D31276978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11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DC0D2C0A-BFDF-44B6-AFCF-F710DBC2A55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1762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9E12F-705A-491C-A548-41B7E6DC7D0D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FA59C2-118E-456F-B4E2-3562D4644AB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9034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Равнобедренный треугольник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ая соединительная линия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Arial" charset="0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1270B-1C49-44DE-BCEF-102627865D3A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313E7B-3369-459E-B696-FDE948A2386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2617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008E7-BE70-470E-B413-2C73901EB680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9E156-C8F3-4E3F-B99C-517BF8E5D2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3707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695AF-E8DD-4310-B710-7DDB2F61A83B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AB41C5E9-4038-4A30-8704-F78E7BD64F7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86112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9DFAC-079C-476F-AB84-D15A30CB21DD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D687CB-817D-4F4E-890B-9CB2438B58C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2810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49A3C-A11A-4179-85D0-2D1497E7D0D7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BC325-8F3D-4F08-843F-F057EAA631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2242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AC3A5-9B96-4F46-8495-38BBCDCB7047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34692-50B2-4769-AFBA-EE7423B9A5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4440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Arial" charset="0"/>
            </a:endParaRPr>
          </a:p>
        </p:txBody>
      </p:sp>
      <p:sp>
        <p:nvSpPr>
          <p:cNvPr id="3" name="Равнобедренный треугольник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EC202-005C-4349-B179-6F899F400C8D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80B5B-8160-4207-B2C3-B1D8FFAB11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5729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Равнобедренный треугольник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5AD9B-98E4-42B9-B217-BE52514D2888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614A6B-8AAD-4540-B4FF-BE7221A8DD9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7133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20672-C046-49BD-B06D-101ADEADF6A1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98466-950C-41C0-9FA2-CEFF8CB6F5D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33908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B87741-2CBC-4B7B-B4B4-6F294AB626DB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fld id="{B6672326-C6E2-45BD-96D8-67B25C8EC82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031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Arial" charset="0"/>
            </a:endParaRPr>
          </a:p>
        </p:txBody>
      </p:sp>
      <p:sp>
        <p:nvSpPr>
          <p:cNvPr id="1032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7" r:id="rId2"/>
    <p:sldLayoutId id="2147483702" r:id="rId3"/>
    <p:sldLayoutId id="2147483698" r:id="rId4"/>
    <p:sldLayoutId id="2147483699" r:id="rId5"/>
    <p:sldLayoutId id="2147483703" r:id="rId6"/>
    <p:sldLayoutId id="2147483704" r:id="rId7"/>
    <p:sldLayoutId id="2147483705" r:id="rId8"/>
    <p:sldLayoutId id="2147483706" r:id="rId9"/>
    <p:sldLayoutId id="2147483700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anose="05040102010807070707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anose="05040102010807070707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anose="05040102010807070707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anose="05000000000000000000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iki.iteach.ru/index.php/&#1055;&#1088;&#1086;&#1077;&#1082;&#1090;_%22&#1050;&#1083;&#1072;&#1089;&#1089;&#1085;&#1099;&#1081;_&#1088;&#1091;&#1082;&#1086;&#1074;&#1086;&#1076;&#1080;&#1090;&#1077;&#1083;&#1100;_%22&#1087;&#1086;&#1076;_&#1082;&#1086;&#1083;&#1087;&#1072;&#1082;&#1086;&#1084;%22#.D0.93.D0.BB.D0.BE.D1.81.D1.81.D0.B0.D1.80.D0.B8.D0.B9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Модели методического сопровождения деятельности классного руководителя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/>
          </a:p>
        </p:txBody>
      </p:sp>
      <p:pic>
        <p:nvPicPr>
          <p:cNvPr id="9220" name="Picture 5" descr="http://www.wiki.vladimir.i-edu.ru/images/9/99/Eds006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357188"/>
            <a:ext cx="391477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785813"/>
            <a:ext cx="8229600" cy="5370512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b="1" dirty="0">
                <a:solidFill>
                  <a:srgbClr val="002060"/>
                </a:solidFill>
              </a:rPr>
              <a:t>информационная деятельность</a:t>
            </a:r>
            <a:r>
              <a:rPr lang="ru-RU" dirty="0"/>
              <a:t>: формирование        банка       педагогической       информации (нормативно-правовой, научно-методической, методической и др.); ознакомление     педагогических    работников    с    новинками педагогической,  психологической, </a:t>
            </a:r>
            <a:r>
              <a:rPr lang="ru-RU" dirty="0" smtClean="0"/>
              <a:t>методической  </a:t>
            </a:r>
            <a:r>
              <a:rPr lang="ru-RU" dirty="0"/>
              <a:t>и   научно-популярной литературы на бумажных и электронных носителях; ознакомление   </a:t>
            </a:r>
            <a:r>
              <a:rPr lang="ru-RU" dirty="0" smtClean="0"/>
              <a:t>классных руководителей с   </a:t>
            </a:r>
            <a:r>
              <a:rPr lang="ru-RU" dirty="0"/>
              <a:t>опытом  инновационной  деятельности других образовательных учреждений и педагогов;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/>
              <a:t>информирование    педагогических   работников   о  новых  направлениях  в  развитии  </a:t>
            </a:r>
            <a:r>
              <a:rPr lang="ru-RU" dirty="0" smtClean="0"/>
              <a:t>общего   </a:t>
            </a:r>
            <a:r>
              <a:rPr lang="ru-RU" dirty="0"/>
              <a:t>и  дополнительного  образования,  о содержании   </a:t>
            </a:r>
            <a:r>
              <a:rPr lang="ru-RU" dirty="0" smtClean="0"/>
              <a:t>рабочих программ по внеурочной деятельности, видеоматериалах</a:t>
            </a:r>
            <a:r>
              <a:rPr lang="ru-RU" dirty="0"/>
              <a:t>,   рекомендациях, нормативных, локальных актах; создание  </a:t>
            </a:r>
            <a:r>
              <a:rPr lang="ru-RU" dirty="0" err="1" smtClean="0"/>
              <a:t>медиатеки</a:t>
            </a:r>
            <a:r>
              <a:rPr lang="ru-RU" dirty="0" smtClean="0"/>
              <a:t>, </a:t>
            </a:r>
            <a:r>
              <a:rPr lang="ru-RU" dirty="0"/>
              <a:t>осуществление информационно-библиографической деятельности.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2"/>
          <p:cNvSpPr>
            <a:spLocks noGrp="1"/>
          </p:cNvSpPr>
          <p:nvPr>
            <p:ph sz="quarter" idx="1"/>
          </p:nvPr>
        </p:nvSpPr>
        <p:spPr>
          <a:xfrm>
            <a:off x="457200" y="285750"/>
            <a:ext cx="8229600" cy="587057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организационно-методическая деятельность</a:t>
            </a:r>
            <a:r>
              <a:rPr lang="ru-RU" altLang="ru-RU" smtClean="0"/>
              <a:t>: изучение  запросов,  методическое  сопровождение   и   оказание практической    помощи:   молодым   специалистам, классным руководителям 1, 5, 10 классов; прогнозирование,   планирование   и    организация    повышения квалификации   классных руководителей ОУ; участие  в   разработке   программы   воспитания и социализации обучающихся; подготовка   и   проведение   конференций, педагогических  чтений, семинаров; участие в  конкурсах  профессионального  педагогического мастерства; организация  и  проведение  фестивалей,  конкурсов,  предметных</a:t>
            </a:r>
          </a:p>
          <a:p>
            <a:pPr eaLnBrk="1" hangingPunct="1"/>
            <a:r>
              <a:rPr lang="ru-RU" altLang="ru-RU" smtClean="0"/>
              <a:t>олимпиад, конференций обучающихся ОУ.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ъект 2"/>
          <p:cNvSpPr>
            <a:spLocks noGrp="1"/>
          </p:cNvSpPr>
          <p:nvPr>
            <p:ph sz="quarter" idx="1"/>
          </p:nvPr>
        </p:nvSpPr>
        <p:spPr>
          <a:xfrm>
            <a:off x="457200" y="357188"/>
            <a:ext cx="8229600" cy="5799137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консультационная деятельность</a:t>
            </a:r>
            <a:r>
              <a:rPr lang="ru-RU" altLang="ru-RU" smtClean="0"/>
              <a:t>: организация   консультационной   работы для  классных руководителей; популяризация и разъяснение результатов новейших педагогических и психологических исследований; консультирование  педагогических   работников   и родителей (законных представителей) обучающихся, воспитанников ОУ по вопросам обучения и воспитания.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/>
          <p:cNvSpPr>
            <a:spLocks noGrp="1"/>
          </p:cNvSpPr>
          <p:nvPr>
            <p:ph sz="quarter" idx="1"/>
          </p:nvPr>
        </p:nvSpPr>
        <p:spPr>
          <a:xfrm>
            <a:off x="457200" y="428625"/>
            <a:ext cx="8229600" cy="57277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деятельность в области информатизации</a:t>
            </a:r>
            <a:r>
              <a:rPr lang="ru-RU" altLang="ru-RU" smtClean="0"/>
              <a:t>: мониторинг  состояния,  результатов   и   перспектив   развития воспитания в ОУ; формирование  информации  о потребностях педагогических работников, об инновационном педагогическом опыте; анализ состояния подготовленности  педагогических кадров к использованию новых информационно коммуникативных технологий.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Модели методического сопровождения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686300" cy="1995488"/>
          </a:xfrm>
        </p:spPr>
        <p:txBody>
          <a:bodyPr/>
          <a:lstStyle/>
          <a:p>
            <a:pPr eaLnBrk="1" hangingPunct="1"/>
            <a:r>
              <a:rPr lang="ru-RU" altLang="ru-RU" smtClean="0"/>
              <a:t>Традиционная</a:t>
            </a:r>
          </a:p>
          <a:p>
            <a:pPr eaLnBrk="1" hangingPunct="1"/>
            <a:r>
              <a:rPr lang="ru-RU" altLang="ru-RU" smtClean="0"/>
              <a:t>Сетевая</a:t>
            </a:r>
          </a:p>
          <a:p>
            <a:pPr eaLnBrk="1" hangingPunct="1"/>
            <a:r>
              <a:rPr lang="ru-RU" altLang="ru-RU" smtClean="0"/>
              <a:t>Проектная</a:t>
            </a:r>
          </a:p>
          <a:p>
            <a:pPr eaLnBrk="1" hangingPunct="1"/>
            <a:r>
              <a:rPr lang="ru-RU" altLang="ru-RU" smtClean="0"/>
              <a:t>Инновационная</a:t>
            </a:r>
          </a:p>
        </p:txBody>
      </p:sp>
      <p:pic>
        <p:nvPicPr>
          <p:cNvPr id="22532" name="Picture 1" descr="D:\Мои Документы\Мои рисунки\картинки\картинки 1\1231843211_smel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571625"/>
            <a:ext cx="4762500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Настоящее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285750" y="1500188"/>
            <a:ext cx="6215063" cy="5143500"/>
          </a:xfrm>
        </p:spPr>
        <p:txBody>
          <a:bodyPr/>
          <a:lstStyle/>
          <a:p>
            <a:pPr eaLnBrk="1" hangingPunct="1"/>
            <a:r>
              <a:rPr lang="ru-RU" altLang="ru-RU" smtClean="0"/>
              <a:t>В настоящее время в образовательных учреждениях города Иваново действует традиционная форма объединения педагогов - методическое объединение. Из 52 образовательных учреждений города в 49 имеются председатели МО классных руководителей. Только в трех образовательных учреждениях этот вопрос остается открытым - № 9, 11, 26. В семи ОУ имеется по несколько МО классных руководителей - № 1, 7, 28, 30, 43, 49, 65. </a:t>
            </a:r>
          </a:p>
        </p:txBody>
      </p:sp>
      <p:pic>
        <p:nvPicPr>
          <p:cNvPr id="23556" name="Picture 2" descr="http://lsosh.ucoz.ru/ch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214313"/>
            <a:ext cx="2595562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Сетевая модель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ru-RU" altLang="ru-RU" smtClean="0"/>
              <a:t>Сеть – это совокупность учреждений, имеющих общие цели, ресурсы для их достижения и единый центр управления. Отличительной чертой сети является особый тип взаимодействия разных типов и видов учреждений (организаций). </a:t>
            </a:r>
          </a:p>
          <a:p>
            <a:pPr eaLnBrk="1" hangingPunct="1"/>
            <a:r>
              <a:rPr lang="ru-RU" altLang="ru-RU" smtClean="0"/>
              <a:t>Сетевое взаимодействие основано на равном положении учреждений в системе относительно друг друга и на многообразии горизонтальных, то есть неиерархических связей. По этим связям между учреждениями происходит обмен ресурсами, информацией. Каждое учреждение, включенное в сеть, получает доступ ко всем ее объединенным ресурсам и тем самым усиливает собственные возможности.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857250" y="2143125"/>
            <a:ext cx="1000125" cy="10001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071688" y="714375"/>
            <a:ext cx="1000125" cy="1000125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072063" y="1857375"/>
            <a:ext cx="1000125" cy="1000125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143250" y="2643188"/>
            <a:ext cx="1000125" cy="1000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14500" y="3643313"/>
            <a:ext cx="1000125" cy="1000125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643313" y="1071563"/>
            <a:ext cx="1000125" cy="100012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7" name="Прямая со стрелкой 16"/>
          <p:cNvCxnSpPr>
            <a:stCxn id="5" idx="6"/>
            <a:endCxn id="13" idx="2"/>
          </p:cNvCxnSpPr>
          <p:nvPr/>
        </p:nvCxnSpPr>
        <p:spPr>
          <a:xfrm>
            <a:off x="1857375" y="2643188"/>
            <a:ext cx="1285875" cy="50006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1" idx="5"/>
          </p:cNvCxnSpPr>
          <p:nvPr/>
        </p:nvCxnSpPr>
        <p:spPr>
          <a:xfrm rot="16200000" flipH="1">
            <a:off x="2604294" y="1889919"/>
            <a:ext cx="1146175" cy="50323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5" idx="4"/>
            <a:endCxn id="13" idx="7"/>
          </p:cNvCxnSpPr>
          <p:nvPr/>
        </p:nvCxnSpPr>
        <p:spPr>
          <a:xfrm rot="5400000">
            <a:off x="3711575" y="2357438"/>
            <a:ext cx="717550" cy="1460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2" idx="3"/>
          </p:cNvCxnSpPr>
          <p:nvPr/>
        </p:nvCxnSpPr>
        <p:spPr>
          <a:xfrm rot="5400000">
            <a:off x="4536281" y="2318544"/>
            <a:ext cx="288925" cy="107473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4" idx="7"/>
            <a:endCxn id="13" idx="3"/>
          </p:cNvCxnSpPr>
          <p:nvPr/>
        </p:nvCxnSpPr>
        <p:spPr>
          <a:xfrm rot="5400000" flipH="1" flipV="1">
            <a:off x="2782888" y="3282950"/>
            <a:ext cx="292100" cy="7207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5" idx="7"/>
            <a:endCxn id="11" idx="3"/>
          </p:cNvCxnSpPr>
          <p:nvPr/>
        </p:nvCxnSpPr>
        <p:spPr>
          <a:xfrm rot="5400000" flipH="1" flipV="1">
            <a:off x="1604169" y="1675606"/>
            <a:ext cx="720725" cy="50641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5" idx="4"/>
            <a:endCxn id="14" idx="1"/>
          </p:cNvCxnSpPr>
          <p:nvPr/>
        </p:nvCxnSpPr>
        <p:spPr>
          <a:xfrm rot="16200000" flipH="1">
            <a:off x="1285875" y="3214688"/>
            <a:ext cx="646113" cy="50323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1" idx="6"/>
          </p:cNvCxnSpPr>
          <p:nvPr/>
        </p:nvCxnSpPr>
        <p:spPr>
          <a:xfrm>
            <a:off x="3071813" y="1214438"/>
            <a:ext cx="642937" cy="2143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5" idx="5"/>
          </p:cNvCxnSpPr>
          <p:nvPr/>
        </p:nvCxnSpPr>
        <p:spPr>
          <a:xfrm rot="16200000" flipH="1">
            <a:off x="4675982" y="1747044"/>
            <a:ext cx="217487" cy="5746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4" idx="6"/>
          </p:cNvCxnSpPr>
          <p:nvPr/>
        </p:nvCxnSpPr>
        <p:spPr>
          <a:xfrm flipV="1">
            <a:off x="2714625" y="2857500"/>
            <a:ext cx="2571750" cy="12858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1" idx="4"/>
          </p:cNvCxnSpPr>
          <p:nvPr/>
        </p:nvCxnSpPr>
        <p:spPr>
          <a:xfrm rot="5400000">
            <a:off x="1500187" y="2571751"/>
            <a:ext cx="1928813" cy="2143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5" idx="3"/>
            <a:endCxn id="14" idx="7"/>
          </p:cNvCxnSpPr>
          <p:nvPr/>
        </p:nvCxnSpPr>
        <p:spPr>
          <a:xfrm rot="5400000">
            <a:off x="2247106" y="2247107"/>
            <a:ext cx="1863725" cy="12207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2" idx="2"/>
            <a:endCxn id="11" idx="5"/>
          </p:cNvCxnSpPr>
          <p:nvPr/>
        </p:nvCxnSpPr>
        <p:spPr>
          <a:xfrm rot="10800000">
            <a:off x="2925763" y="1568450"/>
            <a:ext cx="2146300" cy="7889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12" idx="2"/>
          </p:cNvCxnSpPr>
          <p:nvPr/>
        </p:nvCxnSpPr>
        <p:spPr>
          <a:xfrm rot="10800000" flipV="1">
            <a:off x="1857375" y="2357438"/>
            <a:ext cx="3214688" cy="1428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5" idx="7"/>
          </p:cNvCxnSpPr>
          <p:nvPr/>
        </p:nvCxnSpPr>
        <p:spPr>
          <a:xfrm rot="5400000" flipH="1" flipV="1">
            <a:off x="2425700" y="1071563"/>
            <a:ext cx="503237" cy="19319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23" name="TextBox 45"/>
          <p:cNvSpPr txBox="1">
            <a:spLocks noChangeArrowheads="1"/>
          </p:cNvSpPr>
          <p:nvPr/>
        </p:nvSpPr>
        <p:spPr bwMode="auto">
          <a:xfrm>
            <a:off x="5286375" y="4143375"/>
            <a:ext cx="2676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2060"/>
                </a:solidFill>
              </a:rPr>
              <a:t>Сетевая модель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Проектная модель 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ru-RU" altLang="ru-RU" smtClean="0"/>
              <a:t>это поисково-познавательную, исследовательская, практико-ориентированная  деятельность, направленная на результат, который получается при решении какой-либо проблемы</a:t>
            </a:r>
          </a:p>
          <a:p>
            <a:pPr eaLnBrk="1" hangingPunct="1"/>
            <a:r>
              <a:rPr lang="ru-RU" altLang="ru-RU" smtClean="0"/>
              <a:t>Выделяют три основных вида деятельности: творческую, исследовательскую и нормативную - каждый из которых обладает своими особенностями, структурой и характерными этапами реализации.</a:t>
            </a:r>
          </a:p>
          <a:p>
            <a:pPr eaLnBrk="1" hangingPunct="1"/>
            <a:r>
              <a:rPr lang="ru-RU" altLang="ru-RU" smtClean="0"/>
              <a:t>Проектная деятельность разворачивается в проблемной ситуации, которая не может быть решена прямым действием.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Пример проектной модели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ru-RU" altLang="ru-RU" u="sng" dirty="0" smtClean="0">
                <a:hlinkClick r:id="rId2"/>
              </a:rPr>
              <a:t>http://wiki.iteach.ru/index.php/Проект_%22Классный_руководитель_%22под_колпаком%22#.D0.93.D0.BB.D0.BE.D1.81.D1.81.D0.B0.D1.80.D0.B8.D0.B9</a:t>
            </a:r>
            <a:endParaRPr lang="ru-RU" altLang="ru-RU" u="sng" dirty="0" smtClean="0"/>
          </a:p>
          <a:p>
            <a:pPr eaLnBrk="1" hangingPunct="1">
              <a:buFont typeface="Wingdings 3" panose="05040102010807070707" pitchFamily="18" charset="2"/>
              <a:buNone/>
            </a:pPr>
            <a:r>
              <a:rPr lang="ru-RU" altLang="ru-RU" dirty="0" smtClean="0"/>
              <a:t>Сайт</a:t>
            </a:r>
            <a:r>
              <a:rPr lang="ru-RU" altLang="ru-RU" u="sng" dirty="0" smtClean="0"/>
              <a:t> </a:t>
            </a:r>
            <a:r>
              <a:rPr lang="ru-RU" altLang="ru-RU" u="sng" dirty="0" err="1" smtClean="0">
                <a:solidFill>
                  <a:srgbClr val="002060"/>
                </a:solidFill>
              </a:rPr>
              <a:t>ИнтеВики</a:t>
            </a:r>
            <a:endParaRPr lang="ru-RU" altLang="ru-RU" dirty="0" smtClean="0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b="1" dirty="0" smtClean="0">
                <a:solidFill>
                  <a:srgbClr val="002060"/>
                </a:solidFill>
              </a:rPr>
              <a:t>Проект "Классный руководитель «под колпаком»</a:t>
            </a:r>
          </a:p>
          <a:p>
            <a:pPr eaLnBrk="1" hangingPunct="1">
              <a:buFont typeface="Wingdings 3" panose="05040102010807070707" pitchFamily="18" charset="2"/>
              <a:buNone/>
            </a:pPr>
            <a:r>
              <a:rPr lang="ru-RU" altLang="ru-RU" dirty="0" smtClean="0"/>
              <a:t>Проект по организации мониторинга эффективности деятельности классного руководителя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Определимся с понятиями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sz="quarter" idx="1"/>
          </p:nvPr>
        </p:nvSpPr>
        <p:spPr>
          <a:xfrm>
            <a:off x="428625" y="1219200"/>
            <a:ext cx="8258175" cy="4937125"/>
          </a:xfrm>
        </p:spPr>
        <p:txBody>
          <a:bodyPr/>
          <a:lstStyle/>
          <a:p>
            <a:pPr algn="just" eaLnBrk="1" hangingPunct="1"/>
            <a:r>
              <a:rPr lang="ru-RU" altLang="ru-RU" b="1" smtClean="0">
                <a:solidFill>
                  <a:srgbClr val="002060"/>
                </a:solidFill>
              </a:rPr>
              <a:t>Методическое сопровождение деятельности классного руководителя </a:t>
            </a:r>
            <a:r>
              <a:rPr lang="ru-RU" altLang="ru-RU" smtClean="0"/>
              <a:t>– это комплекс взаимосвязанных целенаправленных действий, мероприятий, направленных на оказание всесторонней помощи классному руководителю в решении возникающих затруднений, способствующих его развитию и самоопределению на протяжении всей профессиональной деятельности. 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Инновационная модель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70C0"/>
                </a:solidFill>
              </a:rPr>
              <a:t>Инновация </a:t>
            </a:r>
            <a:r>
              <a:rPr lang="ru-RU" altLang="ru-RU" smtClean="0"/>
              <a:t>- нововведение в области техники, технологии, организации труда или управления, основанное на использовании достижений науки и передового опыта, обеспечивающее качественное повышение эффективности производственной системы или качества продукции. </a:t>
            </a:r>
            <a:br>
              <a:rPr lang="ru-RU" altLang="ru-RU" smtClean="0"/>
            </a:br>
            <a:r>
              <a:rPr lang="ru-RU" altLang="ru-RU" b="1" smtClean="0">
                <a:solidFill>
                  <a:srgbClr val="0070C0"/>
                </a:solidFill>
              </a:rPr>
              <a:t>Инновация</a:t>
            </a:r>
            <a:r>
              <a:rPr lang="ru-RU" altLang="ru-RU" smtClean="0"/>
              <a:t> - это не всякое новшество или нововведение, а только такое, которое серьезно повышает эффективность действующей системы. 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Примеры инновационной модели методического сопровождения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0070C0"/>
                </a:solidFill>
              </a:rPr>
              <a:t>создание единой образовательной среды</a:t>
            </a:r>
            <a:r>
              <a:rPr lang="ru-RU" altLang="ru-RU" sz="2400" smtClean="0"/>
              <a:t>, включающей не только школу, но и все остальные образовательные структуры: дошкольные учреждения, систему дополнительного образования детей, специализированные учебные заведения, в том числе работающие с детьми из социально незащищённых групп, с детьми с ограниченными возможностями и т.п.</a:t>
            </a:r>
          </a:p>
          <a:p>
            <a:pPr eaLnBrk="1" hangingPunct="1"/>
            <a:r>
              <a:rPr lang="ru-RU" altLang="ru-RU" sz="2400" b="1" smtClean="0">
                <a:solidFill>
                  <a:srgbClr val="0070C0"/>
                </a:solidFill>
              </a:rPr>
              <a:t>инновационную модель «Школьная перспектива»</a:t>
            </a:r>
            <a:r>
              <a:rPr lang="ru-RU" altLang="ru-RU" sz="2400" smtClean="0"/>
              <a:t>. ориентирована на развитие мобильности </a:t>
            </a:r>
            <a:r>
              <a:rPr lang="ru-RU" altLang="ru-RU" sz="2400" i="1" smtClean="0"/>
              <a:t>педагогов - </a:t>
            </a:r>
            <a:r>
              <a:rPr lang="ru-RU" altLang="ru-RU" sz="2400" smtClean="0"/>
              <a:t>способности к успешной адаптации в изменяющихся условиях профессиональной деятельности, к освоению инноваций в образовании, полноценной профессиональной и личностной самоорганизации, к самообразованию, самосовершенствованию </a:t>
            </a:r>
          </a:p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Список использованной литературы</a:t>
            </a:r>
          </a:p>
        </p:txBody>
      </p:sp>
      <p:sp>
        <p:nvSpPr>
          <p:cNvPr id="3072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ru-RU" altLang="ru-RU" smtClean="0"/>
              <a:t>Аникеев А.С. Положение о классном руководителе/ А.С. Аникеев.//Классный руководитель .-2004.-№6.-С.47</a:t>
            </a:r>
          </a:p>
          <a:p>
            <a:pPr eaLnBrk="1" hangingPunct="1"/>
            <a:r>
              <a:rPr lang="ru-RU" altLang="ru-RU" smtClean="0"/>
              <a:t>Колесник В.А. Положение о классном руководителе и МО классных руководителей/ В.А. Колесник// Классный руководитель .-2004.-№4.-С. 40-45</a:t>
            </a:r>
          </a:p>
          <a:p>
            <a:pPr eaLnBrk="1" hangingPunct="1"/>
            <a:r>
              <a:rPr lang="ru-RU" altLang="ru-RU" smtClean="0"/>
              <a:t>Макарова Т.Н. Планирование и организация методической работы в школе: Часть-2/ Т.Н. Макарова.-М.: «Педагогический поиск».-2002.-160с.</a:t>
            </a:r>
          </a:p>
          <a:p>
            <a:pPr eaLnBrk="1" hangingPunct="1"/>
            <a:r>
              <a:rPr lang="ru-RU" altLang="ru-RU" smtClean="0"/>
              <a:t>Черевко Е.Н. Положение о МО классных руководителей / Е.Н. Черевко // Классный руководитель .-2005.-№6.-С. 37-39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174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625"/>
            <a:ext cx="8229600" cy="1155700"/>
          </a:xfrm>
        </p:spPr>
        <p:txBody>
          <a:bodyPr/>
          <a:lstStyle/>
          <a:p>
            <a:pPr eaLnBrk="1" hangingPunct="1"/>
            <a:r>
              <a:rPr lang="ru-RU" altLang="ru-RU" smtClean="0"/>
              <a:t>Афанасьева Е.А. зав. инновационным отделом  МБОУ МЦ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Цель методического сопровождения</a:t>
            </a:r>
          </a:p>
        </p:txBody>
      </p:sp>
      <p:sp>
        <p:nvSpPr>
          <p:cNvPr id="11267" name="Объект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2138363"/>
          </a:xfrm>
        </p:spPr>
        <p:txBody>
          <a:bodyPr/>
          <a:lstStyle/>
          <a:p>
            <a:pPr eaLnBrk="1" hangingPunct="1"/>
            <a:r>
              <a:rPr lang="ru-RU" altLang="ru-RU" smtClean="0"/>
              <a:t>обеспечение качества методической поддержки классных руководителей на уровне, отвечающем актуальным потребностям общего образования, обеспечивающем рост профессиональной компетентности.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11268" name="Picture 5" descr="http://www.bookin.org.ru/book/8428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286125"/>
            <a:ext cx="16224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7" descr="http://www.wwww4.com/w3212/4035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3571875"/>
            <a:ext cx="1771650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9" descr="http://www.pedknigi.ru/img/100453199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928938"/>
            <a:ext cx="1690687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1" descr="http://www.booksiti.net.ru/books/56880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3571875"/>
            <a:ext cx="1643063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3" descr="http://www.bookin.org.ru/book/35971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2928938"/>
            <a:ext cx="1560512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50"/>
          </a:xfrm>
        </p:spPr>
        <p:txBody>
          <a:bodyPr/>
          <a:lstStyle/>
          <a:p>
            <a:pPr eaLnBrk="1" hangingPunct="1"/>
            <a:r>
              <a:rPr lang="ru-RU" altLang="ru-RU" smtClean="0"/>
              <a:t>Задачи методического сопровождения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28688"/>
            <a:ext cx="8329613" cy="5357812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/>
              <a:t>создание условий, обеспечивающих субъектную позицию </a:t>
            </a:r>
            <a:r>
              <a:rPr lang="ru-RU" dirty="0" smtClean="0"/>
              <a:t>каждого классного руководителя </a:t>
            </a:r>
            <a:r>
              <a:rPr lang="ru-RU" dirty="0"/>
              <a:t>в повышении квалификации, предполагающую рефлексивный самоанализ деятельности, освоение способов самообразования и саморазвития;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создание </a:t>
            </a:r>
            <a:r>
              <a:rPr lang="ru-RU" dirty="0"/>
              <a:t>мотивационных условий участия субъектов методического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r>
              <a:rPr lang="ru-RU" dirty="0" smtClean="0"/>
              <a:t>	сопровождения </a:t>
            </a:r>
            <a:r>
              <a:rPr lang="ru-RU" dirty="0"/>
              <a:t>в реализации новой модели методической службы </a:t>
            </a:r>
            <a:r>
              <a:rPr lang="ru-RU" dirty="0" smtClean="0"/>
              <a:t>ОУ;</a:t>
            </a:r>
            <a:endParaRPr lang="ru-RU" dirty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организация </a:t>
            </a:r>
            <a:r>
              <a:rPr lang="ru-RU" dirty="0"/>
              <a:t>выявления, изучения и распространения наиболее ценного педагогического опыта </a:t>
            </a:r>
            <a:r>
              <a:rPr lang="ru-RU" dirty="0" smtClean="0"/>
              <a:t>в ОУ;</a:t>
            </a:r>
            <a:endParaRPr lang="ru-RU" dirty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оказание </a:t>
            </a:r>
            <a:r>
              <a:rPr lang="ru-RU" dirty="0"/>
              <a:t>методической помощи педагогам </a:t>
            </a:r>
            <a:r>
              <a:rPr lang="ru-RU" dirty="0" smtClean="0"/>
              <a:t>ОУ </a:t>
            </a:r>
            <a:r>
              <a:rPr lang="ru-RU" dirty="0"/>
              <a:t>по освоению </a:t>
            </a:r>
            <a:r>
              <a:rPr lang="ru-RU" dirty="0" smtClean="0"/>
              <a:t>и введению </a:t>
            </a:r>
            <a:r>
              <a:rPr lang="ru-RU" dirty="0"/>
              <a:t>в практику работы федеральных </a:t>
            </a:r>
            <a:r>
              <a:rPr lang="ru-RU" dirty="0" smtClean="0"/>
              <a:t>государственных образовательных </a:t>
            </a:r>
            <a:r>
              <a:rPr lang="ru-RU" dirty="0"/>
              <a:t>стандартов нового поколения;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500063"/>
            <a:ext cx="8229600" cy="5656262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 panose="05040102010807070707" pitchFamily="18" charset="2"/>
              <a:buNone/>
              <a:defRPr/>
            </a:pPr>
            <a:endParaRPr lang="ru-RU" dirty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создание системы мониторинга результативности воспитательного процесса;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создание условий для удовлетворения информационных, учебно-методических, творческих потребностей классных руководителей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обеспечение </a:t>
            </a:r>
            <a:r>
              <a:rPr lang="ru-RU" dirty="0"/>
              <a:t>ответственности </a:t>
            </a:r>
            <a:r>
              <a:rPr lang="ru-RU" dirty="0" smtClean="0"/>
              <a:t>классных руководителей в </a:t>
            </a:r>
            <a:r>
              <a:rPr lang="ru-RU" dirty="0"/>
              <a:t>части повышения своей профессиональной компетентности;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создание </a:t>
            </a:r>
            <a:r>
              <a:rPr lang="ru-RU" dirty="0"/>
              <a:t>условий для изготовления и систематизации </a:t>
            </a:r>
            <a:r>
              <a:rPr lang="ru-RU" dirty="0" smtClean="0"/>
              <a:t>дидактического </a:t>
            </a:r>
            <a:r>
              <a:rPr lang="ru-RU" dirty="0"/>
              <a:t>материала </a:t>
            </a:r>
            <a:r>
              <a:rPr lang="ru-RU" dirty="0" smtClean="0"/>
              <a:t>методических </a:t>
            </a:r>
            <a:r>
              <a:rPr lang="ru-RU" dirty="0"/>
              <a:t>комплексов;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осуществление  индивидуальной </a:t>
            </a:r>
            <a:r>
              <a:rPr lang="ru-RU" dirty="0"/>
              <a:t>методической работы  </a:t>
            </a:r>
            <a:r>
              <a:rPr lang="ru-RU" dirty="0" smtClean="0"/>
              <a:t>с молодыми классными руководителями;</a:t>
            </a:r>
            <a:endParaRPr lang="ru-RU" dirty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оказания </a:t>
            </a:r>
            <a:r>
              <a:rPr lang="ru-RU" dirty="0"/>
              <a:t>поддержки педагогам в инновационной деятельности, организации и проведении опытно-экспериментальной </a:t>
            </a:r>
            <a:r>
              <a:rPr lang="ru-RU" dirty="0" smtClean="0"/>
              <a:t>работы.</a:t>
            </a:r>
            <a:endParaRPr lang="ru-RU" dirty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Принципы методического сопровождения 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ru-RU" altLang="ru-RU" smtClean="0"/>
              <a:t>гуманизации, </a:t>
            </a:r>
          </a:p>
          <a:p>
            <a:pPr eaLnBrk="1" hangingPunct="1"/>
            <a:r>
              <a:rPr lang="ru-RU" altLang="ru-RU" smtClean="0"/>
              <a:t>дифференциации, </a:t>
            </a:r>
          </a:p>
          <a:p>
            <a:pPr eaLnBrk="1" hangingPunct="1"/>
            <a:r>
              <a:rPr lang="ru-RU" altLang="ru-RU" smtClean="0"/>
              <a:t>интеграции, </a:t>
            </a:r>
          </a:p>
          <a:p>
            <a:pPr eaLnBrk="1" hangingPunct="1"/>
            <a:r>
              <a:rPr lang="ru-RU" altLang="ru-RU" smtClean="0"/>
              <a:t>вариативности, </a:t>
            </a:r>
          </a:p>
          <a:p>
            <a:pPr eaLnBrk="1" hangingPunct="1"/>
            <a:r>
              <a:rPr lang="ru-RU" altLang="ru-RU" smtClean="0"/>
              <a:t>адресности, </a:t>
            </a:r>
          </a:p>
          <a:p>
            <a:pPr eaLnBrk="1" hangingPunct="1"/>
            <a:r>
              <a:rPr lang="ru-RU" altLang="ru-RU" smtClean="0"/>
              <a:t>программно – целевого подхода, </a:t>
            </a:r>
          </a:p>
          <a:p>
            <a:pPr eaLnBrk="1" hangingPunct="1"/>
            <a:r>
              <a:rPr lang="ru-RU" altLang="ru-RU" smtClean="0"/>
              <a:t>открытости,  </a:t>
            </a:r>
          </a:p>
          <a:p>
            <a:pPr eaLnBrk="1" hangingPunct="1"/>
            <a:r>
              <a:rPr lang="ru-RU" altLang="ru-RU" smtClean="0"/>
              <a:t>социального партнерства.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Функции методического сопровождения: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/>
              <a:t>обучающую функцию, которая ориентирована на углубление знаний и развитие навыков </a:t>
            </a:r>
            <a:r>
              <a:rPr lang="ru-RU" dirty="0" smtClean="0"/>
              <a:t>кл. руководителей в </a:t>
            </a:r>
            <a:r>
              <a:rPr lang="ru-RU" dirty="0"/>
              <a:t>системе непрерывного образования, необходимых для совершенствования их профессиональной деятельности;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консультационную </a:t>
            </a:r>
            <a:r>
              <a:rPr lang="ru-RU" dirty="0"/>
              <a:t>функцию, которая  предполагает оказание помощи педагогу по поводу конкретной проблемы через указание на возможные способы её решения или актуализацию дополнительных способностей специалиста;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диагностическую </a:t>
            </a:r>
            <a:r>
              <a:rPr lang="ru-RU" dirty="0"/>
              <a:t>функцию, которая направлена на выявление проблемных точек в деятельности </a:t>
            </a:r>
            <a:r>
              <a:rPr lang="ru-RU" dirty="0" smtClean="0"/>
              <a:t>классного руководителя; </a:t>
            </a:r>
            <a:endParaRPr lang="ru-RU" dirty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психотерапевтическую </a:t>
            </a:r>
            <a:r>
              <a:rPr lang="ru-RU" dirty="0"/>
              <a:t>функцию, которая помогает педагогу в преодолении различного вида трудностей и барьеров, препятствующих успешному осуществлению профессионально-образовательной деятельности;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8229600" cy="6156325"/>
          </a:xfrm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/>
              <a:t>коррекционную функцию, которая направлена на изменение реализуемой специалистом модели практической деятельности, а также на исправление допущенных профессиональных ошибок;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/>
              <a:t>адаптационную функцию, которая обеспечивает согласование ожиданий и возможностей педагогического работника с требованиями профессиональной  среды и меняющимися условиями трудовой деятельности;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/>
              <a:t>информационную функцию, которая способствует предоставлению педагогам необходимой информации по основным направлениям развития воспитания, программам развития и социализации личности, новым педагогическим технологиям;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/>
              <a:t>проектную функцию, которая связана с обучением педагога экспертизе программ воспитания, образовательных технологий и т.д.;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2200" dirty="0" smtClean="0"/>
              <a:t>направляющую функцию, которая способствует установлению гуманистических отношений между педагогом и воспитанником</a:t>
            </a:r>
          </a:p>
          <a:p>
            <a:pPr eaLnBrk="1" hangingPunct="1">
              <a:defRPr/>
            </a:pPr>
            <a:endParaRPr lang="ru-RU" sz="2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203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направления   </a:t>
            </a:r>
            <a:r>
              <a:rPr lang="ru-RU" dirty="0"/>
              <a:t>деятельности   методического </a:t>
            </a:r>
            <a:r>
              <a:rPr lang="ru-RU" dirty="0" smtClean="0"/>
              <a:t>сопровождения</a:t>
            </a:r>
            <a:endParaRPr lang="ru-RU" dirty="0"/>
          </a:p>
        </p:txBody>
      </p:sp>
      <p:sp>
        <p:nvSpPr>
          <p:cNvPr id="17411" name="Объект 2"/>
          <p:cNvSpPr>
            <a:spLocks noGrp="1"/>
          </p:cNvSpPr>
          <p:nvPr>
            <p:ph sz="quarter" idx="1"/>
          </p:nvPr>
        </p:nvSpPr>
        <p:spPr>
          <a:xfrm>
            <a:off x="428625" y="1643063"/>
            <a:ext cx="8229600" cy="493712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аналитическая деятельность</a:t>
            </a:r>
            <a:r>
              <a:rPr lang="ru-RU" altLang="ru-RU" smtClean="0"/>
              <a:t>: мониторинг   профессиональных   и  информационных  потребностей педагогических работников ОУ; создание    базы    данных    о классных руководителях ОУ; выявление затруднений в воспитательном процессе; сбор и обработка информации о результатах воспитательной  работы; </a:t>
            </a:r>
          </a:p>
          <a:p>
            <a:pPr eaLnBrk="1" hangingPunct="1"/>
            <a:r>
              <a:rPr lang="ru-RU" altLang="ru-RU" smtClean="0"/>
              <a:t>изучение,    обобщение     и     распространение     инновационного опыта.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156</TotalTime>
  <Words>1095</Words>
  <Application>Microsoft Office PowerPoint</Application>
  <PresentationFormat>Экран (4:3)</PresentationFormat>
  <Paragraphs>78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Gill Sans MT</vt:lpstr>
      <vt:lpstr>Arial</vt:lpstr>
      <vt:lpstr>Cambria</vt:lpstr>
      <vt:lpstr>Calibri</vt:lpstr>
      <vt:lpstr>Wingdings 3</vt:lpstr>
      <vt:lpstr>Wingdings</vt:lpstr>
      <vt:lpstr>Начальная</vt:lpstr>
      <vt:lpstr>Модели методического сопровождения деятельности классного руководителя</vt:lpstr>
      <vt:lpstr>Определимся с понятиями</vt:lpstr>
      <vt:lpstr>Цель методического сопровождения</vt:lpstr>
      <vt:lpstr>Задачи методического сопровождения</vt:lpstr>
      <vt:lpstr>Презентация PowerPoint</vt:lpstr>
      <vt:lpstr>Принципы методического сопровождения </vt:lpstr>
      <vt:lpstr>Функции методического сопровождения:</vt:lpstr>
      <vt:lpstr>Презентация PowerPoint</vt:lpstr>
      <vt:lpstr>направления   деятельности   методического сопровождения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Модели методического сопровождения</vt:lpstr>
      <vt:lpstr>Настоящее</vt:lpstr>
      <vt:lpstr>Сетевая модель</vt:lpstr>
      <vt:lpstr>Презентация PowerPoint</vt:lpstr>
      <vt:lpstr>Проектная модель </vt:lpstr>
      <vt:lpstr>Пример проектной модели</vt:lpstr>
      <vt:lpstr>Инновационная модель</vt:lpstr>
      <vt:lpstr>Примеры инновационной модели методического сопровождения</vt:lpstr>
      <vt:lpstr>Список использованной литературы</vt:lpstr>
      <vt:lpstr>Презентация PowerPoint</vt:lpstr>
    </vt:vector>
  </TitlesOfParts>
  <Company>gmc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Модели методического сопровождения деятельности классного руководителя</dc:title>
  <dc:creator>Николай Тихоненков</dc:creator>
  <cp:lastModifiedBy>Николай Тихоненков</cp:lastModifiedBy>
  <cp:revision>18</cp:revision>
  <dcterms:created xsi:type="dcterms:W3CDTF">2013-04-17T12:25:49Z</dcterms:created>
  <dcterms:modified xsi:type="dcterms:W3CDTF">2017-03-12T15:59:17Z</dcterms:modified>
</cp:coreProperties>
</file>