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5" r:id="rId12"/>
    <p:sldId id="269" r:id="rId13"/>
    <p:sldId id="270" r:id="rId14"/>
    <p:sldId id="268" r:id="rId15"/>
    <p:sldId id="271" r:id="rId16"/>
    <p:sldId id="267" r:id="rId17"/>
    <p:sldId id="272" r:id="rId18"/>
    <p:sldId id="273" r:id="rId19"/>
    <p:sldId id="274" r:id="rId20"/>
    <p:sldId id="275" r:id="rId21"/>
    <p:sldId id="276" r:id="rId22"/>
    <p:sldId id="277" r:id="rId23"/>
    <p:sldId id="279" r:id="rId24"/>
    <p:sldId id="280" r:id="rId25"/>
    <p:sldId id="282" r:id="rId26"/>
    <p:sldId id="281" r:id="rId27"/>
    <p:sldId id="278" r:id="rId28"/>
    <p:sldId id="283" r:id="rId29"/>
    <p:sldId id="284" r:id="rId30"/>
    <p:sldId id="285" r:id="rId31"/>
    <p:sldId id="286" r:id="rId32"/>
    <p:sldId id="288" r:id="rId33"/>
    <p:sldId id="287" r:id="rId34"/>
    <p:sldId id="291" r:id="rId35"/>
    <p:sldId id="289" r:id="rId36"/>
    <p:sldId id="290" r:id="rId37"/>
    <p:sldId id="292" r:id="rId38"/>
    <p:sldId id="293" r:id="rId39"/>
    <p:sldId id="294" r:id="rId40"/>
    <p:sldId id="296" r:id="rId41"/>
    <p:sldId id="297" r:id="rId42"/>
    <p:sldId id="299" r:id="rId43"/>
    <p:sldId id="298" r:id="rId44"/>
    <p:sldId id="295" r:id="rId45"/>
    <p:sldId id="300" r:id="rId46"/>
    <p:sldId id="301" r:id="rId4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26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Овал 4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07AB6FD-BC13-4F2F-95DD-BC92F524F941}" type="datetimeFigureOut">
              <a:rPr lang="ru-RU"/>
              <a:pPr>
                <a:defRPr/>
              </a:pPr>
              <a:t>12.03.2017</a:t>
            </a:fld>
            <a:endParaRPr lang="ru-RU"/>
          </a:p>
        </p:txBody>
      </p:sp>
      <p:sp>
        <p:nvSpPr>
          <p:cNvPr id="7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82780A-CAC5-45C2-87BD-90D1D791C4C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545696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E21B93-717E-4F7E-A8A4-7639AA343141}" type="datetimeFigureOut">
              <a:rPr lang="ru-RU"/>
              <a:pPr>
                <a:defRPr/>
              </a:pPr>
              <a:t>12.03.2017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B053C2-9493-4569-8BDA-E8F8FE65DEE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780505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DF61F4-6C9B-4931-8453-8EA397D9E4EF}" type="datetimeFigureOut">
              <a:rPr lang="ru-RU"/>
              <a:pPr>
                <a:defRPr/>
              </a:pPr>
              <a:t>12.03.2017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F7C47A-1B33-462A-A027-7BB26B51BAB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369833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54DED8-AD29-45C6-AFB3-CDBC71B9726C}" type="datetimeFigureOut">
              <a:rPr lang="ru-RU"/>
              <a:pPr>
                <a:defRPr/>
              </a:pPr>
              <a:t>12.03.2017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341B08-CEC7-4647-A9DC-07E34F6E702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842334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Овал 5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Овал 6"/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5F87D0B-EBD0-4A80-8CD8-E80282FE200A}" type="datetimeFigureOut">
              <a:rPr lang="ru-RU"/>
              <a:pPr>
                <a:defRPr/>
              </a:pPr>
              <a:t>12.03.2017</a:t>
            </a:fld>
            <a:endParaRPr lang="ru-RU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4AF310-B9AA-4734-90AA-CB7E5344754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49041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0211C1-DC3C-4186-866B-EB81A453A1CE}" type="datetimeFigureOut">
              <a:rPr lang="ru-RU"/>
              <a:pPr>
                <a:defRPr/>
              </a:pPr>
              <a:t>12.03.2017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FD71BC-1497-4B81-B95D-0024B55E3B6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523712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2D31991-BF5D-4840-8DF3-F8052B9254A6}" type="datetimeFigureOut">
              <a:rPr lang="ru-RU"/>
              <a:pPr>
                <a:defRPr/>
              </a:pPr>
              <a:t>12.03.2017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8E4F01-4A38-4A9B-895F-64AF25FFD4A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548751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0D71D4-F3D0-41BA-B581-91254E9FA860}" type="datetimeFigureOut">
              <a:rPr lang="ru-RU"/>
              <a:pPr>
                <a:defRPr/>
              </a:pPr>
              <a:t>12.03.2017</a:t>
            </a:fld>
            <a:endParaRPr lang="ru-RU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3F8530-FF8F-46F3-9DE3-F0EF4D2D3BD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428559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Прямоугольник 2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F8F0ADC-1B9E-4F9E-8E37-40F1748BF9E4}" type="datetimeFigureOut">
              <a:rPr lang="ru-RU"/>
              <a:pPr>
                <a:defRPr/>
              </a:pPr>
              <a:t>12.03.2017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103CD2-EA88-4B07-B4B6-6DF047338A6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26368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354F725-7D2F-4709-8356-37E513BB2091}" type="datetimeFigureOut">
              <a:rPr lang="ru-RU"/>
              <a:pPr>
                <a:defRPr/>
              </a:pPr>
              <a:t>12.03.2017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8F9FBC-03E3-4849-B35D-936FA33D2F2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64410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/>
          <a:p>
            <a:pPr indent="-283464" fontAlgn="auto">
              <a:lnSpc>
                <a:spcPts val="3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defRPr/>
            </a:pPr>
            <a:endParaRPr lang="en-US" sz="3200">
              <a:latin typeface="+mn-lt"/>
              <a:cs typeface="+mn-cs"/>
            </a:endParaRPr>
          </a:p>
        </p:txBody>
      </p:sp>
      <p:sp>
        <p:nvSpPr>
          <p:cNvPr id="6" name="Блок-схема: процесс 5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Блок-схема: процесс 6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6753BC7-C674-4AA2-BA47-ED658A6BF3DA}" type="datetimeFigureOut">
              <a:rPr lang="ru-RU"/>
              <a:pPr>
                <a:defRPr/>
              </a:pPr>
              <a:t>12.03.2017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196E92-602E-4677-B052-133614536E9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557730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Овал 7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5A929234-1D74-4299-A6E6-69798724EA9D}" type="datetimeFigureOut">
              <a:rPr lang="ru-RU"/>
              <a:pPr>
                <a:defRPr/>
              </a:pPr>
              <a:t>12.03.2017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B5A788"/>
                </a:solidFill>
                <a:latin typeface="Corbel" panose="020B0503020204020204" pitchFamily="34" charset="0"/>
              </a:defRPr>
            </a:lvl1pPr>
          </a:lstStyle>
          <a:p>
            <a:fld id="{65EF86C7-DBD9-4173-BAEB-1A7C459A1471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58" r:id="rId2"/>
    <p:sldLayoutId id="2147483764" r:id="rId3"/>
    <p:sldLayoutId id="2147483759" r:id="rId4"/>
    <p:sldLayoutId id="2147483765" r:id="rId5"/>
    <p:sldLayoutId id="2147483760" r:id="rId6"/>
    <p:sldLayoutId id="2147483766" r:id="rId7"/>
    <p:sldLayoutId id="2147483767" r:id="rId8"/>
    <p:sldLayoutId id="2147483768" r:id="rId9"/>
    <p:sldLayoutId id="2147483761" r:id="rId10"/>
    <p:sldLayoutId id="214748376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300" kern="1200">
          <a:solidFill>
            <a:srgbClr val="572314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9pPr>
      <a:extLst/>
    </p:titleStyle>
    <p:bodyStyle>
      <a:lvl1pPr marL="365125" indent="-282575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anose="05020102010507070707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Font typeface="Verdana" panose="020B0604030504040204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anose="05020102010507070707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eaLnBrk="0" fontAlgn="base" hangingPunct="0">
        <a:spcBef>
          <a:spcPct val="20000"/>
        </a:spcBef>
        <a:spcAft>
          <a:spcPct val="0"/>
        </a:spcAft>
        <a:buClr>
          <a:srgbClr val="C32D2E"/>
        </a:buClr>
        <a:buFont typeface="Wingdings 2" panose="05020102010507070707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eaLnBrk="0" fontAlgn="base" hangingPunct="0">
        <a:spcBef>
          <a:spcPct val="20000"/>
        </a:spcBef>
        <a:spcAft>
          <a:spcPct val="0"/>
        </a:spcAft>
        <a:buClr>
          <a:srgbClr val="84AA33"/>
        </a:buClr>
        <a:buFont typeface="Wingdings 2" panose="05020102010507070707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725487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sz="2400" dirty="0" smtClean="0"/>
              <a:t>Классный руководитель в школе.</a:t>
            </a:r>
            <a:br>
              <a:rPr lang="ru-RU" sz="2400" dirty="0" smtClean="0"/>
            </a:br>
            <a:r>
              <a:rPr lang="ru-RU" sz="2400" dirty="0" smtClean="0"/>
              <a:t> </a:t>
            </a:r>
          </a:p>
        </p:txBody>
      </p:sp>
      <p:sp>
        <p:nvSpPr>
          <p:cNvPr id="8195" name="Содержимое 6"/>
          <p:cNvSpPr>
            <a:spLocks noGrp="1"/>
          </p:cNvSpPr>
          <p:nvPr>
            <p:ph idx="1"/>
          </p:nvPr>
        </p:nvSpPr>
        <p:spPr>
          <a:xfrm>
            <a:off x="1435100" y="857250"/>
            <a:ext cx="7499350" cy="5715000"/>
          </a:xfrm>
        </p:spPr>
        <p:txBody>
          <a:bodyPr/>
          <a:lstStyle/>
          <a:p>
            <a:pPr eaLnBrk="1" hangingPunct="1">
              <a:buFont typeface="Wingdings 2" panose="05020102010507070707" pitchFamily="18" charset="2"/>
              <a:buNone/>
            </a:pPr>
            <a:r>
              <a:rPr lang="ru-RU" altLang="ru-RU" sz="2000" smtClean="0"/>
              <a:t> Функции классного руководителя.</a:t>
            </a: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ru-RU" altLang="ru-RU" sz="2000" smtClean="0"/>
              <a:t>Все педагогические работники школы выполняют воспитательные функции. </a:t>
            </a: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ru-RU" altLang="ru-RU" sz="2000" smtClean="0"/>
              <a:t>Классный руководитель (КР) - непосредственный и основной организатор учебно-воспитательной работы в школе, официальное лицо, назначаемое директором школы для осуществления воспитательной работы в классе. </a:t>
            </a: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ru-RU" altLang="ru-RU" sz="2000" smtClean="0"/>
              <a:t>КР имеет следующие функции:</a:t>
            </a:r>
          </a:p>
          <a:p>
            <a:pPr eaLnBrk="1" hangingPunct="1"/>
            <a:r>
              <a:rPr lang="ru-RU" altLang="ru-RU" sz="2000" smtClean="0"/>
              <a:t> воспитательная - педагогическое руководство развитием и формированием каждого ученика класса и коллектива в целом; </a:t>
            </a:r>
          </a:p>
          <a:p>
            <a:pPr eaLnBrk="1" hangingPunct="1"/>
            <a:r>
              <a:rPr lang="ru-RU" altLang="ru-RU" sz="2000" smtClean="0"/>
              <a:t>организационно-административная - руководство классом как организационной единицей в составе школы, ведение личных дел учащихся и других документов;</a:t>
            </a:r>
          </a:p>
          <a:p>
            <a:pPr eaLnBrk="1" hangingPunct="1"/>
            <a:r>
              <a:rPr lang="ru-RU" altLang="ru-RU" sz="2000" smtClean="0"/>
              <a:t> координирующая - установление взаимодействия между всеми участниками воспитательного процесса.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725487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2400" dirty="0" smtClean="0"/>
              <a:t>Педагогическая диагностика.</a:t>
            </a:r>
            <a:endParaRPr lang="ru-RU" sz="2400" dirty="0"/>
          </a:p>
        </p:txBody>
      </p:sp>
      <p:sp>
        <p:nvSpPr>
          <p:cNvPr id="17411" name="Содержимое 2"/>
          <p:cNvSpPr>
            <a:spLocks noGrp="1"/>
          </p:cNvSpPr>
          <p:nvPr>
            <p:ph idx="1"/>
          </p:nvPr>
        </p:nvSpPr>
        <p:spPr>
          <a:xfrm>
            <a:off x="1435100" y="1143000"/>
            <a:ext cx="7499350" cy="5105400"/>
          </a:xfrm>
        </p:spPr>
        <p:txBody>
          <a:bodyPr/>
          <a:lstStyle/>
          <a:p>
            <a:pPr eaLnBrk="1" hangingPunct="1">
              <a:buFont typeface="Wingdings 2" panose="05020102010507070707" pitchFamily="18" charset="2"/>
              <a:buNone/>
            </a:pPr>
            <a:r>
              <a:rPr lang="ru-RU" altLang="ru-RU" sz="2000" smtClean="0"/>
              <a:t>Педагогическая диагностика имеет предметом три области: </a:t>
            </a:r>
          </a:p>
          <a:p>
            <a:pPr eaLnBrk="1" hangingPunct="1"/>
            <a:r>
              <a:rPr lang="ru-RU" altLang="ru-RU" sz="2000" smtClean="0"/>
              <a:t>результаты обучения в виде оценки знаний, академические достижения учащихся; </a:t>
            </a:r>
          </a:p>
          <a:p>
            <a:pPr eaLnBrk="1" hangingPunct="1"/>
            <a:r>
              <a:rPr lang="ru-RU" altLang="ru-RU" sz="2000" smtClean="0"/>
              <a:t>результаты воспитания и обучения в виде социальных, эмоциональных, моральных качеств личности и групп учащихся; </a:t>
            </a:r>
          </a:p>
          <a:p>
            <a:pPr eaLnBrk="1" hangingPunct="1"/>
            <a:r>
              <a:rPr lang="ru-RU" altLang="ru-RU" sz="2000" smtClean="0"/>
              <a:t>результаты педагогического процесса в виде психологических качеств и новообразований личности.</a:t>
            </a: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ru-RU" altLang="ru-RU" sz="2000" smtClean="0"/>
              <a:t>Последнее сближает ее с психодиагностикой.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796925"/>
          </a:xfrm>
        </p:spPr>
        <p:txBody>
          <a:bodyPr/>
          <a:lstStyle/>
          <a:p>
            <a:pPr>
              <a:defRPr/>
            </a:pPr>
            <a:r>
              <a:rPr lang="ru-RU" sz="2400" dirty="0" smtClean="0"/>
              <a:t>Содержание и методы изучения школьников.</a:t>
            </a:r>
          </a:p>
        </p:txBody>
      </p:sp>
      <p:sp>
        <p:nvSpPr>
          <p:cNvPr id="18435" name="Содержимое 2"/>
          <p:cNvSpPr>
            <a:spLocks noGrp="1"/>
          </p:cNvSpPr>
          <p:nvPr>
            <p:ph idx="1"/>
          </p:nvPr>
        </p:nvSpPr>
        <p:spPr>
          <a:xfrm>
            <a:off x="1435100" y="1000125"/>
            <a:ext cx="7499350" cy="5572125"/>
          </a:xfrm>
        </p:spPr>
        <p:txBody>
          <a:bodyPr/>
          <a:lstStyle/>
          <a:p>
            <a:pPr>
              <a:buFont typeface="Wingdings 2" panose="05020102010507070707" pitchFamily="18" charset="2"/>
              <a:buNone/>
            </a:pPr>
            <a:r>
              <a:rPr lang="ru-RU" altLang="ru-RU" sz="2000" smtClean="0"/>
              <a:t>    В технологическом цикле работы классного руководителя предметом его анализа являются главным образом социально-нравственные качества учеников класса. </a:t>
            </a:r>
          </a:p>
          <a:p>
            <a:pPr>
              <a:buFont typeface="Wingdings 2" panose="05020102010507070707" pitchFamily="18" charset="2"/>
              <a:buNone/>
            </a:pPr>
            <a:r>
              <a:rPr lang="ru-RU" altLang="ru-RU" sz="2000" smtClean="0"/>
              <a:t>Чтобы вести воспитательную работу, классный руководитель должен хорошо знать учеников, следить за их развитием, видеть проблемы в их воспитании.</a:t>
            </a:r>
          </a:p>
          <a:p>
            <a:pPr>
              <a:buFont typeface="Wingdings 2" panose="05020102010507070707" pitchFamily="18" charset="2"/>
              <a:buNone/>
            </a:pPr>
            <a:r>
              <a:rPr lang="ru-RU" altLang="ru-RU" sz="2000" smtClean="0"/>
              <a:t> Многие учителя считают, что они и так знают своих детей, "на глазок, без особых методик, но для оптимальной работы требуется все же более профессиональный подход. </a:t>
            </a:r>
          </a:p>
          <a:p>
            <a:pPr>
              <a:buFont typeface="Wingdings 2" panose="05020102010507070707" pitchFamily="18" charset="2"/>
              <a:buNone/>
            </a:pPr>
            <a:r>
              <a:rPr lang="ru-RU" altLang="ru-RU" sz="2000" smtClean="0"/>
              <a:t>Содержание диагностики класса можно свести к следующему: демографические данные об ученике и его семье, данные о здоровье и физическом развитии ребенка, общие познавательные способности и особые (внимание, память, воображение, мышление), эмоционально-волевая и потребностно-мотивационная сфера личности, направленность личности, интересы, отношения, ценности, Я-концепция.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725487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2400" dirty="0" smtClean="0"/>
              <a:t>Наблюдение.</a:t>
            </a:r>
            <a:endParaRPr lang="ru-RU" sz="2400" dirty="0"/>
          </a:p>
        </p:txBody>
      </p:sp>
      <p:sp>
        <p:nvSpPr>
          <p:cNvPr id="19459" name="Содержимое 2"/>
          <p:cNvSpPr>
            <a:spLocks noGrp="1"/>
          </p:cNvSpPr>
          <p:nvPr>
            <p:ph idx="1"/>
          </p:nvPr>
        </p:nvSpPr>
        <p:spPr>
          <a:xfrm>
            <a:off x="1435100" y="1071563"/>
            <a:ext cx="7499350" cy="5643562"/>
          </a:xfrm>
        </p:spPr>
        <p:txBody>
          <a:bodyPr/>
          <a:lstStyle/>
          <a:p>
            <a:pPr eaLnBrk="1" hangingPunct="1">
              <a:buFont typeface="Wingdings 2" panose="05020102010507070707" pitchFamily="18" charset="2"/>
              <a:buNone/>
            </a:pPr>
            <a:r>
              <a:rPr lang="ru-RU" altLang="ru-RU" sz="2000" smtClean="0"/>
              <a:t>Наблюдение более всего доступно учителю и дает много сведений об учащихся, однако профессиональное наблюдение должно быть методически грамотно.</a:t>
            </a: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ru-RU" altLang="ru-RU" sz="2000" smtClean="0"/>
              <a:t> Наблюдение состоит в сборе, описании фактов, случаев, особенностей поведения учеников. </a:t>
            </a: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ru-RU" altLang="ru-RU" sz="2000" smtClean="0"/>
              <a:t>Методика требует, чтобы была выделена цель и объект наблюдения - какие именно качества и особенности хотят изучать ( одновременно их должно быть немного). </a:t>
            </a: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ru-RU" altLang="ru-RU" sz="2000" smtClean="0"/>
              <a:t>Требуется планировать сроки наблюдения, определить время и способы записи, фиксирования результатов.</a:t>
            </a: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ru-RU" altLang="ru-RU" sz="2000" smtClean="0"/>
              <a:t> Рекомендуется вести дневник классного руководителя, где на каждого ученика будет место для записей по мере наблюдения. </a:t>
            </a: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ru-RU" altLang="ru-RU" sz="2000" smtClean="0"/>
              <a:t>Наблюдение дает возможность видеть ученика в естественных условиях, что ценно. Но этому методу доступны только внешние проявления поведения, по нему нельзя судить о мотивах поступков. </a:t>
            </a:r>
          </a:p>
          <a:p>
            <a:pPr eaLnBrk="1" hangingPunct="1">
              <a:buFont typeface="Wingdings 2" panose="05020102010507070707" pitchFamily="18" charset="2"/>
              <a:buNone/>
            </a:pPr>
            <a:endParaRPr lang="ru-RU" altLang="ru-RU" sz="2000" smtClean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65405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2400" dirty="0" smtClean="0"/>
              <a:t>Анкеты и другие опросные методы.</a:t>
            </a:r>
            <a:endParaRPr lang="ru-RU" sz="2400" dirty="0"/>
          </a:p>
        </p:txBody>
      </p:sp>
      <p:sp>
        <p:nvSpPr>
          <p:cNvPr id="20483" name="Содержимое 2"/>
          <p:cNvSpPr>
            <a:spLocks noGrp="1"/>
          </p:cNvSpPr>
          <p:nvPr>
            <p:ph idx="1"/>
          </p:nvPr>
        </p:nvSpPr>
        <p:spPr>
          <a:xfrm>
            <a:off x="1435100" y="1071563"/>
            <a:ext cx="7499350" cy="5176837"/>
          </a:xfrm>
        </p:spPr>
        <p:txBody>
          <a:bodyPr/>
          <a:lstStyle/>
          <a:p>
            <a:pPr eaLnBrk="1" hangingPunct="1">
              <a:buFont typeface="Wingdings 2" panose="05020102010507070707" pitchFamily="18" charset="2"/>
              <a:buNone/>
            </a:pPr>
            <a:r>
              <a:rPr lang="ru-RU" altLang="ru-RU" sz="2000" smtClean="0"/>
              <a:t>Анкеты и другие опросные методы могут давать разные данные о личностных качествах, ценностях, отношениях, мотивах деятельности учеников. </a:t>
            </a: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ru-RU" altLang="ru-RU" sz="2000" smtClean="0"/>
              <a:t>По форме анкеты бывают открытые (свободный ответ формулирует ученик) и закрытые (нужно выбрать среди предложенных ответов). </a:t>
            </a: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ru-RU" altLang="ru-RU" sz="2000" smtClean="0"/>
              <a:t>Составление анкеты - непростое дело и требует определения состава качеств, сведений, которые учитель хочет получить. Затем нужно ставить однозначно понимаемые и понятные вопросы, которых не должно быть очень много, и пр. </a:t>
            </a: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ru-RU" altLang="ru-RU" sz="2000" smtClean="0"/>
              <a:t>Анкета позволяет собрать быстро и много сведений и легко их обработать, однако ответы не всегда могут быть полные, точные, искренние. </a:t>
            </a:r>
          </a:p>
          <a:p>
            <a:pPr eaLnBrk="1" hangingPunct="1">
              <a:buFont typeface="Wingdings 2" panose="05020102010507070707" pitchFamily="18" charset="2"/>
              <a:buNone/>
            </a:pPr>
            <a:endParaRPr lang="ru-RU" altLang="ru-RU" sz="2000" smtClean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725487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2400" dirty="0" smtClean="0"/>
              <a:t>Беседа, более гибкий способ опроса.</a:t>
            </a:r>
            <a:endParaRPr lang="ru-RU" sz="2400" dirty="0"/>
          </a:p>
        </p:txBody>
      </p:sp>
      <p:sp>
        <p:nvSpPr>
          <p:cNvPr id="21507" name="Содержимое 2"/>
          <p:cNvSpPr>
            <a:spLocks noGrp="1"/>
          </p:cNvSpPr>
          <p:nvPr>
            <p:ph idx="1"/>
          </p:nvPr>
        </p:nvSpPr>
        <p:spPr>
          <a:xfrm>
            <a:off x="1435100" y="1143000"/>
            <a:ext cx="7499350" cy="5105400"/>
          </a:xfrm>
        </p:spPr>
        <p:txBody>
          <a:bodyPr/>
          <a:lstStyle/>
          <a:p>
            <a:pPr eaLnBrk="1" hangingPunct="1">
              <a:buFont typeface="Wingdings 2" panose="05020102010507070707" pitchFamily="18" charset="2"/>
              <a:buNone/>
            </a:pPr>
            <a:r>
              <a:rPr lang="ru-RU" altLang="ru-RU" sz="2000" smtClean="0"/>
              <a:t>Беседа, более гибкий способ опроса, может быть стандартизованной и свободной. </a:t>
            </a: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ru-RU" altLang="ru-RU" sz="2000" smtClean="0"/>
              <a:t>В первом случае заранее сформулированные вопросы задаются в последовательности, что легче обрабатывать. </a:t>
            </a: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ru-RU" altLang="ru-RU" sz="2000" smtClean="0"/>
              <a:t>Свободная беседа позволяет варьировать вопросы с целью получения более точных, развернутых сведений, но требует известного навыка. </a:t>
            </a: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ru-RU" altLang="ru-RU" sz="2000" smtClean="0"/>
              <a:t>Лучше ставить непрямые вопросы и конкретные, на которые можно получить развернутые ответы, надо создать доверительную обстановку и т.д.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725487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sz="2400" dirty="0" smtClean="0"/>
              <a:t>Анализ документов, творческих работ учеников, социометрия.  </a:t>
            </a:r>
            <a:endParaRPr lang="ru-RU" sz="2400" dirty="0"/>
          </a:p>
        </p:txBody>
      </p:sp>
      <p:sp>
        <p:nvSpPr>
          <p:cNvPr id="22531" name="Содержимое 2"/>
          <p:cNvSpPr>
            <a:spLocks noGrp="1"/>
          </p:cNvSpPr>
          <p:nvPr>
            <p:ph idx="1"/>
          </p:nvPr>
        </p:nvSpPr>
        <p:spPr>
          <a:xfrm>
            <a:off x="1435100" y="1000125"/>
            <a:ext cx="7499350" cy="5248275"/>
          </a:xfrm>
        </p:spPr>
        <p:txBody>
          <a:bodyPr/>
          <a:lstStyle/>
          <a:p>
            <a:pPr eaLnBrk="1" hangingPunct="1">
              <a:buFont typeface="Wingdings 2" panose="05020102010507070707" pitchFamily="18" charset="2"/>
              <a:buNone/>
            </a:pPr>
            <a:r>
              <a:rPr lang="ru-RU" altLang="ru-RU" sz="2000" smtClean="0"/>
              <a:t>Для изучения личностных особенностей используют также анализ документов(библиотечный формуляр), творческих работ учеников (сочинения). </a:t>
            </a: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ru-RU" altLang="ru-RU" sz="2000" smtClean="0"/>
              <a:t>Социометрию используют как для выявления межличностных отношений в группе, так и для обнаружения личностных качеств.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796925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2400" dirty="0" smtClean="0"/>
              <a:t>Психодиагностический метод.</a:t>
            </a:r>
            <a:endParaRPr lang="ru-RU" sz="2400" dirty="0"/>
          </a:p>
        </p:txBody>
      </p:sp>
      <p:sp>
        <p:nvSpPr>
          <p:cNvPr id="23555" name="Содержимое 2"/>
          <p:cNvSpPr>
            <a:spLocks noGrp="1"/>
          </p:cNvSpPr>
          <p:nvPr>
            <p:ph idx="1"/>
          </p:nvPr>
        </p:nvSpPr>
        <p:spPr>
          <a:xfrm>
            <a:off x="1435100" y="928688"/>
            <a:ext cx="7499350" cy="5643562"/>
          </a:xfrm>
        </p:spPr>
        <p:txBody>
          <a:bodyPr/>
          <a:lstStyle/>
          <a:p>
            <a:pPr>
              <a:buFont typeface="Wingdings 2" panose="05020102010507070707" pitchFamily="18" charset="2"/>
              <a:buNone/>
            </a:pPr>
            <a:r>
              <a:rPr lang="ru-RU" altLang="ru-RU" sz="1800" smtClean="0"/>
              <a:t>В психологической диагностике широкое распространение получил психодиагностический метод, представленный тремя типами методик (тестов). </a:t>
            </a:r>
          </a:p>
          <a:p>
            <a:pPr>
              <a:buFont typeface="Wingdings 2" panose="05020102010507070707" pitchFamily="18" charset="2"/>
              <a:buNone/>
            </a:pPr>
            <a:r>
              <a:rPr lang="ru-RU" altLang="ru-RU" sz="1800" smtClean="0"/>
              <a:t>Их особенностью является направленность на измерение качеств личности, которое возможно благодаря стандартизации инструмента измерения, в свою очередь основанной на понятии нормы. </a:t>
            </a:r>
          </a:p>
          <a:p>
            <a:pPr>
              <a:buFont typeface="Wingdings 2" panose="05020102010507070707" pitchFamily="18" charset="2"/>
              <a:buNone/>
            </a:pPr>
            <a:r>
              <a:rPr lang="ru-RU" altLang="ru-RU" sz="1800" smtClean="0"/>
              <a:t>Тесты должны также соответствовать требованиям надежности и валидности. </a:t>
            </a:r>
          </a:p>
          <a:p>
            <a:pPr>
              <a:buFont typeface="Wingdings 2" panose="05020102010507070707" pitchFamily="18" charset="2"/>
              <a:buNone/>
            </a:pPr>
            <a:r>
              <a:rPr lang="ru-RU" altLang="ru-RU" sz="1800" smtClean="0"/>
              <a:t>Итак, тест - стандартизованное испытание, прибор, измеряющий или обнаруживающий заданные свойства личности.</a:t>
            </a:r>
          </a:p>
          <a:p>
            <a:pPr>
              <a:buFont typeface="Wingdings 2" panose="05020102010507070707" pitchFamily="18" charset="2"/>
              <a:buNone/>
            </a:pPr>
            <a:r>
              <a:rPr lang="ru-RU" altLang="ru-RU" sz="1800" smtClean="0"/>
              <a:t>В одной группе тестов диагностика осуществляется на основе успешности и способа выполнения деятельности. </a:t>
            </a:r>
          </a:p>
          <a:p>
            <a:pPr>
              <a:buFont typeface="Wingdings 2" panose="05020102010507070707" pitchFamily="18" charset="2"/>
              <a:buNone/>
            </a:pPr>
            <a:r>
              <a:rPr lang="ru-RU" altLang="ru-RU" sz="1800" smtClean="0"/>
              <a:t>Здесь есть тесты интеллекта и личности, тесты специальных способностей и тесты достижений. </a:t>
            </a:r>
          </a:p>
          <a:p>
            <a:pPr>
              <a:buFont typeface="Wingdings 2" panose="05020102010507070707" pitchFamily="18" charset="2"/>
              <a:buNone/>
            </a:pPr>
            <a:r>
              <a:rPr lang="ru-RU" altLang="ru-RU" sz="1800" smtClean="0"/>
              <a:t>В другой группе - диагностика основывается на самоописании и сведениях, получаемых из ответов на серии вопросов, составляющих так называемые опросники. </a:t>
            </a:r>
          </a:p>
          <a:p>
            <a:pPr>
              <a:buFont typeface="Wingdings 2" panose="05020102010507070707" pitchFamily="18" charset="2"/>
              <a:buNone/>
            </a:pPr>
            <a:r>
              <a:rPr lang="ru-RU" altLang="ru-RU" sz="1800" smtClean="0"/>
              <a:t>Третья группа - проективные методики. 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654050"/>
          </a:xfrm>
        </p:spPr>
        <p:txBody>
          <a:bodyPr/>
          <a:lstStyle/>
          <a:p>
            <a:pPr algn="ctr">
              <a:defRPr/>
            </a:pPr>
            <a:r>
              <a:rPr lang="ru-RU" sz="2400" dirty="0" smtClean="0"/>
              <a:t>Психодиагностический метод.</a:t>
            </a:r>
            <a:endParaRPr lang="ru-RU" sz="2400" dirty="0"/>
          </a:p>
        </p:txBody>
      </p:sp>
      <p:sp>
        <p:nvSpPr>
          <p:cNvPr id="24579" name="Содержимое 2"/>
          <p:cNvSpPr>
            <a:spLocks noGrp="1"/>
          </p:cNvSpPr>
          <p:nvPr>
            <p:ph idx="1"/>
          </p:nvPr>
        </p:nvSpPr>
        <p:spPr>
          <a:xfrm>
            <a:off x="1435100" y="857250"/>
            <a:ext cx="7499350" cy="5391150"/>
          </a:xfrm>
        </p:spPr>
        <p:txBody>
          <a:bodyPr/>
          <a:lstStyle/>
          <a:p>
            <a:pPr>
              <a:buFont typeface="Wingdings 2" panose="05020102010507070707" pitchFamily="18" charset="2"/>
              <a:buNone/>
            </a:pPr>
            <a:r>
              <a:rPr lang="ru-RU" altLang="ru-RU" sz="2000" smtClean="0"/>
              <a:t>Данные получаются на основе анализа взаимодействия испытуемого с материалом, в котором он себя проецирует, обнаруживает особенности своего восприятия, поведения. </a:t>
            </a:r>
          </a:p>
          <a:p>
            <a:pPr>
              <a:buFont typeface="Wingdings 2" panose="05020102010507070707" pitchFamily="18" charset="2"/>
              <a:buNone/>
            </a:pPr>
            <a:r>
              <a:rPr lang="ru-RU" altLang="ru-RU" sz="2000" smtClean="0"/>
              <a:t>Тесты первых двух групп создаются специалистами и используются как правило психологами.</a:t>
            </a:r>
          </a:p>
          <a:p>
            <a:pPr>
              <a:buFont typeface="Wingdings 2" panose="05020102010507070707" pitchFamily="18" charset="2"/>
              <a:buNone/>
            </a:pPr>
            <a:r>
              <a:rPr lang="ru-RU" altLang="ru-RU" sz="2000" smtClean="0"/>
              <a:t>Некоторые проективные методики (третья группа) может использовать классный руководитель. </a:t>
            </a:r>
          </a:p>
          <a:p>
            <a:pPr>
              <a:buFont typeface="Wingdings 2" panose="05020102010507070707" pitchFamily="18" charset="2"/>
              <a:buNone/>
            </a:pPr>
            <a:r>
              <a:rPr lang="ru-RU" altLang="ru-RU" sz="2000" smtClean="0"/>
              <a:t>Слово тест в точном смысле не подходит к третьей группе тестов - проективным методикам, поскольку они не ориентированы на норму и не дают количественных данных. </a:t>
            </a:r>
          </a:p>
          <a:p>
            <a:pPr>
              <a:buFont typeface="Wingdings 2" panose="05020102010507070707" pitchFamily="18" charset="2"/>
              <a:buNone/>
            </a:pPr>
            <a:r>
              <a:rPr lang="ru-RU" altLang="ru-RU" sz="2000" smtClean="0"/>
              <a:t>Некоторые из них может использовать классный руководитель. </a:t>
            </a:r>
          </a:p>
          <a:p>
            <a:pPr>
              <a:buFont typeface="Wingdings 2" panose="05020102010507070707" pitchFamily="18" charset="2"/>
              <a:buNone/>
            </a:pPr>
            <a:r>
              <a:rPr lang="ru-RU" altLang="ru-RU" sz="2000" smtClean="0"/>
              <a:t>К ним надо отнести:</a:t>
            </a:r>
          </a:p>
          <a:p>
            <a:r>
              <a:rPr lang="ru-RU" altLang="ru-RU" sz="2000" smtClean="0"/>
              <a:t> методику незаконченного предложения, рассказа, истории; </a:t>
            </a:r>
          </a:p>
          <a:p>
            <a:r>
              <a:rPr lang="ru-RU" altLang="ru-RU" sz="2000" smtClean="0"/>
              <a:t>истолкование какого-либо события, ситуации;</a:t>
            </a:r>
          </a:p>
          <a:p>
            <a:r>
              <a:rPr lang="ru-RU" altLang="ru-RU" sz="2000" smtClean="0"/>
              <a:t> рисование или дополнение рисунка, разыгрывание ситуации. </a:t>
            </a:r>
          </a:p>
          <a:p>
            <a:pPr>
              <a:buFont typeface="Wingdings 2" panose="05020102010507070707" pitchFamily="18" charset="2"/>
              <a:buNone/>
            </a:pPr>
            <a:endParaRPr lang="ru-RU" altLang="ru-RU" sz="1800" smtClean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654050"/>
          </a:xfrm>
        </p:spPr>
        <p:txBody>
          <a:bodyPr/>
          <a:lstStyle/>
          <a:p>
            <a:pPr algn="ctr">
              <a:defRPr/>
            </a:pPr>
            <a:endParaRPr lang="ru-RU" sz="2400" dirty="0"/>
          </a:p>
        </p:txBody>
      </p:sp>
      <p:sp>
        <p:nvSpPr>
          <p:cNvPr id="25603" name="Содержимое 2"/>
          <p:cNvSpPr>
            <a:spLocks noGrp="1"/>
          </p:cNvSpPr>
          <p:nvPr>
            <p:ph idx="1"/>
          </p:nvPr>
        </p:nvSpPr>
        <p:spPr>
          <a:xfrm>
            <a:off x="1435100" y="1071563"/>
            <a:ext cx="7499350" cy="5176837"/>
          </a:xfrm>
        </p:spPr>
        <p:txBody>
          <a:bodyPr/>
          <a:lstStyle/>
          <a:p>
            <a:pPr>
              <a:buFont typeface="Wingdings 2" panose="05020102010507070707" pitchFamily="18" charset="2"/>
              <a:buNone/>
            </a:pPr>
            <a:r>
              <a:rPr lang="ru-RU" altLang="ru-RU" sz="2000" smtClean="0"/>
              <a:t>Закончи несколькими фразами:</a:t>
            </a:r>
          </a:p>
          <a:p>
            <a:pPr>
              <a:buFont typeface="Wingdings 2" panose="05020102010507070707" pitchFamily="18" charset="2"/>
              <a:buNone/>
            </a:pPr>
            <a:r>
              <a:rPr lang="ru-RU" altLang="ru-RU" sz="2000" smtClean="0"/>
              <a:t> Наступило воскресенье, и вся семья, как обычно, занялась... (Ученик обычно пишет то, как бывает в его семье). </a:t>
            </a:r>
          </a:p>
          <a:p>
            <a:pPr>
              <a:buFont typeface="Wingdings 2" panose="05020102010507070707" pitchFamily="18" charset="2"/>
              <a:buNone/>
            </a:pPr>
            <a:r>
              <a:rPr lang="ru-RU" altLang="ru-RU" sz="2000" smtClean="0"/>
              <a:t>Разыграйте сцену: Ребенок пришел из школы, мама дает ему обед и спрашивает...</a:t>
            </a:r>
          </a:p>
          <a:p>
            <a:pPr>
              <a:buFont typeface="Wingdings 2" panose="05020102010507070707" pitchFamily="18" charset="2"/>
              <a:buNone/>
            </a:pPr>
            <a:r>
              <a:rPr lang="ru-RU" altLang="ru-RU" sz="2000" smtClean="0"/>
              <a:t> Принцип проекции личности в ситуации используется и в косвенных вопросах анкет и опросниках, например:</a:t>
            </a:r>
          </a:p>
          <a:p>
            <a:pPr>
              <a:buFont typeface="Wingdings 2" panose="05020102010507070707" pitchFamily="18" charset="2"/>
              <a:buNone/>
            </a:pPr>
            <a:r>
              <a:rPr lang="ru-RU" altLang="ru-RU" sz="2000" smtClean="0"/>
              <a:t> За последнюю неделю меня порадовало...</a:t>
            </a:r>
          </a:p>
          <a:p>
            <a:pPr>
              <a:buFont typeface="Wingdings 2" panose="05020102010507070707" pitchFamily="18" charset="2"/>
              <a:buNone/>
            </a:pPr>
            <a:r>
              <a:rPr lang="ru-RU" altLang="ru-RU" sz="2000" smtClean="0"/>
              <a:t> Мне всегда интересно, когда на уроке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725487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2400" dirty="0" smtClean="0"/>
              <a:t>Организация диагностики, оформление и использование результатов.</a:t>
            </a:r>
            <a:endParaRPr lang="ru-RU" sz="2400" dirty="0"/>
          </a:p>
        </p:txBody>
      </p:sp>
      <p:sp>
        <p:nvSpPr>
          <p:cNvPr id="26627" name="Содержимое 2"/>
          <p:cNvSpPr>
            <a:spLocks noGrp="1"/>
          </p:cNvSpPr>
          <p:nvPr>
            <p:ph idx="1"/>
          </p:nvPr>
        </p:nvSpPr>
        <p:spPr>
          <a:xfrm>
            <a:off x="1435100" y="1143000"/>
            <a:ext cx="7499350" cy="5572125"/>
          </a:xfrm>
        </p:spPr>
        <p:txBody>
          <a:bodyPr/>
          <a:lstStyle/>
          <a:p>
            <a:pPr>
              <a:buFont typeface="Wingdings 2" panose="05020102010507070707" pitchFamily="18" charset="2"/>
              <a:buNone/>
            </a:pPr>
            <a:r>
              <a:rPr lang="ru-RU" altLang="ru-RU" sz="2000" smtClean="0"/>
              <a:t>    Проведение диагностических процедур в школе должно осуществляться по плану и систематически. </a:t>
            </a:r>
          </a:p>
          <a:p>
            <a:pPr>
              <a:buFont typeface="Wingdings 2" panose="05020102010507070707" pitchFamily="18" charset="2"/>
              <a:buNone/>
            </a:pPr>
            <a:r>
              <a:rPr lang="ru-RU" altLang="ru-RU" sz="2000" smtClean="0"/>
              <a:t>Подготовленный классный руководитель может делать это самостоятельно, сотрудничая с психологом школы, если такой есть.</a:t>
            </a:r>
          </a:p>
          <a:p>
            <a:pPr>
              <a:buFont typeface="Wingdings 2" panose="05020102010507070707" pitchFamily="18" charset="2"/>
              <a:buNone/>
            </a:pPr>
            <a:r>
              <a:rPr lang="ru-RU" altLang="ru-RU" sz="2000" smtClean="0"/>
              <a:t> Рекомендуется производить как общую педагогическую диагностику класса, так и направленную на частные аспекты развития учеников. </a:t>
            </a:r>
          </a:p>
          <a:p>
            <a:pPr>
              <a:buFont typeface="Wingdings 2" panose="05020102010507070707" pitchFamily="18" charset="2"/>
              <a:buNone/>
            </a:pPr>
            <a:r>
              <a:rPr lang="ru-RU" altLang="ru-RU" sz="2000" smtClean="0"/>
              <a:t>Следовательно, может быть составлена программа изучения школьников. </a:t>
            </a:r>
          </a:p>
          <a:p>
            <a:pPr>
              <a:buFont typeface="Wingdings 2" panose="05020102010507070707" pitchFamily="18" charset="2"/>
              <a:buNone/>
            </a:pPr>
            <a:r>
              <a:rPr lang="ru-RU" altLang="ru-RU" sz="2000" smtClean="0"/>
              <a:t>Результатом диагностики могут быть характеристики отдельных учеников и всего класса, различные по форме. </a:t>
            </a:r>
          </a:p>
          <a:p>
            <a:pPr>
              <a:buFont typeface="Wingdings 2" panose="05020102010507070707" pitchFamily="18" charset="2"/>
              <a:buNone/>
            </a:pPr>
            <a:r>
              <a:rPr lang="ru-RU" altLang="ru-RU" sz="2000" smtClean="0"/>
              <a:t>Традиционная для отечественной школы текстовая характеристика класса в недавнем прошлом была исключительно формальной, малоинформативной и не требовала диагностики. В личном деле ученика нет иных сведений, кроме успеваемости. </a:t>
            </a:r>
          </a:p>
          <a:p>
            <a:pPr>
              <a:buFont typeface="Wingdings 2" panose="05020102010507070707" pitchFamily="18" charset="2"/>
              <a:buNone/>
            </a:pPr>
            <a:endParaRPr lang="ru-RU" altLang="ru-RU" sz="200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796925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dirty="0" smtClean="0"/>
              <a:t> Функции классного руководителя.</a:t>
            </a:r>
            <a:br>
              <a:rPr lang="ru-RU" sz="2400" dirty="0" smtClean="0"/>
            </a:br>
            <a:endParaRPr lang="ru-RU" sz="2400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9219" name="Содержимое 2"/>
          <p:cNvSpPr>
            <a:spLocks noGrp="1"/>
          </p:cNvSpPr>
          <p:nvPr>
            <p:ph idx="1"/>
          </p:nvPr>
        </p:nvSpPr>
        <p:spPr>
          <a:xfrm>
            <a:off x="1435100" y="1071563"/>
            <a:ext cx="7499350" cy="5176837"/>
          </a:xfrm>
        </p:spPr>
        <p:txBody>
          <a:bodyPr/>
          <a:lstStyle/>
          <a:p>
            <a:pPr eaLnBrk="1" hangingPunct="1">
              <a:buFont typeface="Wingdings 2" panose="05020102010507070707" pitchFamily="18" charset="2"/>
              <a:buNone/>
            </a:pPr>
            <a:r>
              <a:rPr lang="ru-RU" altLang="ru-RU" sz="2000" smtClean="0"/>
              <a:t>К функциональным обязанностям КР относятся:</a:t>
            </a:r>
          </a:p>
          <a:p>
            <a:pPr eaLnBrk="1" hangingPunct="1"/>
            <a:r>
              <a:rPr lang="ru-RU" altLang="ru-RU" sz="2000" smtClean="0"/>
              <a:t> всестороннее изучение и воспитание учащихся, оказание им помощи в учении и развитии,</a:t>
            </a:r>
          </a:p>
          <a:p>
            <a:pPr eaLnBrk="1" hangingPunct="1"/>
            <a:r>
              <a:rPr lang="ru-RU" altLang="ru-RU" sz="2000" smtClean="0"/>
              <a:t> решении проблем их учебного и профессионального самоопределения, </a:t>
            </a:r>
          </a:p>
          <a:p>
            <a:pPr eaLnBrk="1" hangingPunct="1"/>
            <a:r>
              <a:rPr lang="ru-RU" altLang="ru-RU" sz="2000" smtClean="0"/>
              <a:t>развитие внутригрупповых, межличностных отношений учащихся, </a:t>
            </a:r>
          </a:p>
          <a:p>
            <a:pPr eaLnBrk="1" hangingPunct="1"/>
            <a:r>
              <a:rPr lang="ru-RU" altLang="ru-RU" sz="2000" smtClean="0"/>
              <a:t>взаимодействие с родителями и помощь им в воспитании детей,</a:t>
            </a:r>
          </a:p>
          <a:p>
            <a:pPr eaLnBrk="1" hangingPunct="1"/>
            <a:r>
              <a:rPr lang="ru-RU" altLang="ru-RU" sz="2000" smtClean="0"/>
              <a:t> взаимодействие с учителями класса в решении педагогических задач,</a:t>
            </a:r>
          </a:p>
          <a:p>
            <a:pPr eaLnBrk="1" hangingPunct="1"/>
            <a:r>
              <a:rPr lang="ru-RU" altLang="ru-RU" sz="2000" smtClean="0"/>
              <a:t> контроль за успеваемостью, </a:t>
            </a:r>
          </a:p>
          <a:p>
            <a:pPr eaLnBrk="1" hangingPunct="1"/>
            <a:r>
              <a:rPr lang="ru-RU" altLang="ru-RU" sz="2000" smtClean="0"/>
              <a:t>посещением и поведением учащихся. </a:t>
            </a:r>
          </a:p>
          <a:p>
            <a:pPr eaLnBrk="1" hangingPunct="1">
              <a:buFont typeface="Wingdings 2" panose="05020102010507070707" pitchFamily="18" charset="2"/>
              <a:buNone/>
            </a:pPr>
            <a:endParaRPr lang="ru-RU" altLang="ru-RU" sz="2000" smtClean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654050"/>
          </a:xfrm>
        </p:spPr>
        <p:txBody>
          <a:bodyPr/>
          <a:lstStyle/>
          <a:p>
            <a:pPr algn="ctr">
              <a:defRPr/>
            </a:pPr>
            <a:r>
              <a:rPr lang="ru-RU" sz="2400" dirty="0" smtClean="0"/>
              <a:t>Диагностическая карта класса.</a:t>
            </a:r>
            <a:endParaRPr lang="ru-RU" sz="2400" dirty="0"/>
          </a:p>
        </p:txBody>
      </p:sp>
      <p:sp>
        <p:nvSpPr>
          <p:cNvPr id="27651" name="Содержимое 2"/>
          <p:cNvSpPr>
            <a:spLocks noGrp="1"/>
          </p:cNvSpPr>
          <p:nvPr>
            <p:ph idx="1"/>
          </p:nvPr>
        </p:nvSpPr>
        <p:spPr>
          <a:xfrm>
            <a:off x="1435100" y="857250"/>
            <a:ext cx="7499350" cy="5786438"/>
          </a:xfrm>
        </p:spPr>
        <p:txBody>
          <a:bodyPr/>
          <a:lstStyle/>
          <a:p>
            <a:pPr>
              <a:buFont typeface="Wingdings 2" panose="05020102010507070707" pitchFamily="18" charset="2"/>
              <a:buNone/>
            </a:pPr>
            <a:r>
              <a:rPr lang="ru-RU" altLang="ru-RU" sz="2000" smtClean="0"/>
              <a:t>Разработана диагностическая карта класса, имеющая следующие особенности. </a:t>
            </a:r>
          </a:p>
          <a:p>
            <a:pPr>
              <a:buFont typeface="Wingdings 2" panose="05020102010507070707" pitchFamily="18" charset="2"/>
              <a:buNone/>
            </a:pPr>
            <a:r>
              <a:rPr lang="ru-RU" altLang="ru-RU" sz="2000" smtClean="0"/>
              <a:t>Она построена в виде двухмерной таблицы, в которую на пересечении столбцов и линеек заносят данные о каждом ученике заносятся в сокращенном и/или кодированном виде. </a:t>
            </a:r>
          </a:p>
          <a:p>
            <a:pPr>
              <a:buFont typeface="Wingdings 2" panose="05020102010507070707" pitchFamily="18" charset="2"/>
              <a:buNone/>
            </a:pPr>
            <a:r>
              <a:rPr lang="ru-RU" altLang="ru-RU" sz="2000" smtClean="0"/>
              <a:t>Это делает ее содержательной, информативной и одновременно удобной для обозрения и анализа: по горизонтали - все об одном ученике, по вертикали - состояние класса по одному параметру. </a:t>
            </a:r>
          </a:p>
          <a:p>
            <a:pPr>
              <a:buFont typeface="Wingdings 2" panose="05020102010507070707" pitchFamily="18" charset="2"/>
              <a:buNone/>
            </a:pPr>
            <a:r>
              <a:rPr lang="ru-RU" altLang="ru-RU" sz="2000" smtClean="0"/>
              <a:t>В ней отражены данные:</a:t>
            </a:r>
          </a:p>
          <a:p>
            <a:r>
              <a:rPr lang="ru-RU" altLang="ru-RU" sz="2000" smtClean="0"/>
              <a:t> демографические,</a:t>
            </a:r>
          </a:p>
          <a:p>
            <a:r>
              <a:rPr lang="ru-RU" altLang="ru-RU" sz="2000" smtClean="0"/>
              <a:t> медицинские,</a:t>
            </a:r>
          </a:p>
          <a:p>
            <a:r>
              <a:rPr lang="ru-RU" altLang="ru-RU" sz="2000" smtClean="0"/>
              <a:t> психологические, </a:t>
            </a:r>
          </a:p>
          <a:p>
            <a:r>
              <a:rPr lang="ru-RU" altLang="ru-RU" sz="2000" smtClean="0"/>
              <a:t> педагогические. 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725487"/>
          </a:xfrm>
        </p:spPr>
        <p:txBody>
          <a:bodyPr/>
          <a:lstStyle/>
          <a:p>
            <a:pPr algn="ctr">
              <a:defRPr/>
            </a:pPr>
            <a:r>
              <a:rPr lang="ru-RU" sz="2400" dirty="0" smtClean="0"/>
              <a:t>Диагностическая карта класса.</a:t>
            </a:r>
            <a:endParaRPr lang="ru-RU" sz="2400" dirty="0"/>
          </a:p>
        </p:txBody>
      </p:sp>
      <p:sp>
        <p:nvSpPr>
          <p:cNvPr id="28675" name="Содержимое 2"/>
          <p:cNvSpPr>
            <a:spLocks noGrp="1"/>
          </p:cNvSpPr>
          <p:nvPr>
            <p:ph idx="1"/>
          </p:nvPr>
        </p:nvSpPr>
        <p:spPr>
          <a:xfrm>
            <a:off x="1435100" y="1285875"/>
            <a:ext cx="7499350" cy="5429250"/>
          </a:xfrm>
        </p:spPr>
        <p:txBody>
          <a:bodyPr/>
          <a:lstStyle/>
          <a:p>
            <a:r>
              <a:rPr lang="ru-RU" altLang="ru-RU" sz="2000" smtClean="0"/>
              <a:t>Получение данных требует комплекса диагностических методов, это:</a:t>
            </a:r>
            <a:br>
              <a:rPr lang="ru-RU" altLang="ru-RU" sz="2000" smtClean="0"/>
            </a:br>
            <a:r>
              <a:rPr lang="ru-RU" altLang="ru-RU" sz="2000" smtClean="0"/>
              <a:t> разовый письменный опрос, </a:t>
            </a:r>
          </a:p>
          <a:p>
            <a:r>
              <a:rPr lang="ru-RU" altLang="ru-RU" sz="2000" smtClean="0"/>
              <a:t>беседы, </a:t>
            </a:r>
          </a:p>
          <a:p>
            <a:r>
              <a:rPr lang="ru-RU" altLang="ru-RU" sz="2000" smtClean="0"/>
              <a:t>анализ документов и работ учеников, </a:t>
            </a:r>
          </a:p>
          <a:p>
            <a:r>
              <a:rPr lang="ru-RU" altLang="ru-RU" sz="2000" smtClean="0"/>
              <a:t>наблюдение,</a:t>
            </a:r>
          </a:p>
          <a:p>
            <a:r>
              <a:rPr lang="ru-RU" altLang="ru-RU" sz="2000" smtClean="0"/>
              <a:t> социометрия, </a:t>
            </a:r>
          </a:p>
          <a:p>
            <a:r>
              <a:rPr lang="ru-RU" altLang="ru-RU" sz="2000" smtClean="0"/>
              <a:t>проективные методики и анкеты.</a:t>
            </a:r>
          </a:p>
          <a:p>
            <a:pPr>
              <a:buFont typeface="Wingdings 2" panose="05020102010507070707" pitchFamily="18" charset="2"/>
              <a:buNone/>
            </a:pPr>
            <a:r>
              <a:rPr lang="ru-RU" altLang="ru-RU" sz="2000" smtClean="0"/>
              <a:t> Данные используются для обнаружения проблем в воспитании, обучении и развитии отдельных учеников, групп и всего класса, для постановки задач и разработки плана, программ воспитания. 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796925"/>
          </a:xfrm>
        </p:spPr>
        <p:txBody>
          <a:bodyPr/>
          <a:lstStyle/>
          <a:p>
            <a:pPr algn="ctr">
              <a:defRPr/>
            </a:pPr>
            <a:r>
              <a:rPr lang="ru-RU" sz="2400" dirty="0" smtClean="0"/>
              <a:t> Педагогические задачи классного руководителя. </a:t>
            </a:r>
            <a:endParaRPr lang="ru-RU" sz="2400" dirty="0"/>
          </a:p>
        </p:txBody>
      </p:sp>
      <p:sp>
        <p:nvSpPr>
          <p:cNvPr id="29699" name="Содержимое 2"/>
          <p:cNvSpPr>
            <a:spLocks noGrp="1"/>
          </p:cNvSpPr>
          <p:nvPr>
            <p:ph idx="1"/>
          </p:nvPr>
        </p:nvSpPr>
        <p:spPr>
          <a:xfrm>
            <a:off x="1435100" y="857250"/>
            <a:ext cx="7499350" cy="5857875"/>
          </a:xfrm>
        </p:spPr>
        <p:txBody>
          <a:bodyPr/>
          <a:lstStyle/>
          <a:p>
            <a:pPr>
              <a:buFont typeface="Wingdings 2" panose="05020102010507070707" pitchFamily="18" charset="2"/>
              <a:buNone/>
            </a:pPr>
            <a:r>
              <a:rPr lang="ru-RU" altLang="ru-RU" sz="2000" smtClean="0"/>
              <a:t>Итогом этапа диагностики в работе классного руководителя является оценка состояния воспитанности учеников и формулировка проблем в их дальнейшем развитии.</a:t>
            </a:r>
          </a:p>
          <a:p>
            <a:pPr>
              <a:buFont typeface="Wingdings 2" panose="05020102010507070707" pitchFamily="18" charset="2"/>
              <a:buNone/>
            </a:pPr>
            <a:r>
              <a:rPr lang="ru-RU" altLang="ru-RU" sz="2000" smtClean="0"/>
              <a:t> Классный руководитель должен уметь выделить приоритетные задачи воспитания учеников класса на определенный период на основе данных диагностики и других источников. </a:t>
            </a:r>
          </a:p>
          <a:p>
            <a:pPr>
              <a:buFont typeface="Wingdings 2" panose="05020102010507070707" pitchFamily="18" charset="2"/>
              <a:buNone/>
            </a:pPr>
            <a:r>
              <a:rPr lang="ru-RU" altLang="ru-RU" sz="2000" smtClean="0"/>
              <a:t>При этом проблему здесь надо понимать как недостаток в развитии, воспитании школьников, а задачу как описание желаемого состояния, качественного изменения, новообразования в личности учащегося или группы (в педагогике это называется собственно педагогическая задача). 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725487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2400" dirty="0" smtClean="0"/>
              <a:t>При формирование навыков межличностного взаимодействия.</a:t>
            </a:r>
            <a:endParaRPr lang="ru-RU" sz="2400" dirty="0"/>
          </a:p>
        </p:txBody>
      </p:sp>
      <p:sp>
        <p:nvSpPr>
          <p:cNvPr id="30723" name="Содержимое 2"/>
          <p:cNvSpPr>
            <a:spLocks noGrp="1"/>
          </p:cNvSpPr>
          <p:nvPr>
            <p:ph idx="1"/>
          </p:nvPr>
        </p:nvSpPr>
        <p:spPr>
          <a:xfrm>
            <a:off x="1435100" y="1143000"/>
            <a:ext cx="7499350" cy="5500688"/>
          </a:xfrm>
        </p:spPr>
        <p:txBody>
          <a:bodyPr/>
          <a:lstStyle/>
          <a:p>
            <a:pPr>
              <a:buFont typeface="Wingdings 2" panose="05020102010507070707" pitchFamily="18" charset="2"/>
              <a:buNone/>
            </a:pPr>
            <a:r>
              <a:rPr lang="ru-RU" altLang="ru-RU" sz="2000" smtClean="0"/>
              <a:t>Например, формирование навыков межличностного взаимодействия. </a:t>
            </a:r>
          </a:p>
          <a:p>
            <a:pPr>
              <a:buFont typeface="Wingdings 2" panose="05020102010507070707" pitchFamily="18" charset="2"/>
              <a:buNone/>
            </a:pPr>
            <a:r>
              <a:rPr lang="ru-RU" altLang="ru-RU" sz="2000" smtClean="0"/>
              <a:t>Технология воспитания требует:</a:t>
            </a:r>
          </a:p>
          <a:p>
            <a:r>
              <a:rPr lang="ru-RU" altLang="ru-RU" sz="2000" smtClean="0"/>
              <a:t>чтобы задача была раскрыта инструментально, </a:t>
            </a:r>
          </a:p>
          <a:p>
            <a:r>
              <a:rPr lang="ru-RU" altLang="ru-RU" sz="2000" smtClean="0"/>
              <a:t>диагностично, </a:t>
            </a:r>
          </a:p>
          <a:p>
            <a:r>
              <a:rPr lang="ru-RU" altLang="ru-RU" sz="2000" smtClean="0"/>
              <a:t>описывая поведение ученика. </a:t>
            </a:r>
          </a:p>
          <a:p>
            <a:pPr>
              <a:buFont typeface="Wingdings 2" panose="05020102010507070707" pitchFamily="18" charset="2"/>
              <a:buNone/>
            </a:pPr>
            <a:r>
              <a:rPr lang="ru-RU" altLang="ru-RU" sz="2000" smtClean="0"/>
              <a:t>В данном случае это будет примерно так: </a:t>
            </a:r>
          </a:p>
          <a:p>
            <a:r>
              <a:rPr lang="ru-RU" altLang="ru-RU" sz="2000" smtClean="0"/>
              <a:t>ученик знает себя,</a:t>
            </a:r>
          </a:p>
          <a:p>
            <a:r>
              <a:rPr lang="ru-RU" altLang="ru-RU" sz="2000" smtClean="0"/>
              <a:t> имеет представление о своем Я, </a:t>
            </a:r>
          </a:p>
          <a:p>
            <a:r>
              <a:rPr lang="ru-RU" altLang="ru-RU" sz="2000" smtClean="0"/>
              <a:t>умеет понимать и уважать другого, </a:t>
            </a:r>
          </a:p>
          <a:p>
            <a:r>
              <a:rPr lang="ru-RU" altLang="ru-RU" sz="2000" smtClean="0"/>
              <a:t>проявляет эмпатию в общении и т.д.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654050"/>
          </a:xfrm>
        </p:spPr>
        <p:txBody>
          <a:bodyPr/>
          <a:lstStyle/>
          <a:p>
            <a:pPr algn="ctr">
              <a:defRPr/>
            </a:pPr>
            <a:r>
              <a:rPr lang="ru-RU" sz="2400" dirty="0" smtClean="0"/>
              <a:t>Диагностическая карта класса.</a:t>
            </a:r>
            <a:endParaRPr lang="ru-RU" sz="2400" dirty="0"/>
          </a:p>
        </p:txBody>
      </p:sp>
      <p:sp>
        <p:nvSpPr>
          <p:cNvPr id="31747" name="Содержимое 2"/>
          <p:cNvSpPr>
            <a:spLocks noGrp="1"/>
          </p:cNvSpPr>
          <p:nvPr>
            <p:ph idx="1"/>
          </p:nvPr>
        </p:nvSpPr>
        <p:spPr>
          <a:xfrm>
            <a:off x="1435100" y="1071563"/>
            <a:ext cx="7499350" cy="5572125"/>
          </a:xfrm>
        </p:spPr>
        <p:txBody>
          <a:bodyPr/>
          <a:lstStyle/>
          <a:p>
            <a:pPr>
              <a:buFont typeface="Wingdings 2" panose="05020102010507070707" pitchFamily="18" charset="2"/>
              <a:buNone/>
            </a:pPr>
            <a:r>
              <a:rPr lang="ru-RU" altLang="ru-RU" sz="2000" smtClean="0"/>
              <a:t>Диагностическая карта класса помогает обнаруживать проблемы и ставить задачи по следующему алгоритму: </a:t>
            </a:r>
          </a:p>
          <a:p>
            <a:pPr>
              <a:buFont typeface="Wingdings 2" panose="05020102010507070707" pitchFamily="18" charset="2"/>
              <a:buNone/>
            </a:pPr>
            <a:r>
              <a:rPr lang="ru-RU" altLang="ru-RU" sz="2000" smtClean="0"/>
              <a:t>      1. Выявить типичные характеристики, показатели воспитанности по отдельным параметрам и оценить их по соответствию нравственным и другим нормам. </a:t>
            </a:r>
          </a:p>
          <a:p>
            <a:pPr>
              <a:buFont typeface="Wingdings 2" panose="05020102010507070707" pitchFamily="18" charset="2"/>
              <a:buNone/>
            </a:pPr>
            <a:r>
              <a:rPr lang="ru-RU" altLang="ru-RU" sz="2000" smtClean="0"/>
              <a:t>      2. Обнаружить связь между разными параметрами для понимания причин отклонения. Например, связь между мотивами учения и успеваемостью. </a:t>
            </a:r>
          </a:p>
          <a:p>
            <a:pPr>
              <a:buFont typeface="Wingdings 2" panose="05020102010507070707" pitchFamily="18" charset="2"/>
              <a:buNone/>
            </a:pPr>
            <a:r>
              <a:rPr lang="ru-RU" altLang="ru-RU" sz="2000" smtClean="0"/>
              <a:t>      3. Сформулировать собственно педагогические задачи. Например, развивать навыки общения, уважение к себе и другим; формировать интерес к познавательной работе, учению. </a:t>
            </a:r>
          </a:p>
          <a:p>
            <a:pPr>
              <a:buFont typeface="Wingdings 2" panose="05020102010507070707" pitchFamily="18" charset="2"/>
              <a:buNone/>
            </a:pPr>
            <a:r>
              <a:rPr lang="ru-RU" altLang="ru-RU" sz="2000" smtClean="0"/>
              <a:t>      Формулировать задачи можно и на основе общих целей и содержания воспитания, конкретизируя их, принимая во внимание данные диагностики, ведомственные документы, методические рекомендации. </a:t>
            </a:r>
          </a:p>
          <a:p>
            <a:pPr>
              <a:buFont typeface="Wingdings 2" panose="05020102010507070707" pitchFamily="18" charset="2"/>
              <a:buNone/>
            </a:pPr>
            <a:endParaRPr lang="ru-RU" altLang="ru-RU" sz="2000" smtClean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725487"/>
          </a:xfrm>
        </p:spPr>
        <p:txBody>
          <a:bodyPr/>
          <a:lstStyle/>
          <a:p>
            <a:pPr algn="ctr">
              <a:defRPr/>
            </a:pPr>
            <a:r>
              <a:rPr lang="ru-RU" sz="2400" dirty="0" smtClean="0"/>
              <a:t>Планирование работы классного руководителя.</a:t>
            </a:r>
            <a:endParaRPr lang="ru-RU" sz="2400" dirty="0"/>
          </a:p>
        </p:txBody>
      </p:sp>
      <p:sp>
        <p:nvSpPr>
          <p:cNvPr id="32771" name="Содержимое 2"/>
          <p:cNvSpPr>
            <a:spLocks noGrp="1"/>
          </p:cNvSpPr>
          <p:nvPr>
            <p:ph idx="1"/>
          </p:nvPr>
        </p:nvSpPr>
        <p:spPr>
          <a:xfrm>
            <a:off x="1435100" y="785813"/>
            <a:ext cx="7499350" cy="5857875"/>
          </a:xfrm>
        </p:spPr>
        <p:txBody>
          <a:bodyPr/>
          <a:lstStyle/>
          <a:p>
            <a:pPr>
              <a:buFont typeface="Wingdings 2" panose="05020102010507070707" pitchFamily="18" charset="2"/>
              <a:buNone/>
            </a:pPr>
            <a:r>
              <a:rPr lang="ru-RU" altLang="ru-RU" sz="2000" smtClean="0"/>
              <a:t>      Обозначив конкретные проблемы-задачи в работе с классом, педагог составляет свою программу, план воспитательной работы :</a:t>
            </a:r>
          </a:p>
          <a:p>
            <a:r>
              <a:rPr lang="ru-RU" altLang="ru-RU" sz="2000" smtClean="0"/>
              <a:t> это перечень задач и дел с группой и/или отдельными учениками, </a:t>
            </a:r>
          </a:p>
          <a:p>
            <a:r>
              <a:rPr lang="ru-RU" altLang="ru-RU" sz="2000" smtClean="0"/>
              <a:t> с учителями класса,</a:t>
            </a:r>
          </a:p>
          <a:p>
            <a:r>
              <a:rPr lang="ru-RU" altLang="ru-RU" sz="2000" smtClean="0"/>
              <a:t> родителями на определенный период времени (от четверти до года). </a:t>
            </a:r>
          </a:p>
          <a:p>
            <a:pPr>
              <a:buFont typeface="Wingdings 2" panose="05020102010507070707" pitchFamily="18" charset="2"/>
              <a:buNone/>
            </a:pPr>
            <a:r>
              <a:rPr lang="ru-RU" altLang="ru-RU" sz="2000" smtClean="0">
                <a:solidFill>
                  <a:srgbClr val="0070C0"/>
                </a:solidFill>
              </a:rPr>
              <a:t>Планирование </a:t>
            </a:r>
            <a:r>
              <a:rPr lang="ru-RU" altLang="ru-RU" sz="2000" smtClean="0"/>
              <a:t>- процесс определения воспитательных задач классного руководителя и средств их решения. </a:t>
            </a:r>
          </a:p>
          <a:p>
            <a:pPr>
              <a:buFont typeface="Wingdings 2" panose="05020102010507070707" pitchFamily="18" charset="2"/>
              <a:buNone/>
            </a:pPr>
            <a:r>
              <a:rPr lang="ru-RU" altLang="ru-RU" sz="2000" smtClean="0"/>
              <a:t>Проблема планирования воспитания состоит в том, что часто планы носят исключительно формальный характер: </a:t>
            </a:r>
          </a:p>
          <a:p>
            <a:r>
              <a:rPr lang="ru-RU" altLang="ru-RU" sz="2000" smtClean="0"/>
              <a:t>набор дел не отвечает решению подлинных проблем в воспитании и развитии школьников, </a:t>
            </a:r>
          </a:p>
          <a:p>
            <a:r>
              <a:rPr lang="ru-RU" altLang="ru-RU" sz="2000" smtClean="0"/>
              <a:t>зависит от случайных событий,</a:t>
            </a:r>
          </a:p>
          <a:p>
            <a:r>
              <a:rPr lang="ru-RU" altLang="ru-RU" sz="2000" smtClean="0"/>
              <a:t> не реализует никаких целей и программ. 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725487"/>
          </a:xfrm>
        </p:spPr>
        <p:txBody>
          <a:bodyPr/>
          <a:lstStyle/>
          <a:p>
            <a:pPr algn="ctr">
              <a:defRPr/>
            </a:pPr>
            <a:r>
              <a:rPr lang="ru-RU" sz="2400" dirty="0" smtClean="0"/>
              <a:t>Планирование работы классного руководителя.</a:t>
            </a:r>
            <a:endParaRPr lang="ru-RU" sz="2400" dirty="0"/>
          </a:p>
        </p:txBody>
      </p:sp>
      <p:sp>
        <p:nvSpPr>
          <p:cNvPr id="33795" name="Содержимое 2"/>
          <p:cNvSpPr>
            <a:spLocks noGrp="1"/>
          </p:cNvSpPr>
          <p:nvPr>
            <p:ph idx="1"/>
          </p:nvPr>
        </p:nvSpPr>
        <p:spPr>
          <a:xfrm>
            <a:off x="1428750" y="928688"/>
            <a:ext cx="7499350" cy="5500687"/>
          </a:xfrm>
        </p:spPr>
        <p:txBody>
          <a:bodyPr/>
          <a:lstStyle/>
          <a:p>
            <a:pPr>
              <a:buFont typeface="Wingdings 2" panose="05020102010507070707" pitchFamily="18" charset="2"/>
              <a:buNone/>
            </a:pPr>
            <a:r>
              <a:rPr lang="ru-RU" altLang="ru-RU" sz="2000" smtClean="0"/>
              <a:t>План должен отражать программу воспитания школьников, принятую в школе или стране, однако в настоящее время единой программы воспитания нет. </a:t>
            </a:r>
          </a:p>
          <a:p>
            <a:pPr>
              <a:buFont typeface="Wingdings 2" panose="05020102010507070707" pitchFamily="18" charset="2"/>
              <a:buNone/>
            </a:pPr>
            <a:r>
              <a:rPr lang="ru-RU" altLang="ru-RU" sz="2000" smtClean="0"/>
              <a:t>Школы составляют свои программы, на основе которых учителя делают свои планы. </a:t>
            </a:r>
          </a:p>
          <a:p>
            <a:pPr>
              <a:buFont typeface="Wingdings 2" panose="05020102010507070707" pitchFamily="18" charset="2"/>
              <a:buNone/>
            </a:pPr>
            <a:r>
              <a:rPr lang="ru-RU" altLang="ru-RU" sz="2000" smtClean="0"/>
              <a:t>Программа от плана отличается тем, что в ней определяются общие для всех школьников цели и содержание воспитания.</a:t>
            </a:r>
          </a:p>
          <a:p>
            <a:pPr>
              <a:buFont typeface="Wingdings 2" panose="05020102010507070707" pitchFamily="18" charset="2"/>
              <a:buNone/>
            </a:pPr>
            <a:r>
              <a:rPr lang="ru-RU" altLang="ru-RU" sz="2000" smtClean="0"/>
              <a:t>Состав и структура плана непосредственно связаны с содержанием воспитательного процесса в школе, которое (содержание) определяется сегодня в педагогике с несколько различных позиций, впрочем, имеющих много общего. 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796925"/>
          </a:xfrm>
        </p:spPr>
        <p:txBody>
          <a:bodyPr/>
          <a:lstStyle/>
          <a:p>
            <a:pPr algn="ctr">
              <a:defRPr/>
            </a:pPr>
            <a:r>
              <a:rPr lang="ru-RU" sz="2400" dirty="0" smtClean="0"/>
              <a:t>Планирование работы классного руководителя.</a:t>
            </a:r>
            <a:endParaRPr lang="ru-RU" sz="2400" dirty="0"/>
          </a:p>
        </p:txBody>
      </p:sp>
      <p:sp>
        <p:nvSpPr>
          <p:cNvPr id="34819" name="Содержимое 2"/>
          <p:cNvSpPr>
            <a:spLocks noGrp="1"/>
          </p:cNvSpPr>
          <p:nvPr>
            <p:ph idx="1"/>
          </p:nvPr>
        </p:nvSpPr>
        <p:spPr>
          <a:xfrm>
            <a:off x="1435100" y="857250"/>
            <a:ext cx="7499350" cy="5391150"/>
          </a:xfrm>
        </p:spPr>
        <p:txBody>
          <a:bodyPr/>
          <a:lstStyle/>
          <a:p>
            <a:pPr>
              <a:buFont typeface="Wingdings 2" panose="05020102010507070707" pitchFamily="18" charset="2"/>
              <a:buNone/>
            </a:pPr>
            <a:r>
              <a:rPr lang="ru-RU" altLang="ru-RU" sz="2000" smtClean="0"/>
              <a:t>Первый подход, свойственный отечественной школе, раскрывает содержание воспитания по направлениям:</a:t>
            </a:r>
          </a:p>
          <a:p>
            <a:r>
              <a:rPr lang="ru-RU" altLang="ru-RU" sz="2000" smtClean="0"/>
              <a:t> умственное, </a:t>
            </a:r>
          </a:p>
          <a:p>
            <a:r>
              <a:rPr lang="ru-RU" altLang="ru-RU" sz="2000" smtClean="0"/>
              <a:t>гражданское, </a:t>
            </a:r>
          </a:p>
          <a:p>
            <a:r>
              <a:rPr lang="ru-RU" altLang="ru-RU" sz="2000" smtClean="0"/>
              <a:t>нравственное,</a:t>
            </a:r>
          </a:p>
          <a:p>
            <a:r>
              <a:rPr lang="ru-RU" altLang="ru-RU" sz="2000" smtClean="0"/>
              <a:t> эстетическое, </a:t>
            </a:r>
          </a:p>
          <a:p>
            <a:r>
              <a:rPr lang="ru-RU" altLang="ru-RU" sz="2000" smtClean="0"/>
              <a:t>трудовое, </a:t>
            </a:r>
          </a:p>
          <a:p>
            <a:r>
              <a:rPr lang="ru-RU" altLang="ru-RU" sz="2000" smtClean="0"/>
              <a:t>физическое воспитание.</a:t>
            </a:r>
          </a:p>
          <a:p>
            <a:pPr>
              <a:buFont typeface="Wingdings 2" panose="05020102010507070707" pitchFamily="18" charset="2"/>
              <a:buNone/>
            </a:pPr>
            <a:r>
              <a:rPr lang="ru-RU" altLang="ru-RU" sz="2000" smtClean="0"/>
              <a:t> </a:t>
            </a:r>
          </a:p>
          <a:p>
            <a:pPr>
              <a:buFont typeface="Wingdings 2" panose="05020102010507070707" pitchFamily="18" charset="2"/>
              <a:buNone/>
            </a:pPr>
            <a:endParaRPr lang="ru-RU" altLang="ru-RU" sz="2000" smtClean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725487"/>
          </a:xfrm>
        </p:spPr>
        <p:txBody>
          <a:bodyPr/>
          <a:lstStyle/>
          <a:p>
            <a:pPr algn="ctr">
              <a:defRPr/>
            </a:pPr>
            <a:r>
              <a:rPr lang="ru-RU" sz="2400" dirty="0" smtClean="0"/>
              <a:t>Планирование работы классного руководителя.</a:t>
            </a:r>
            <a:endParaRPr lang="ru-RU" sz="2400" dirty="0"/>
          </a:p>
        </p:txBody>
      </p:sp>
      <p:sp>
        <p:nvSpPr>
          <p:cNvPr id="35843" name="Содержимое 2"/>
          <p:cNvSpPr>
            <a:spLocks noGrp="1"/>
          </p:cNvSpPr>
          <p:nvPr>
            <p:ph idx="1"/>
          </p:nvPr>
        </p:nvSpPr>
        <p:spPr>
          <a:xfrm>
            <a:off x="1435100" y="1143000"/>
            <a:ext cx="7499350" cy="5105400"/>
          </a:xfrm>
        </p:spPr>
        <p:txBody>
          <a:bodyPr/>
          <a:lstStyle/>
          <a:p>
            <a:pPr>
              <a:buFont typeface="Wingdings 2" panose="05020102010507070707" pitchFamily="18" charset="2"/>
              <a:buNone/>
            </a:pPr>
            <a:r>
              <a:rPr lang="ru-RU" altLang="ru-RU" sz="2000" smtClean="0"/>
              <a:t>Второй подход предполагает формирование базовой культуры личности, раскрытие которой обнаруживает связь с первым подходом(О.Газман) :</a:t>
            </a:r>
          </a:p>
          <a:p>
            <a:r>
              <a:rPr lang="ru-RU" altLang="ru-RU" sz="2000" smtClean="0"/>
              <a:t> культура интеллектуальная, </a:t>
            </a:r>
          </a:p>
          <a:p>
            <a:r>
              <a:rPr lang="ru-RU" altLang="ru-RU" sz="2000" smtClean="0"/>
              <a:t>нравственная, </a:t>
            </a:r>
          </a:p>
          <a:p>
            <a:r>
              <a:rPr lang="ru-RU" altLang="ru-RU" sz="2000" smtClean="0"/>
              <a:t>политическая,</a:t>
            </a:r>
          </a:p>
          <a:p>
            <a:r>
              <a:rPr lang="ru-RU" altLang="ru-RU" sz="2000" smtClean="0"/>
              <a:t> правовая, </a:t>
            </a:r>
          </a:p>
          <a:p>
            <a:r>
              <a:rPr lang="ru-RU" altLang="ru-RU" sz="2000" smtClean="0"/>
              <a:t>экономическая, </a:t>
            </a:r>
          </a:p>
          <a:p>
            <a:r>
              <a:rPr lang="ru-RU" altLang="ru-RU" sz="2000" smtClean="0"/>
              <a:t>художественная, </a:t>
            </a:r>
          </a:p>
          <a:p>
            <a:r>
              <a:rPr lang="ru-RU" altLang="ru-RU" sz="2000" smtClean="0"/>
              <a:t>физическая, </a:t>
            </a:r>
          </a:p>
          <a:p>
            <a:r>
              <a:rPr lang="ru-RU" altLang="ru-RU" sz="2000" smtClean="0"/>
              <a:t>семейных отношений,</a:t>
            </a:r>
          </a:p>
          <a:p>
            <a:r>
              <a:rPr lang="ru-RU" altLang="ru-RU" sz="2000" smtClean="0"/>
              <a:t> общения.</a:t>
            </a:r>
          </a:p>
          <a:p>
            <a:pPr>
              <a:buFont typeface="Wingdings 2" panose="05020102010507070707" pitchFamily="18" charset="2"/>
              <a:buNone/>
            </a:pPr>
            <a:endParaRPr lang="ru-RU" altLang="ru-RU" sz="2000" smtClean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796925"/>
          </a:xfrm>
        </p:spPr>
        <p:txBody>
          <a:bodyPr/>
          <a:lstStyle/>
          <a:p>
            <a:pPr algn="ctr">
              <a:defRPr/>
            </a:pPr>
            <a:r>
              <a:rPr lang="ru-RU" sz="2400" dirty="0" smtClean="0"/>
              <a:t>Планирование работы классного руководителя.</a:t>
            </a:r>
            <a:endParaRPr lang="ru-RU" sz="2400" dirty="0"/>
          </a:p>
        </p:txBody>
      </p:sp>
      <p:sp>
        <p:nvSpPr>
          <p:cNvPr id="36867" name="Содержимое 2"/>
          <p:cNvSpPr>
            <a:spLocks noGrp="1"/>
          </p:cNvSpPr>
          <p:nvPr>
            <p:ph idx="1"/>
          </p:nvPr>
        </p:nvSpPr>
        <p:spPr>
          <a:xfrm>
            <a:off x="1435100" y="1214438"/>
            <a:ext cx="7499350" cy="5033962"/>
          </a:xfrm>
        </p:spPr>
        <p:txBody>
          <a:bodyPr/>
          <a:lstStyle/>
          <a:p>
            <a:pPr>
              <a:buFont typeface="Wingdings 2" panose="05020102010507070707" pitchFamily="18" charset="2"/>
              <a:buNone/>
            </a:pPr>
            <a:r>
              <a:rPr lang="ru-RU" altLang="ru-RU" sz="2000" smtClean="0"/>
              <a:t>Третий подход к определению содержания и программ воспитания кладет в основу формирование ценностных отношений личности(Н.Е.Щуркова) :</a:t>
            </a:r>
          </a:p>
          <a:p>
            <a:r>
              <a:rPr lang="ru-RU" altLang="ru-RU" sz="2000" smtClean="0"/>
              <a:t> отношение к человеку, </a:t>
            </a:r>
          </a:p>
          <a:p>
            <a:r>
              <a:rPr lang="ru-RU" altLang="ru-RU" sz="2000" smtClean="0"/>
              <a:t>обществу, </a:t>
            </a:r>
          </a:p>
          <a:p>
            <a:r>
              <a:rPr lang="ru-RU" altLang="ru-RU" sz="2000" smtClean="0"/>
              <a:t>природе, </a:t>
            </a:r>
          </a:p>
          <a:p>
            <a:r>
              <a:rPr lang="ru-RU" altLang="ru-RU" sz="2000" smtClean="0"/>
              <a:t>труду, </a:t>
            </a:r>
          </a:p>
          <a:p>
            <a:r>
              <a:rPr lang="ru-RU" altLang="ru-RU" sz="2000" smtClean="0"/>
              <a:t>Познанию.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72548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z="2400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1024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 2" panose="05020102010507070707" pitchFamily="18" charset="2"/>
              <a:buNone/>
            </a:pPr>
            <a:r>
              <a:rPr lang="ru-RU" altLang="ru-RU" sz="2000" smtClean="0"/>
              <a:t> Работа классного руководителя в школе для любого учителя, по существу, вторая специальность, область деятельности, требующая специфических, в отличие от преподавания, знаний, умений, качеств. </a:t>
            </a: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ru-RU" altLang="ru-RU" sz="2000" smtClean="0"/>
              <a:t>Институт классных руководителей введен в нашей стране в 1934 году. </a:t>
            </a: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ru-RU" altLang="ru-RU" sz="2000" smtClean="0"/>
              <a:t>После революции был период самоуправления учащихся, который показал, что для организации внеурочной деятельности учащихся и целенаправленного их воспитания необходим классный руководитель. </a:t>
            </a: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ru-RU" altLang="ru-RU" sz="2000" smtClean="0"/>
              <a:t>В настоящее время в школах России институт классных руководителей подвергается реформированию. </a:t>
            </a: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ru-RU" altLang="ru-RU" sz="2000" smtClean="0"/>
              <a:t>Так в ряде школ были введены должности освобожденных классных руководителей на один или несколько классов. 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654050"/>
          </a:xfrm>
        </p:spPr>
        <p:txBody>
          <a:bodyPr/>
          <a:lstStyle/>
          <a:p>
            <a:pPr algn="ctr">
              <a:defRPr/>
            </a:pPr>
            <a:r>
              <a:rPr lang="ru-RU" sz="2400" dirty="0" smtClean="0"/>
              <a:t>Планирование работы классного руководителя.</a:t>
            </a:r>
            <a:endParaRPr lang="ru-RU" sz="2400" dirty="0"/>
          </a:p>
        </p:txBody>
      </p:sp>
      <p:sp>
        <p:nvSpPr>
          <p:cNvPr id="37891" name="Содержимое 2"/>
          <p:cNvSpPr>
            <a:spLocks noGrp="1"/>
          </p:cNvSpPr>
          <p:nvPr>
            <p:ph idx="1"/>
          </p:nvPr>
        </p:nvSpPr>
        <p:spPr>
          <a:xfrm>
            <a:off x="1435100" y="785813"/>
            <a:ext cx="7499350" cy="5929312"/>
          </a:xfrm>
        </p:spPr>
        <p:txBody>
          <a:bodyPr/>
          <a:lstStyle/>
          <a:p>
            <a:pPr>
              <a:buFont typeface="Wingdings 2" panose="05020102010507070707" pitchFamily="18" charset="2"/>
              <a:buNone/>
            </a:pPr>
            <a:r>
              <a:rPr lang="ru-RU" altLang="ru-RU" sz="2000" smtClean="0"/>
              <a:t>Состав и структуру плана может определять педагог. </a:t>
            </a:r>
          </a:p>
          <a:p>
            <a:pPr>
              <a:buFont typeface="Wingdings 2" panose="05020102010507070707" pitchFamily="18" charset="2"/>
              <a:buNone/>
            </a:pPr>
            <a:r>
              <a:rPr lang="ru-RU" altLang="ru-RU" sz="2000" smtClean="0"/>
              <a:t>Методисты рекомендуют внести такие разделы в план работы классного руководителя: </a:t>
            </a:r>
          </a:p>
          <a:p>
            <a:r>
              <a:rPr lang="ru-RU" altLang="ru-RU" sz="2000" smtClean="0"/>
              <a:t>демографическая и психолого-педагогическая характеристика класса; </a:t>
            </a:r>
          </a:p>
          <a:p>
            <a:r>
              <a:rPr lang="ru-RU" altLang="ru-RU" sz="2000" smtClean="0"/>
              <a:t>план-сетка на полугодие по направлениям работы и календарным срокам, где указаны конкретные дела с классом; -работа с учителями и родителями;</a:t>
            </a:r>
          </a:p>
          <a:p>
            <a:r>
              <a:rPr lang="ru-RU" altLang="ru-RU" sz="2000" smtClean="0"/>
              <a:t>индивидуальная работа с трудными учениками. </a:t>
            </a:r>
          </a:p>
          <a:p>
            <a:pPr>
              <a:buFont typeface="Wingdings 2" panose="05020102010507070707" pitchFamily="18" charset="2"/>
              <a:buNone/>
            </a:pPr>
            <a:r>
              <a:rPr lang="ru-RU" altLang="ru-RU" sz="2000" smtClean="0"/>
              <a:t>      Требования к плану, которые служат и критериями его оценки, таковы: </a:t>
            </a:r>
          </a:p>
          <a:p>
            <a:r>
              <a:rPr lang="ru-RU" altLang="ru-RU" sz="2000" smtClean="0"/>
              <a:t>соответствие педагогическим задачам, актуальным проблемам; </a:t>
            </a:r>
          </a:p>
          <a:p>
            <a:r>
              <a:rPr lang="ru-RU" altLang="ru-RU" sz="2000" smtClean="0"/>
              <a:t>соответствие возрастному уровню и интересам детей; </a:t>
            </a:r>
          </a:p>
          <a:p>
            <a:r>
              <a:rPr lang="ru-RU" altLang="ru-RU" sz="2000" smtClean="0"/>
              <a:t> адекватность и разнообразие методов и форм работы; </a:t>
            </a:r>
          </a:p>
          <a:p>
            <a:r>
              <a:rPr lang="ru-RU" altLang="ru-RU" sz="2000" smtClean="0"/>
              <a:t>посильность выполнения для педагога и детей. 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725487"/>
          </a:xfrm>
        </p:spPr>
        <p:txBody>
          <a:bodyPr/>
          <a:lstStyle/>
          <a:p>
            <a:pPr algn="ctr">
              <a:defRPr/>
            </a:pPr>
            <a:r>
              <a:rPr lang="ru-RU" sz="2400" dirty="0" smtClean="0"/>
              <a:t>Планирование работы классного руководителя.</a:t>
            </a:r>
            <a:endParaRPr lang="ru-RU" sz="2400" dirty="0"/>
          </a:p>
        </p:txBody>
      </p:sp>
      <p:sp>
        <p:nvSpPr>
          <p:cNvPr id="38915" name="Содержимое 2"/>
          <p:cNvSpPr>
            <a:spLocks noGrp="1"/>
          </p:cNvSpPr>
          <p:nvPr>
            <p:ph idx="1"/>
          </p:nvPr>
        </p:nvSpPr>
        <p:spPr>
          <a:xfrm>
            <a:off x="1435100" y="928688"/>
            <a:ext cx="7499350" cy="5319712"/>
          </a:xfrm>
        </p:spPr>
        <p:txBody>
          <a:bodyPr/>
          <a:lstStyle/>
          <a:p>
            <a:pPr>
              <a:buFont typeface="Wingdings 2" panose="05020102010507070707" pitchFamily="18" charset="2"/>
              <a:buNone/>
            </a:pPr>
            <a:r>
              <a:rPr lang="ru-RU" altLang="ru-RU" sz="2000" smtClean="0"/>
              <a:t>Чтобы избегать перегрузки и нереалистичности выполнения плана, рекомендуется избирать на период приоритетное направление работы.</a:t>
            </a:r>
          </a:p>
          <a:p>
            <a:pPr>
              <a:buFont typeface="Wingdings 2" panose="05020102010507070707" pitchFamily="18" charset="2"/>
              <a:buNone/>
            </a:pPr>
            <a:r>
              <a:rPr lang="ru-RU" altLang="ru-RU" sz="2000" smtClean="0"/>
              <a:t>При составлении плана педагог использует такие источники: </a:t>
            </a:r>
          </a:p>
          <a:p>
            <a:r>
              <a:rPr lang="ru-RU" altLang="ru-RU" sz="2000" smtClean="0"/>
              <a:t>данные диагностики</a:t>
            </a:r>
          </a:p>
          <a:p>
            <a:r>
              <a:rPr lang="ru-RU" altLang="ru-RU" sz="2000" smtClean="0"/>
              <a:t>документы и рекомендации органов образования, </a:t>
            </a:r>
          </a:p>
          <a:p>
            <a:r>
              <a:rPr lang="ru-RU" altLang="ru-RU" sz="2000" smtClean="0"/>
              <a:t>план школы, </a:t>
            </a:r>
          </a:p>
          <a:p>
            <a:r>
              <a:rPr lang="ru-RU" altLang="ru-RU" sz="2000" smtClean="0"/>
              <a:t>желания учеников, учителей, родителей,</a:t>
            </a:r>
          </a:p>
          <a:p>
            <a:r>
              <a:rPr lang="ru-RU" altLang="ru-RU" sz="2000" smtClean="0"/>
              <a:t> текущие и перспективные события в стране, городе.</a:t>
            </a:r>
          </a:p>
          <a:p>
            <a:r>
              <a:rPr lang="ru-RU" altLang="ru-RU" sz="2000" smtClean="0"/>
              <a:t>Рекомендуется привлекать учеников к составлению плана, помня, правда, о том, что для них это не план воспитательной работы, а планирование их собственной жизни. </a:t>
            </a:r>
          </a:p>
          <a:p>
            <a:r>
              <a:rPr lang="ru-RU" altLang="ru-RU" sz="2000" smtClean="0"/>
              <a:t>Учитель должен идти навстречу и вместе с тем помнить о своих задачах, обеспечивать рост, развитие учеников. </a:t>
            </a:r>
          </a:p>
          <a:p>
            <a:pPr>
              <a:buFont typeface="Wingdings 2" panose="05020102010507070707" pitchFamily="18" charset="2"/>
              <a:buNone/>
            </a:pPr>
            <a:r>
              <a:rPr lang="ru-RU" altLang="ru-RU" sz="2000" smtClean="0"/>
              <a:t> </a:t>
            </a:r>
          </a:p>
          <a:p>
            <a:pPr>
              <a:buFont typeface="Wingdings 2" panose="05020102010507070707" pitchFamily="18" charset="2"/>
              <a:buNone/>
            </a:pPr>
            <a:r>
              <a:rPr lang="ru-RU" altLang="ru-RU" sz="2000" smtClean="0"/>
              <a:t> </a:t>
            </a:r>
          </a:p>
          <a:p>
            <a:endParaRPr lang="ru-RU" altLang="ru-RU" sz="2000" smtClean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725487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2400" dirty="0" smtClean="0"/>
              <a:t>Организация воспитательной работы с классом.</a:t>
            </a:r>
            <a:br>
              <a:rPr lang="ru-RU" sz="2400" dirty="0" smtClean="0"/>
            </a:br>
            <a:r>
              <a:rPr lang="ru-RU" sz="2400" dirty="0" smtClean="0"/>
              <a:t> </a:t>
            </a:r>
          </a:p>
        </p:txBody>
      </p:sp>
      <p:sp>
        <p:nvSpPr>
          <p:cNvPr id="39939" name="Содержимое 2"/>
          <p:cNvSpPr>
            <a:spLocks noGrp="1"/>
          </p:cNvSpPr>
          <p:nvPr>
            <p:ph idx="1"/>
          </p:nvPr>
        </p:nvSpPr>
        <p:spPr>
          <a:xfrm>
            <a:off x="1435100" y="928688"/>
            <a:ext cx="7499350" cy="5319712"/>
          </a:xfrm>
        </p:spPr>
        <p:txBody>
          <a:bodyPr/>
          <a:lstStyle/>
          <a:p>
            <a:pPr>
              <a:buFont typeface="Wingdings 2" panose="05020102010507070707" pitchFamily="18" charset="2"/>
              <a:buNone/>
            </a:pPr>
            <a:r>
              <a:rPr lang="ru-RU" altLang="ru-RU" sz="2000" smtClean="0"/>
              <a:t>Виды деятельности учащихся и формы работы с классом. </a:t>
            </a:r>
          </a:p>
          <a:p>
            <a:pPr>
              <a:buFont typeface="Wingdings 2" panose="05020102010507070707" pitchFamily="18" charset="2"/>
              <a:buNone/>
            </a:pPr>
            <a:r>
              <a:rPr lang="ru-RU" altLang="ru-RU" sz="2000" smtClean="0"/>
              <a:t>Классный руководитель для достижения воспитательных целей должен уметь организовать разнообразную деятельность детей, которая для них является их естественной жизнью, а для педагога называется развивающей, воспитывающей деятельностью. </a:t>
            </a:r>
          </a:p>
          <a:p>
            <a:pPr>
              <a:buFont typeface="Wingdings 2" panose="05020102010507070707" pitchFamily="18" charset="2"/>
              <a:buNone/>
            </a:pPr>
            <a:r>
              <a:rPr lang="ru-RU" altLang="ru-RU" sz="2000" smtClean="0"/>
              <a:t>Выделяют определенные виды внеурочной деятельности, которые возможны в школе, а именно:</a:t>
            </a:r>
          </a:p>
          <a:p>
            <a:r>
              <a:rPr lang="ru-RU" altLang="ru-RU" sz="2000" smtClean="0"/>
              <a:t> познавательная деятельность, </a:t>
            </a:r>
          </a:p>
          <a:p>
            <a:r>
              <a:rPr lang="ru-RU" altLang="ru-RU" sz="2000" smtClean="0"/>
              <a:t>ценностно-ориентационная,</a:t>
            </a:r>
          </a:p>
          <a:p>
            <a:r>
              <a:rPr lang="ru-RU" altLang="ru-RU" sz="2000" smtClean="0"/>
              <a:t> общественная,</a:t>
            </a:r>
          </a:p>
          <a:p>
            <a:r>
              <a:rPr lang="ru-RU" altLang="ru-RU" sz="2000" smtClean="0"/>
              <a:t> эстетическая,</a:t>
            </a:r>
          </a:p>
          <a:p>
            <a:r>
              <a:rPr lang="ru-RU" altLang="ru-RU" sz="2000" smtClean="0"/>
              <a:t>досуговая. </a:t>
            </a:r>
          </a:p>
          <a:p>
            <a:pPr>
              <a:buFont typeface="Wingdings 2" panose="05020102010507070707" pitchFamily="18" charset="2"/>
              <a:buNone/>
            </a:pPr>
            <a:r>
              <a:rPr lang="ru-RU" altLang="ru-RU" sz="2000" smtClean="0"/>
              <a:t>Так, познавательная деятельность служит развитию познавательных интересов, накоплению знаний, формированию умственных способностей и пр. Организуется она в таких формах внеурочной работы, как экскурсия, обзоры литературы, олимпиады, конкурсы, лектории и т.д. </a:t>
            </a:r>
          </a:p>
          <a:p>
            <a:pPr>
              <a:buFont typeface="Wingdings 2" panose="05020102010507070707" pitchFamily="18" charset="2"/>
              <a:buNone/>
            </a:pPr>
            <a:endParaRPr lang="ru-RU" altLang="ru-RU" sz="2000" smtClean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 bwMode="auto">
          <a:xfrm>
            <a:off x="1428750" y="928688"/>
            <a:ext cx="7499350" cy="531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65125" indent="-282575" eaLnBrk="0" hangingPunct="0">
              <a:spcBef>
                <a:spcPts val="600"/>
              </a:spcBef>
              <a:buClr>
                <a:schemeClr val="accent1"/>
              </a:buClr>
              <a:buSzPct val="80000"/>
              <a:buFont typeface="Wingdings 2" pitchFamily="18" charset="2"/>
              <a:buNone/>
              <a:defRPr/>
            </a:pPr>
            <a:r>
              <a:rPr lang="ru-RU" sz="2000" dirty="0">
                <a:latin typeface="+mn-lt"/>
                <a:cs typeface="+mn-cs"/>
              </a:rPr>
              <a:t>Виды деятельности учащихся и формы работы с классом. </a:t>
            </a:r>
          </a:p>
          <a:p>
            <a:pPr marL="365125" indent="-282575" eaLnBrk="0" hangingPunct="0">
              <a:spcBef>
                <a:spcPts val="600"/>
              </a:spcBef>
              <a:buClr>
                <a:schemeClr val="accent1"/>
              </a:buClr>
              <a:buSzPct val="80000"/>
              <a:buFont typeface="Wingdings 2" pitchFamily="18" charset="2"/>
              <a:buNone/>
              <a:defRPr/>
            </a:pPr>
            <a:r>
              <a:rPr lang="ru-RU" sz="2000" dirty="0">
                <a:latin typeface="+mn-lt"/>
                <a:cs typeface="+mn-cs"/>
              </a:rPr>
              <a:t>Классный руководитель для достижения воспитательных целей должен уметь организовать разнообразную деятельность детей, которая для них является их естественной жизнью, а для педагога называется развивающей, воспитывающей деятельностью. </a:t>
            </a:r>
          </a:p>
          <a:p>
            <a:pPr marL="365125" indent="-282575" eaLnBrk="0" hangingPunct="0">
              <a:spcBef>
                <a:spcPts val="600"/>
              </a:spcBef>
              <a:buClr>
                <a:schemeClr val="accent1"/>
              </a:buClr>
              <a:buSzPct val="80000"/>
              <a:buFont typeface="Wingdings 2" pitchFamily="18" charset="2"/>
              <a:buNone/>
              <a:defRPr/>
            </a:pPr>
            <a:r>
              <a:rPr lang="ru-RU" sz="2000" dirty="0">
                <a:latin typeface="+mn-lt"/>
                <a:cs typeface="+mn-cs"/>
              </a:rPr>
              <a:t>Выделяют определенные виды внеурочной деятельности, которые возможны в школе, а именно:</a:t>
            </a:r>
          </a:p>
          <a:p>
            <a:pPr marL="365125" indent="-282575" eaLnBrk="0" hangingPunct="0">
              <a:spcBef>
                <a:spcPts val="60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  <a:defRPr/>
            </a:pPr>
            <a:r>
              <a:rPr lang="ru-RU" sz="2000" dirty="0">
                <a:latin typeface="+mn-lt"/>
                <a:cs typeface="+mn-cs"/>
              </a:rPr>
              <a:t> познавательная деятельность, </a:t>
            </a:r>
          </a:p>
          <a:p>
            <a:pPr marL="365125" indent="-282575" eaLnBrk="0" hangingPunct="0">
              <a:spcBef>
                <a:spcPts val="60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  <a:defRPr/>
            </a:pPr>
            <a:r>
              <a:rPr lang="ru-RU" sz="2000" dirty="0">
                <a:latin typeface="+mn-lt"/>
                <a:cs typeface="+mn-cs"/>
              </a:rPr>
              <a:t>ценностно-ориентационная,</a:t>
            </a:r>
          </a:p>
          <a:p>
            <a:pPr marL="365125" indent="-282575" eaLnBrk="0" hangingPunct="0">
              <a:spcBef>
                <a:spcPts val="60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  <a:defRPr/>
            </a:pPr>
            <a:r>
              <a:rPr lang="ru-RU" sz="2000" dirty="0">
                <a:latin typeface="+mn-lt"/>
                <a:cs typeface="+mn-cs"/>
              </a:rPr>
              <a:t> общественная,</a:t>
            </a:r>
          </a:p>
          <a:p>
            <a:pPr marL="365125" indent="-282575" eaLnBrk="0" hangingPunct="0">
              <a:spcBef>
                <a:spcPts val="60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  <a:defRPr/>
            </a:pPr>
            <a:r>
              <a:rPr lang="ru-RU" sz="2000" dirty="0">
                <a:latin typeface="+mn-lt"/>
                <a:cs typeface="+mn-cs"/>
              </a:rPr>
              <a:t> эстетическая,</a:t>
            </a:r>
          </a:p>
          <a:p>
            <a:pPr marL="365125" indent="-282575" eaLnBrk="0" hangingPunct="0">
              <a:spcBef>
                <a:spcPts val="60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  <a:defRPr/>
            </a:pPr>
            <a:r>
              <a:rPr lang="ru-RU" sz="2000" dirty="0" err="1">
                <a:latin typeface="+mn-lt"/>
                <a:cs typeface="+mn-cs"/>
              </a:rPr>
              <a:t>досуговая</a:t>
            </a:r>
            <a:r>
              <a:rPr lang="ru-RU" sz="2000" dirty="0">
                <a:latin typeface="+mn-lt"/>
                <a:cs typeface="+mn-cs"/>
              </a:rPr>
              <a:t>. </a:t>
            </a:r>
          </a:p>
          <a:p>
            <a:pPr marL="365125" indent="-282575" eaLnBrk="0" hangingPunct="0">
              <a:spcBef>
                <a:spcPts val="600"/>
              </a:spcBef>
              <a:buClr>
                <a:schemeClr val="accent1"/>
              </a:buClr>
              <a:buSzPct val="80000"/>
              <a:buFont typeface="Wingdings 2" pitchFamily="18" charset="2"/>
              <a:buNone/>
              <a:defRPr/>
            </a:pPr>
            <a:endParaRPr lang="ru-RU" sz="2000" dirty="0">
              <a:latin typeface="+mn-lt"/>
              <a:cs typeface="+mn-cs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725487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2400" dirty="0" smtClean="0"/>
              <a:t>Организация воспитательной работы с классом.</a:t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40963" name="Содержимое 2"/>
          <p:cNvSpPr>
            <a:spLocks noGrp="1"/>
          </p:cNvSpPr>
          <p:nvPr>
            <p:ph idx="1"/>
          </p:nvPr>
        </p:nvSpPr>
        <p:spPr>
          <a:xfrm>
            <a:off x="1435100" y="857250"/>
            <a:ext cx="7499350" cy="5391150"/>
          </a:xfrm>
        </p:spPr>
        <p:txBody>
          <a:bodyPr/>
          <a:lstStyle/>
          <a:p>
            <a:pPr>
              <a:buFont typeface="Wingdings 2" panose="05020102010507070707" pitchFamily="18" charset="2"/>
              <a:buNone/>
            </a:pPr>
            <a:r>
              <a:rPr lang="ru-RU" altLang="ru-RU" sz="2000" smtClean="0"/>
              <a:t>Познавательная деятельность служит:</a:t>
            </a:r>
          </a:p>
          <a:p>
            <a:r>
              <a:rPr lang="ru-RU" altLang="ru-RU" sz="2000" smtClean="0"/>
              <a:t> развитию познавательных интересов, </a:t>
            </a:r>
          </a:p>
          <a:p>
            <a:r>
              <a:rPr lang="ru-RU" altLang="ru-RU" sz="2000" smtClean="0"/>
              <a:t>накоплению знаний,</a:t>
            </a:r>
          </a:p>
          <a:p>
            <a:r>
              <a:rPr lang="ru-RU" altLang="ru-RU" sz="2000" smtClean="0"/>
              <a:t> формированию умственных способностей и пр.</a:t>
            </a:r>
          </a:p>
          <a:p>
            <a:pPr>
              <a:buFont typeface="Wingdings 2" panose="05020102010507070707" pitchFamily="18" charset="2"/>
              <a:buNone/>
            </a:pPr>
            <a:r>
              <a:rPr lang="ru-RU" altLang="ru-RU" sz="2000" smtClean="0"/>
              <a:t> Организуется она в таких формах внеурочной работы, как экскурсия, обзоры литературы, олимпиады, конкурсы, лектории . </a:t>
            </a:r>
          </a:p>
          <a:p>
            <a:pPr>
              <a:buFont typeface="Wingdings 2" panose="05020102010507070707" pitchFamily="18" charset="2"/>
              <a:buNone/>
            </a:pPr>
            <a:r>
              <a:rPr lang="ru-RU" altLang="ru-RU" sz="2000" smtClean="0"/>
              <a:t>Ценностно-ориентационная деятельность - это по существу не деятельность, а психологический процесс :</a:t>
            </a:r>
          </a:p>
          <a:p>
            <a:r>
              <a:rPr lang="ru-RU" altLang="ru-RU" sz="2000" smtClean="0"/>
              <a:t>формирования отношений к миру,</a:t>
            </a:r>
          </a:p>
          <a:p>
            <a:r>
              <a:rPr lang="ru-RU" altLang="ru-RU" sz="2000" smtClean="0"/>
              <a:t> формирования убеждений, взглядов,</a:t>
            </a:r>
          </a:p>
          <a:p>
            <a:r>
              <a:rPr lang="ru-RU" altLang="ru-RU" sz="2000" smtClean="0"/>
              <a:t> усвоения нравственных и других норм жизни людей -всего того, что называют ценностями. </a:t>
            </a:r>
          </a:p>
          <a:p>
            <a:pPr>
              <a:buFont typeface="Wingdings 2" panose="05020102010507070707" pitchFamily="18" charset="2"/>
              <a:buNone/>
            </a:pPr>
            <a:endParaRPr lang="ru-RU" altLang="ru-RU" sz="2000" smtClean="0"/>
          </a:p>
          <a:p>
            <a:pPr>
              <a:buFont typeface="Wingdings 2" panose="05020102010507070707" pitchFamily="18" charset="2"/>
              <a:buNone/>
            </a:pPr>
            <a:endParaRPr lang="ru-RU" altLang="ru-RU" sz="2000" smtClean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725487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2400" dirty="0" smtClean="0"/>
              <a:t>Организация воспитательной работы с классом.</a:t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41987" name="Содержимое 2"/>
          <p:cNvSpPr>
            <a:spLocks noGrp="1"/>
          </p:cNvSpPr>
          <p:nvPr>
            <p:ph idx="1"/>
          </p:nvPr>
        </p:nvSpPr>
        <p:spPr>
          <a:xfrm>
            <a:off x="1435100" y="1071563"/>
            <a:ext cx="7499350" cy="5176837"/>
          </a:xfrm>
        </p:spPr>
        <p:txBody>
          <a:bodyPr/>
          <a:lstStyle/>
          <a:p>
            <a:pPr>
              <a:buFont typeface="Wingdings 2" panose="05020102010507070707" pitchFamily="18" charset="2"/>
              <a:buNone/>
            </a:pPr>
            <a:r>
              <a:rPr lang="ru-RU" altLang="ru-RU" sz="2000" smtClean="0"/>
              <a:t>Классный руководитель имеет богатые возможности стимулировать выработку школьниками отношений, взглядов на жизнь в различных формах внеурочной деятельности: </a:t>
            </a:r>
          </a:p>
          <a:p>
            <a:r>
              <a:rPr lang="ru-RU" altLang="ru-RU" sz="2000" smtClean="0"/>
              <a:t>беседы по социально-нравственной проблематике, </a:t>
            </a:r>
          </a:p>
          <a:p>
            <a:r>
              <a:rPr lang="ru-RU" altLang="ru-RU" sz="2000" smtClean="0"/>
              <a:t>классные собрания, </a:t>
            </a:r>
          </a:p>
          <a:p>
            <a:r>
              <a:rPr lang="ru-RU" altLang="ru-RU" sz="2000" smtClean="0"/>
              <a:t>дискуссии, </a:t>
            </a:r>
          </a:p>
          <a:p>
            <a:r>
              <a:rPr lang="ru-RU" altLang="ru-RU" sz="2000" smtClean="0"/>
              <a:t>во всех других формах и видах деятельности происходит усвоение школьниками социальных ценностей. </a:t>
            </a:r>
          </a:p>
          <a:p>
            <a:pPr>
              <a:buFont typeface="Wingdings 2" panose="05020102010507070707" pitchFamily="18" charset="2"/>
              <a:buNone/>
            </a:pPr>
            <a:endParaRPr lang="ru-RU" altLang="ru-RU" sz="2000" smtClean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65405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2400" dirty="0" smtClean="0"/>
              <a:t>Организация воспитательной работы с классом.</a:t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43011" name="Содержимое 2"/>
          <p:cNvSpPr>
            <a:spLocks noGrp="1"/>
          </p:cNvSpPr>
          <p:nvPr>
            <p:ph idx="1"/>
          </p:nvPr>
        </p:nvSpPr>
        <p:spPr>
          <a:xfrm>
            <a:off x="1435100" y="1071563"/>
            <a:ext cx="7499350" cy="5176837"/>
          </a:xfrm>
        </p:spPr>
        <p:txBody>
          <a:bodyPr/>
          <a:lstStyle/>
          <a:p>
            <a:pPr>
              <a:buFont typeface="Wingdings 2" panose="05020102010507070707" pitchFamily="18" charset="2"/>
              <a:buNone/>
            </a:pPr>
            <a:r>
              <a:rPr lang="ru-RU" altLang="ru-RU" sz="2000" smtClean="0"/>
              <a:t>Общественная деятельность предполагает :</a:t>
            </a:r>
          </a:p>
          <a:p>
            <a:r>
              <a:rPr lang="ru-RU" altLang="ru-RU" sz="2000" smtClean="0"/>
              <a:t>участие школьников в органах управления школой, </a:t>
            </a:r>
          </a:p>
          <a:p>
            <a:r>
              <a:rPr lang="ru-RU" altLang="ru-RU" sz="2000" smtClean="0"/>
              <a:t>различных ученических и молодежных объединениях в школе и вне ее,</a:t>
            </a:r>
          </a:p>
          <a:p>
            <a:r>
              <a:rPr lang="ru-RU" altLang="ru-RU" sz="2000" smtClean="0"/>
              <a:t> участие в трудовых, политических и других акциях и кампаниях.</a:t>
            </a:r>
          </a:p>
          <a:p>
            <a:pPr>
              <a:buFont typeface="Wingdings 2" panose="05020102010507070707" pitchFamily="18" charset="2"/>
              <a:buNone/>
            </a:pPr>
            <a:r>
              <a:rPr lang="ru-RU" altLang="ru-RU" sz="2000" smtClean="0"/>
              <a:t> Это происходит в таких формах,:</a:t>
            </a:r>
          </a:p>
          <a:p>
            <a:r>
              <a:rPr lang="ru-RU" altLang="ru-RU" sz="2000" smtClean="0"/>
              <a:t>как уборка школы, </a:t>
            </a:r>
          </a:p>
          <a:p>
            <a:r>
              <a:rPr lang="ru-RU" altLang="ru-RU" sz="2000" smtClean="0"/>
              <a:t>школьные собрания, </a:t>
            </a:r>
          </a:p>
          <a:p>
            <a:r>
              <a:rPr lang="ru-RU" altLang="ru-RU" sz="2000" smtClean="0"/>
              <a:t>заседания, </a:t>
            </a:r>
          </a:p>
          <a:p>
            <a:r>
              <a:rPr lang="ru-RU" altLang="ru-RU" sz="2000" smtClean="0"/>
              <a:t>выборы ученических органов управления,</a:t>
            </a:r>
          </a:p>
          <a:p>
            <a:r>
              <a:rPr lang="ru-RU" altLang="ru-RU" sz="2000" smtClean="0"/>
              <a:t>вечера, </a:t>
            </a:r>
          </a:p>
          <a:p>
            <a:r>
              <a:rPr lang="ru-RU" altLang="ru-RU" sz="2000" smtClean="0"/>
              <a:t>праздники . </a:t>
            </a:r>
          </a:p>
          <a:p>
            <a:pPr>
              <a:buFont typeface="Wingdings 2" panose="05020102010507070707" pitchFamily="18" charset="2"/>
              <a:buNone/>
            </a:pPr>
            <a:endParaRPr lang="ru-RU" altLang="ru-RU" sz="2000" smtClean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725487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2400" dirty="0" smtClean="0"/>
              <a:t>Организация воспитательной работы с классом.</a:t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44035" name="Содержимое 2"/>
          <p:cNvSpPr>
            <a:spLocks noGrp="1"/>
          </p:cNvSpPr>
          <p:nvPr>
            <p:ph idx="1"/>
          </p:nvPr>
        </p:nvSpPr>
        <p:spPr>
          <a:xfrm>
            <a:off x="1435100" y="857250"/>
            <a:ext cx="7499350" cy="5786438"/>
          </a:xfrm>
        </p:spPr>
        <p:txBody>
          <a:bodyPr/>
          <a:lstStyle/>
          <a:p>
            <a:pPr>
              <a:buFont typeface="Wingdings 2" panose="05020102010507070707" pitchFamily="18" charset="2"/>
              <a:buNone/>
            </a:pPr>
            <a:r>
              <a:rPr lang="ru-RU" altLang="ru-RU" sz="2000" smtClean="0"/>
              <a:t>Эстетическая деятельность развивает:</a:t>
            </a:r>
          </a:p>
          <a:p>
            <a:r>
              <a:rPr lang="ru-RU" altLang="ru-RU" sz="2000" smtClean="0"/>
              <a:t> художественные вкусы, </a:t>
            </a:r>
          </a:p>
          <a:p>
            <a:r>
              <a:rPr lang="ru-RU" altLang="ru-RU" sz="2000" smtClean="0"/>
              <a:t>интересы,</a:t>
            </a:r>
          </a:p>
          <a:p>
            <a:r>
              <a:rPr lang="ru-RU" altLang="ru-RU" sz="2000" smtClean="0"/>
              <a:t> культуру,</a:t>
            </a:r>
          </a:p>
          <a:p>
            <a:r>
              <a:rPr lang="ru-RU" altLang="ru-RU" sz="2000" smtClean="0"/>
              <a:t> способности детей. </a:t>
            </a:r>
          </a:p>
          <a:p>
            <a:pPr>
              <a:buFont typeface="Wingdings 2" panose="05020102010507070707" pitchFamily="18" charset="2"/>
              <a:buNone/>
            </a:pPr>
            <a:r>
              <a:rPr lang="ru-RU" altLang="ru-RU" sz="2000" smtClean="0"/>
              <a:t>Трудно переоценить значение эстетических занятий учащихся, которые могут быть организованы особенно эффективно вне школы в специальных учреждениях.</a:t>
            </a:r>
          </a:p>
          <a:p>
            <a:pPr>
              <a:buFont typeface="Wingdings 2" panose="05020102010507070707" pitchFamily="18" charset="2"/>
              <a:buNone/>
            </a:pPr>
            <a:r>
              <a:rPr lang="ru-RU" altLang="ru-RU" sz="2000" smtClean="0"/>
              <a:t> Школьные педагоги, однако, тоже имеют возможность проводить эту работу в таких формах:</a:t>
            </a:r>
          </a:p>
          <a:p>
            <a:r>
              <a:rPr lang="ru-RU" altLang="ru-RU" sz="2000" smtClean="0"/>
              <a:t> инсценировки, </a:t>
            </a:r>
          </a:p>
          <a:p>
            <a:r>
              <a:rPr lang="ru-RU" altLang="ru-RU" sz="2000" smtClean="0"/>
              <a:t>конкурсы, </a:t>
            </a:r>
          </a:p>
          <a:p>
            <a:r>
              <a:rPr lang="ru-RU" altLang="ru-RU" sz="2000" smtClean="0"/>
              <a:t>школьные театры, концерты, </a:t>
            </a:r>
          </a:p>
          <a:p>
            <a:r>
              <a:rPr lang="ru-RU" altLang="ru-RU" sz="2000" smtClean="0"/>
              <a:t>фестивали, экскурсии в музеи,</a:t>
            </a:r>
          </a:p>
          <a:p>
            <a:r>
              <a:rPr lang="ru-RU" altLang="ru-RU" sz="2000" smtClean="0"/>
              <a:t> посещение театра. </a:t>
            </a:r>
          </a:p>
          <a:p>
            <a:pPr>
              <a:buFont typeface="Wingdings 2" panose="05020102010507070707" pitchFamily="18" charset="2"/>
              <a:buNone/>
            </a:pPr>
            <a:endParaRPr lang="ru-RU" altLang="ru-RU" sz="2000" smtClean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65405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2400" dirty="0" smtClean="0"/>
              <a:t>Организация воспитательной работы с классом.</a:t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45059" name="Содержимое 2"/>
          <p:cNvSpPr>
            <a:spLocks noGrp="1"/>
          </p:cNvSpPr>
          <p:nvPr>
            <p:ph idx="1"/>
          </p:nvPr>
        </p:nvSpPr>
        <p:spPr>
          <a:xfrm>
            <a:off x="1435100" y="1071563"/>
            <a:ext cx="7499350" cy="5176837"/>
          </a:xfrm>
        </p:spPr>
        <p:txBody>
          <a:bodyPr/>
          <a:lstStyle/>
          <a:p>
            <a:pPr>
              <a:buFont typeface="Wingdings 2" panose="05020102010507070707" pitchFamily="18" charset="2"/>
              <a:buNone/>
            </a:pPr>
            <a:r>
              <a:rPr lang="ru-RU" altLang="ru-RU" sz="2000" smtClean="0"/>
              <a:t> Досуговая деятельность обозначает :</a:t>
            </a:r>
          </a:p>
          <a:p>
            <a:r>
              <a:rPr lang="ru-RU" altLang="ru-RU" sz="2000" smtClean="0"/>
              <a:t>содержательный, развивающий отдых, </a:t>
            </a:r>
          </a:p>
          <a:p>
            <a:r>
              <a:rPr lang="ru-RU" altLang="ru-RU" sz="2000" smtClean="0"/>
              <a:t>свободное общение, в котором инициатива должна принадлежать ученикам, </a:t>
            </a:r>
          </a:p>
          <a:p>
            <a:r>
              <a:rPr lang="ru-RU" altLang="ru-RU" sz="2000" smtClean="0"/>
              <a:t>однако учитель должен помнить о своих функциях воспитывающего взрослого, не стороннего наблюдателя.</a:t>
            </a:r>
          </a:p>
          <a:p>
            <a:pPr>
              <a:buFont typeface="Wingdings 2" panose="05020102010507070707" pitchFamily="18" charset="2"/>
              <a:buNone/>
            </a:pPr>
            <a:r>
              <a:rPr lang="ru-RU" altLang="ru-RU" sz="2000" smtClean="0"/>
              <a:t> Свободное общение, досуг учеников может проходить в самых разных формах:</a:t>
            </a:r>
          </a:p>
          <a:p>
            <a:r>
              <a:rPr lang="ru-RU" altLang="ru-RU" sz="2000" smtClean="0"/>
              <a:t> игры,</a:t>
            </a:r>
          </a:p>
          <a:p>
            <a:r>
              <a:rPr lang="ru-RU" altLang="ru-RU" sz="2000" smtClean="0"/>
              <a:t> праздники, </a:t>
            </a:r>
          </a:p>
          <a:p>
            <a:r>
              <a:rPr lang="ru-RU" altLang="ru-RU" sz="2000" smtClean="0"/>
              <a:t>вечера отдыха</a:t>
            </a:r>
          </a:p>
          <a:p>
            <a:r>
              <a:rPr lang="ru-RU" altLang="ru-RU" sz="2000" smtClean="0"/>
              <a:t>, коллективные дни рождения,</a:t>
            </a:r>
          </a:p>
          <a:p>
            <a:r>
              <a:rPr lang="ru-RU" altLang="ru-RU" sz="2000" smtClean="0"/>
              <a:t>соревнования, </a:t>
            </a:r>
          </a:p>
          <a:p>
            <a:r>
              <a:rPr lang="ru-RU" altLang="ru-RU" sz="2000" smtClean="0"/>
              <a:t>совместные прогулки. 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65405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2400" dirty="0" smtClean="0"/>
              <a:t>Организация воспитательной работы с классом.</a:t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46083" name="Содержимое 2"/>
          <p:cNvSpPr>
            <a:spLocks noGrp="1"/>
          </p:cNvSpPr>
          <p:nvPr>
            <p:ph idx="1"/>
          </p:nvPr>
        </p:nvSpPr>
        <p:spPr>
          <a:xfrm>
            <a:off x="1435100" y="785813"/>
            <a:ext cx="7499350" cy="5462587"/>
          </a:xfrm>
        </p:spPr>
        <p:txBody>
          <a:bodyPr/>
          <a:lstStyle/>
          <a:p>
            <a:pPr>
              <a:buFont typeface="Wingdings 2" panose="05020102010507070707" pitchFamily="18" charset="2"/>
              <a:buNone/>
            </a:pPr>
            <a:r>
              <a:rPr lang="ru-RU" altLang="ru-RU" sz="2000" smtClean="0"/>
              <a:t>Педагог должен многое знать и уметь для правильной методической организации формы работы.</a:t>
            </a:r>
          </a:p>
          <a:p>
            <a:pPr>
              <a:buFont typeface="Wingdings 2" panose="05020102010507070707" pitchFamily="18" charset="2"/>
              <a:buNone/>
            </a:pPr>
            <a:r>
              <a:rPr lang="ru-RU" altLang="ru-RU" sz="2000" smtClean="0"/>
              <a:t> В частности, следует осознавать, что в разных формах воспитательной работы классного руководителя преобладает то или иное основное средство воздействия. </a:t>
            </a:r>
          </a:p>
          <a:p>
            <a:pPr>
              <a:buFont typeface="Wingdings 2" panose="05020102010507070707" pitchFamily="18" charset="2"/>
              <a:buNone/>
            </a:pPr>
            <a:r>
              <a:rPr lang="ru-RU" altLang="ru-RU" sz="2000" smtClean="0"/>
              <a:t>В беседе, конференции по нравственным и другим социальным проблемам главным будет воздействие словом, информацией (вспомним метод убеждения). </a:t>
            </a:r>
          </a:p>
          <a:p>
            <a:pPr>
              <a:buFont typeface="Wingdings 2" panose="05020102010507070707" pitchFamily="18" charset="2"/>
              <a:buNone/>
            </a:pPr>
            <a:r>
              <a:rPr lang="ru-RU" altLang="ru-RU" sz="2000" smtClean="0"/>
              <a:t>В театральной постановке осуществляется воздействие образом, зрелищем, совместным эстетическим переживанием. </a:t>
            </a:r>
          </a:p>
          <a:p>
            <a:pPr>
              <a:buFont typeface="Wingdings 2" panose="05020102010507070707" pitchFamily="18" charset="2"/>
              <a:buNone/>
            </a:pPr>
            <a:r>
              <a:rPr lang="ru-RU" altLang="ru-RU" sz="2000" smtClean="0"/>
              <a:t>В соревновании, в трудовой акции на воспитание работает игра, действие, деятельность детей. </a:t>
            </a:r>
          </a:p>
          <a:p>
            <a:pPr>
              <a:buFont typeface="Wingdings 2" panose="05020102010507070707" pitchFamily="18" charset="2"/>
              <a:buNone/>
            </a:pPr>
            <a:r>
              <a:rPr lang="ru-RU" altLang="ru-RU" sz="2000" smtClean="0"/>
              <a:t>Конечно, в большинстве форм слово, образ, игра, действие тесно слиты, но педагог должен понимать, что является основным средством воздействия, и в зависимости от этого организовывать какое-либо дело с детьми. 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65405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2400" dirty="0" smtClean="0"/>
              <a:t>Коллективная творческая деятельность.</a:t>
            </a:r>
            <a:br>
              <a:rPr lang="ru-RU" sz="2400" dirty="0" smtClean="0"/>
            </a:br>
            <a:r>
              <a:rPr lang="ru-RU" sz="2400" dirty="0" smtClean="0"/>
              <a:t> </a:t>
            </a:r>
          </a:p>
        </p:txBody>
      </p:sp>
      <p:sp>
        <p:nvSpPr>
          <p:cNvPr id="47107" name="Содержимое 2"/>
          <p:cNvSpPr>
            <a:spLocks noGrp="1"/>
          </p:cNvSpPr>
          <p:nvPr>
            <p:ph idx="1"/>
          </p:nvPr>
        </p:nvSpPr>
        <p:spPr>
          <a:xfrm>
            <a:off x="1435100" y="714375"/>
            <a:ext cx="7499350" cy="5534025"/>
          </a:xfrm>
        </p:spPr>
        <p:txBody>
          <a:bodyPr/>
          <a:lstStyle/>
          <a:p>
            <a:pPr>
              <a:buFont typeface="Wingdings 2" panose="05020102010507070707" pitchFamily="18" charset="2"/>
              <a:buNone/>
            </a:pPr>
            <a:r>
              <a:rPr lang="ru-RU" altLang="ru-RU" sz="2000" smtClean="0"/>
              <a:t>В методической литературе можно найти указания, как проводить различные формы работы, можно видеть сценарии многих дел.</a:t>
            </a:r>
          </a:p>
          <a:p>
            <a:pPr>
              <a:buFont typeface="Wingdings 2" panose="05020102010507070707" pitchFamily="18" charset="2"/>
              <a:buNone/>
            </a:pPr>
            <a:r>
              <a:rPr lang="ru-RU" altLang="ru-RU" sz="2000" smtClean="0"/>
              <a:t> Здесь выделим три модели, методики проведения воспитательных дел с учениками.</a:t>
            </a:r>
          </a:p>
          <a:p>
            <a:pPr>
              <a:buFont typeface="Wingdings 2" panose="05020102010507070707" pitchFamily="18" charset="2"/>
              <a:buNone/>
            </a:pPr>
            <a:r>
              <a:rPr lang="ru-RU" altLang="ru-RU" sz="2000" smtClean="0"/>
              <a:t> Согласно первой, учитель готовит материал, выступает, ведет - это, например, беседа, дискуссия, сообщение о чем-либо на классном часе. Хорошее слово авторитетного учителя может обладать большой силой. </a:t>
            </a:r>
          </a:p>
          <a:p>
            <a:pPr>
              <a:buFont typeface="Wingdings 2" panose="05020102010507070707" pitchFamily="18" charset="2"/>
              <a:buNone/>
            </a:pPr>
            <a:r>
              <a:rPr lang="ru-RU" altLang="ru-RU" sz="2000" smtClean="0"/>
              <a:t>Вторая модель предполагает привлечение учеников из актива, органов самоуправления, родителей, других участников для проведения, скажем, праздника, однодневного похода и пр.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79692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 smtClean="0"/>
              <a:t>Цикл воспитательной работы классного руководителя.</a:t>
            </a:r>
            <a:endParaRPr lang="ru-RU" sz="2400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1126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 2" panose="05020102010507070707" pitchFamily="18" charset="2"/>
              <a:buNone/>
            </a:pPr>
            <a:r>
              <a:rPr lang="ru-RU" altLang="ru-RU" sz="2000" smtClean="0"/>
              <a:t>Цикл воспитательной работы классного руководителя представляет собой некоторый комплекс, набор следующих действий, этапов работы. </a:t>
            </a: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ru-RU" altLang="ru-RU" sz="2000" smtClean="0"/>
              <a:t>      1. Изучение учащихся и коллектива класса: получение демографических, медицинских, психологических, педагогических данных (семья, социальное и материальное положение, состояние здоровья, уровень развития, воспитанности, индивидуальные особенности). </a:t>
            </a: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ru-RU" altLang="ru-RU" sz="2000" smtClean="0"/>
              <a:t>      2. Формулировка воспитательных задач, общих для класса или отдельных групп, учеников класса, типовых для определенного периода обучения и индивидуальных. </a:t>
            </a:r>
          </a:p>
          <a:p>
            <a:pPr eaLnBrk="1" hangingPunct="1">
              <a:buFont typeface="Wingdings 2" panose="05020102010507070707" pitchFamily="18" charset="2"/>
              <a:buNone/>
            </a:pPr>
            <a:endParaRPr lang="ru-RU" altLang="ru-RU" sz="2000" smtClean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65405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2400" dirty="0" smtClean="0"/>
              <a:t>Коллективная творческая деятельность.</a:t>
            </a:r>
            <a:br>
              <a:rPr lang="ru-RU" sz="2400" dirty="0" smtClean="0"/>
            </a:br>
            <a:r>
              <a:rPr lang="ru-RU" sz="2400" dirty="0" smtClean="0"/>
              <a:t> </a:t>
            </a:r>
            <a:endParaRPr lang="ru-RU" sz="2400" dirty="0"/>
          </a:p>
        </p:txBody>
      </p:sp>
      <p:sp>
        <p:nvSpPr>
          <p:cNvPr id="48131" name="Содержимое 2"/>
          <p:cNvSpPr>
            <a:spLocks noGrp="1"/>
          </p:cNvSpPr>
          <p:nvPr>
            <p:ph idx="1"/>
          </p:nvPr>
        </p:nvSpPr>
        <p:spPr>
          <a:xfrm>
            <a:off x="1435100" y="1071563"/>
            <a:ext cx="7499350" cy="5176837"/>
          </a:xfrm>
        </p:spPr>
        <p:txBody>
          <a:bodyPr/>
          <a:lstStyle/>
          <a:p>
            <a:pPr>
              <a:buFont typeface="Wingdings 2" panose="05020102010507070707" pitchFamily="18" charset="2"/>
              <a:buNone/>
            </a:pPr>
            <a:r>
              <a:rPr lang="ru-RU" altLang="ru-RU" sz="2000" smtClean="0"/>
              <a:t>Привлечение учеников и всех других выражается в том, что под руководством педагога они принимают посильное участие в подготовке и проведении дела.</a:t>
            </a:r>
          </a:p>
          <a:p>
            <a:pPr>
              <a:buFont typeface="Wingdings 2" panose="05020102010507070707" pitchFamily="18" charset="2"/>
              <a:buNone/>
            </a:pPr>
            <a:r>
              <a:rPr lang="ru-RU" altLang="ru-RU" sz="2000" smtClean="0"/>
              <a:t>Здесь используется принцип активизации, вовлечения учеников в деятельность.</a:t>
            </a:r>
          </a:p>
          <a:p>
            <a:pPr>
              <a:buFont typeface="Wingdings 2" panose="05020102010507070707" pitchFamily="18" charset="2"/>
              <a:buNone/>
            </a:pPr>
            <a:r>
              <a:rPr lang="ru-RU" altLang="ru-RU" sz="2000" smtClean="0"/>
              <a:t> Еще более этот принцип и основной закон воспитания определяет третью модель организации воспитательного мероприятия, которую называют методикой организации </a:t>
            </a:r>
            <a:r>
              <a:rPr lang="ru-RU" altLang="ru-RU" sz="2000" smtClean="0">
                <a:solidFill>
                  <a:srgbClr val="0070C0"/>
                </a:solidFill>
              </a:rPr>
              <a:t>коллективного творческого дела. </a:t>
            </a:r>
          </a:p>
          <a:p>
            <a:pPr>
              <a:buFont typeface="Wingdings 2" panose="05020102010507070707" pitchFamily="18" charset="2"/>
              <a:buNone/>
            </a:pPr>
            <a:endParaRPr lang="ru-RU" altLang="ru-RU" sz="2000" smtClean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725487"/>
          </a:xfrm>
        </p:spPr>
        <p:txBody>
          <a:bodyPr/>
          <a:lstStyle/>
          <a:p>
            <a:pPr algn="ctr">
              <a:defRPr/>
            </a:pPr>
            <a:r>
              <a:rPr lang="ru-RU" sz="2400" dirty="0" smtClean="0"/>
              <a:t>Немного истории.</a:t>
            </a:r>
            <a:endParaRPr lang="ru-RU" sz="2400" dirty="0"/>
          </a:p>
        </p:txBody>
      </p:sp>
      <p:sp>
        <p:nvSpPr>
          <p:cNvPr id="49155" name="Содержимое 2"/>
          <p:cNvSpPr>
            <a:spLocks noGrp="1"/>
          </p:cNvSpPr>
          <p:nvPr>
            <p:ph idx="1"/>
          </p:nvPr>
        </p:nvSpPr>
        <p:spPr>
          <a:xfrm>
            <a:off x="1435100" y="1143000"/>
            <a:ext cx="7499350" cy="5572125"/>
          </a:xfrm>
        </p:spPr>
        <p:txBody>
          <a:bodyPr/>
          <a:lstStyle/>
          <a:p>
            <a:pPr>
              <a:buFont typeface="Wingdings 2" panose="05020102010507070707" pitchFamily="18" charset="2"/>
              <a:buNone/>
            </a:pPr>
            <a:r>
              <a:rPr lang="ru-RU" altLang="ru-RU" sz="2000" smtClean="0"/>
              <a:t>Эта методика возникла в 60-е годы в работе ленинградских педагогов во главе с И.П.Ивановым, обучавших пионерские и комсомольские активы школ.</a:t>
            </a:r>
          </a:p>
          <a:p>
            <a:pPr>
              <a:buFont typeface="Wingdings 2" panose="05020102010507070707" pitchFamily="18" charset="2"/>
              <a:buNone/>
            </a:pPr>
            <a:r>
              <a:rPr lang="ru-RU" altLang="ru-RU" sz="2000" smtClean="0"/>
              <a:t> Иванов И.П. и его коллеги возродили и обновили систему организации воспитывающей деятельности А.Макаренко, для которой характерно следующее:</a:t>
            </a:r>
          </a:p>
          <a:p>
            <a:r>
              <a:rPr lang="ru-RU" altLang="ru-RU" sz="2000" smtClean="0"/>
              <a:t> взаимодействие разных микроколлективов, </a:t>
            </a:r>
          </a:p>
          <a:p>
            <a:r>
              <a:rPr lang="ru-RU" altLang="ru-RU" sz="2000" smtClean="0"/>
              <a:t>сменные и дежурные командиры, </a:t>
            </a:r>
          </a:p>
          <a:p>
            <a:r>
              <a:rPr lang="ru-RU" altLang="ru-RU" sz="2000" smtClean="0"/>
              <a:t>система распределения дел на день и более длинные сроки, </a:t>
            </a:r>
          </a:p>
          <a:p>
            <a:r>
              <a:rPr lang="ru-RU" altLang="ru-RU" sz="2000" smtClean="0"/>
              <a:t>собрания групп с обсуждением дел, планов, поступков, </a:t>
            </a:r>
          </a:p>
          <a:p>
            <a:r>
              <a:rPr lang="ru-RU" altLang="ru-RU" sz="2000" smtClean="0"/>
              <a:t>способы оформления детской жизни строем, формой, игрой, традициями. </a:t>
            </a:r>
          </a:p>
          <a:p>
            <a:pPr>
              <a:buFont typeface="Wingdings 2" panose="05020102010507070707" pitchFamily="18" charset="2"/>
              <a:buNone/>
            </a:pPr>
            <a:r>
              <a:rPr lang="ru-RU" altLang="ru-RU" sz="2000" smtClean="0"/>
              <a:t>      Методика стала применяться в пионерских и молодежных лагерях, школах, интернатах и нашла оформление в педагогической литературе.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796925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2400" dirty="0" smtClean="0"/>
              <a:t>Коллективная творческая деятельность.</a:t>
            </a:r>
            <a:br>
              <a:rPr lang="ru-RU" sz="2400" dirty="0" smtClean="0"/>
            </a:br>
            <a:r>
              <a:rPr lang="ru-RU" sz="2400" dirty="0" smtClean="0"/>
              <a:t> </a:t>
            </a:r>
            <a:endParaRPr lang="ru-RU" sz="2400" dirty="0"/>
          </a:p>
        </p:txBody>
      </p:sp>
      <p:sp>
        <p:nvSpPr>
          <p:cNvPr id="50179" name="Содержимое 2"/>
          <p:cNvSpPr>
            <a:spLocks noGrp="1"/>
          </p:cNvSpPr>
          <p:nvPr>
            <p:ph idx="1"/>
          </p:nvPr>
        </p:nvSpPr>
        <p:spPr>
          <a:xfrm>
            <a:off x="1435100" y="1214438"/>
            <a:ext cx="7499350" cy="5429250"/>
          </a:xfrm>
        </p:spPr>
        <p:txBody>
          <a:bodyPr/>
          <a:lstStyle/>
          <a:p>
            <a:pPr>
              <a:buFont typeface="Wingdings 2" panose="05020102010507070707" pitchFamily="18" charset="2"/>
              <a:buNone/>
            </a:pPr>
            <a:r>
              <a:rPr lang="ru-RU" altLang="ru-RU" sz="2000" smtClean="0"/>
              <a:t>Ее главные принципы таковы: </a:t>
            </a:r>
          </a:p>
          <a:p>
            <a:r>
              <a:rPr lang="ru-RU" altLang="ru-RU" sz="2000" smtClean="0"/>
              <a:t>воспитывать в совместной обогащающей деятельности детей и взрослых, максимально вовлекая детей в самостоятельную деятельность в любой момент их жизни, на каждом этапе организации коллективных, групповых дел; </a:t>
            </a:r>
          </a:p>
          <a:p>
            <a:r>
              <a:rPr lang="ru-RU" altLang="ru-RU" sz="2000" smtClean="0"/>
              <a:t>обеспечивать смену ролей и деятельности для каждого ребенка, что ведет к развитию умений, характера, способностей школьника.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65405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2400" dirty="0" smtClean="0"/>
              <a:t>Коллективная творческая деятельность.</a:t>
            </a:r>
            <a:br>
              <a:rPr lang="ru-RU" sz="2400" dirty="0" smtClean="0"/>
            </a:br>
            <a:r>
              <a:rPr lang="ru-RU" sz="2400" dirty="0" smtClean="0"/>
              <a:t> </a:t>
            </a:r>
            <a:endParaRPr lang="ru-RU" sz="2400" dirty="0"/>
          </a:p>
        </p:txBody>
      </p:sp>
      <p:sp>
        <p:nvSpPr>
          <p:cNvPr id="51203" name="Содержимое 2"/>
          <p:cNvSpPr>
            <a:spLocks noGrp="1"/>
          </p:cNvSpPr>
          <p:nvPr>
            <p:ph idx="1"/>
          </p:nvPr>
        </p:nvSpPr>
        <p:spPr>
          <a:xfrm>
            <a:off x="1435100" y="714375"/>
            <a:ext cx="7499350" cy="5534025"/>
          </a:xfrm>
        </p:spPr>
        <p:txBody>
          <a:bodyPr/>
          <a:lstStyle/>
          <a:p>
            <a:pPr>
              <a:buFont typeface="Wingdings 2" panose="05020102010507070707" pitchFamily="18" charset="2"/>
              <a:buNone/>
            </a:pPr>
            <a:r>
              <a:rPr lang="ru-RU" altLang="ru-RU" sz="2000" smtClean="0"/>
              <a:t>Организация дел класса и школы, в которых участвует много народу (турслет, праздник, поход, фестиваль) и которые собственно и называются коллективной творческой деятельностью, строится по этапам. </a:t>
            </a:r>
          </a:p>
          <a:p>
            <a:r>
              <a:rPr lang="ru-RU" altLang="ru-RU" sz="2000" smtClean="0"/>
              <a:t>      1. Cоздание Совета дела (или Временной инициативной группы), задача которого организовать все дело, вовлекая в работу всех, создавая, если надо, другие группы для подготовки. В Совет дела можно избирать, назначать, входить добровольно. Совет дела создается только на данное мероприятие, после которого распадется, что обеспечивает смену ролей. </a:t>
            </a:r>
          </a:p>
          <a:p>
            <a:r>
              <a:rPr lang="ru-RU" altLang="ru-RU" sz="2000" smtClean="0"/>
              <a:t>      2. Разработка сценария дела. Ее осуществляет Совет дела, для чего можно использовать метод мозговой атаки. Задача педагога на этом этапе -разбудить фантазию, инициировать творчество. "Все творчески - иначе зачем?" - лозунг авторов методики. </a:t>
            </a:r>
          </a:p>
          <a:p>
            <a:pPr>
              <a:buFont typeface="Wingdings 2" panose="05020102010507070707" pitchFamily="18" charset="2"/>
              <a:buNone/>
            </a:pPr>
            <a:endParaRPr lang="ru-RU" altLang="ru-RU" sz="2000" smtClean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65405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2400" dirty="0" smtClean="0"/>
              <a:t>Коллективная творческая деятельность.</a:t>
            </a:r>
            <a:br>
              <a:rPr lang="ru-RU" sz="2400" dirty="0" smtClean="0"/>
            </a:br>
            <a:r>
              <a:rPr lang="ru-RU" sz="2400" dirty="0" smtClean="0"/>
              <a:t> </a:t>
            </a:r>
            <a:endParaRPr lang="ru-RU" sz="2400" dirty="0"/>
          </a:p>
        </p:txBody>
      </p:sp>
      <p:sp>
        <p:nvSpPr>
          <p:cNvPr id="52227" name="Содержимое 2"/>
          <p:cNvSpPr>
            <a:spLocks noGrp="1"/>
          </p:cNvSpPr>
          <p:nvPr>
            <p:ph idx="1"/>
          </p:nvPr>
        </p:nvSpPr>
        <p:spPr>
          <a:xfrm>
            <a:off x="1435100" y="785813"/>
            <a:ext cx="7499350" cy="5462587"/>
          </a:xfrm>
        </p:spPr>
        <p:txBody>
          <a:bodyPr/>
          <a:lstStyle/>
          <a:p>
            <a:r>
              <a:rPr lang="ru-RU" altLang="ru-RU" sz="2000" smtClean="0"/>
              <a:t> 3. Составление списка дел и распределение поручений всем участникам мероприятия. Задача, во-первых, все предусмотреть и приготовить, а во-вторых, вовлечь</a:t>
            </a:r>
          </a:p>
          <a:p>
            <a:r>
              <a:rPr lang="ru-RU" altLang="ru-RU" sz="2000" smtClean="0"/>
              <a:t> 4. Рабочая подготовка дела. На этом этапе взрослые могут помогать детям что-то узнать, научиться, тем самым способствуют их развитию и воспитанию. </a:t>
            </a:r>
          </a:p>
          <a:p>
            <a:r>
              <a:rPr lang="ru-RU" altLang="ru-RU" sz="2000" smtClean="0"/>
              <a:t>      5. Непосредственно проведение самого дела. Здесь важно обеспечить совместное эмоциональное переживание, место и роль каждого в общей работе. Это возвышает, обогащает внутренне. всех.</a:t>
            </a:r>
          </a:p>
          <a:p>
            <a:r>
              <a:rPr lang="ru-RU" altLang="ru-RU" sz="2000" smtClean="0"/>
              <a:t> 6. Заключительное заседание Совета дела, на котором говорят о том, что получилось, что не получилось и почему. Анализ позволяет учиться на опыте, отмечать рост, развитие детей.</a:t>
            </a:r>
          </a:p>
          <a:p>
            <a:r>
              <a:rPr lang="ru-RU" altLang="ru-RU" sz="2000" smtClean="0"/>
              <a:t> К другому делу создается другой Совет дела и различные группы в ходе подготовки. 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725487"/>
          </a:xfrm>
        </p:spPr>
        <p:txBody>
          <a:bodyPr/>
          <a:lstStyle/>
          <a:p>
            <a:pPr algn="ctr">
              <a:defRPr/>
            </a:pP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100" y="1143000"/>
            <a:ext cx="7499350" cy="5500688"/>
          </a:xfrm>
        </p:spPr>
        <p:txBody>
          <a:bodyPr/>
          <a:lstStyle/>
          <a:p>
            <a:pPr>
              <a:buFont typeface="Wingdings 2" panose="05020102010507070707" pitchFamily="18" charset="2"/>
              <a:buNone/>
              <a:defRPr/>
            </a:pPr>
            <a:r>
              <a:rPr lang="ru-RU" sz="2000" dirty="0" smtClean="0"/>
              <a:t>Таким образом, формирование навыков поведения, умений взаимодействия, нравственное и социальное развитие обеспечивается в такой модели организации групповой творческой деятельности вовлечением всех в постоянную и разнообразную работу.</a:t>
            </a:r>
          </a:p>
          <a:p>
            <a:pPr>
              <a:buFont typeface="Wingdings 2" panose="05020102010507070707" pitchFamily="18" charset="2"/>
              <a:buNone/>
              <a:defRPr/>
            </a:pPr>
            <a:r>
              <a:rPr lang="ru-RU" sz="2000" dirty="0" smtClean="0"/>
              <a:t>Модель работает при определенных условиях.</a:t>
            </a:r>
          </a:p>
          <a:p>
            <a:pPr marL="539750" indent="-457200">
              <a:buFont typeface="Wingdings 2" panose="05020102010507070707" pitchFamily="18" charset="2"/>
              <a:buAutoNum type="arabicPeriod"/>
              <a:defRPr/>
            </a:pPr>
            <a:r>
              <a:rPr lang="ru-RU" sz="2000" dirty="0" smtClean="0"/>
              <a:t>Необходима нравственная и психологическая атмосфера, которую характеризует вера в возможности детей, вера в положительные ценности, идеалы, скажем, в добро, в возможность сделать свою жизнь лучше. </a:t>
            </a:r>
          </a:p>
          <a:p>
            <a:pPr marL="539750" indent="-457200">
              <a:buFont typeface="Wingdings 2" panose="05020102010507070707" pitchFamily="18" charset="2"/>
              <a:buAutoNum type="arabicPeriod"/>
              <a:defRPr/>
            </a:pPr>
            <a:r>
              <a:rPr lang="ru-RU" sz="2000" dirty="0" smtClean="0"/>
              <a:t>2.Необходимо наличие педагога-лидера, что называется, личности, а также его помощников, единомышленников, актива. </a:t>
            </a:r>
          </a:p>
          <a:p>
            <a:pPr marL="539750" indent="-457200">
              <a:buFont typeface="Wingdings 2" panose="05020102010507070707" pitchFamily="18" charset="2"/>
              <a:buAutoNum type="arabicPeriod"/>
              <a:defRPr/>
            </a:pPr>
            <a:r>
              <a:rPr lang="ru-RU" sz="2000" dirty="0" smtClean="0"/>
              <a:t>Вместе они могут работать по "принципу бутерброда": взять группу учеников, которых надо научить жить содержательной, развивающей жизнью. </a:t>
            </a:r>
          </a:p>
          <a:p>
            <a:pPr>
              <a:buFont typeface="Wingdings 2" panose="05020102010507070707" pitchFamily="18" charset="2"/>
              <a:buNone/>
              <a:defRPr/>
            </a:pPr>
            <a:endParaRPr lang="ru-RU" sz="2000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654050"/>
          </a:xfrm>
        </p:spPr>
        <p:txBody>
          <a:bodyPr/>
          <a:lstStyle/>
          <a:p>
            <a:pPr algn="ctr">
              <a:defRPr/>
            </a:pPr>
            <a:r>
              <a:rPr lang="ru-RU" sz="2400" dirty="0" smtClean="0"/>
              <a:t>Задания на усвоение и проверку.</a:t>
            </a:r>
            <a:endParaRPr lang="ru-RU" sz="2400" dirty="0"/>
          </a:p>
        </p:txBody>
      </p:sp>
      <p:sp>
        <p:nvSpPr>
          <p:cNvPr id="54275" name="Содержимое 2"/>
          <p:cNvSpPr>
            <a:spLocks noGrp="1"/>
          </p:cNvSpPr>
          <p:nvPr>
            <p:ph idx="1"/>
          </p:nvPr>
        </p:nvSpPr>
        <p:spPr>
          <a:xfrm>
            <a:off x="1428750" y="1071563"/>
            <a:ext cx="7499350" cy="5643562"/>
          </a:xfrm>
        </p:spPr>
        <p:txBody>
          <a:bodyPr/>
          <a:lstStyle/>
          <a:p>
            <a:endParaRPr lang="ru-RU" altLang="ru-RU" sz="2000" smtClean="0"/>
          </a:p>
          <a:p>
            <a:endParaRPr lang="ru-RU" altLang="ru-RU" sz="2000" smtClean="0"/>
          </a:p>
          <a:p>
            <a:r>
              <a:rPr lang="ru-RU" altLang="ru-RU" sz="2000" smtClean="0"/>
              <a:t>      1.Дайте характеристику понятия классный руководитель, назовите функции классного руководителя. </a:t>
            </a:r>
          </a:p>
          <a:p>
            <a:r>
              <a:rPr lang="ru-RU" altLang="ru-RU" sz="2000" smtClean="0"/>
              <a:t>      2. Раскройте технологический цикл работы классного руководителя: диагностика…, планирование… </a:t>
            </a:r>
          </a:p>
          <a:p>
            <a:r>
              <a:rPr lang="ru-RU" altLang="ru-RU" sz="2000" smtClean="0"/>
              <a:t>      3. Назовите задачи диагностики класса, её содержание и методы. </a:t>
            </a:r>
          </a:p>
          <a:p>
            <a:r>
              <a:rPr lang="ru-RU" altLang="ru-RU" sz="2000" smtClean="0"/>
              <a:t>      4. Назовите виды деятельности школьников и формы работы с ними. </a:t>
            </a:r>
          </a:p>
          <a:p>
            <a:r>
              <a:rPr lang="ru-RU" altLang="ru-RU" sz="2000" smtClean="0"/>
              <a:t>      5. Опишите методику коллективной творческой деятельности. </a:t>
            </a:r>
          </a:p>
          <a:p>
            <a:pPr>
              <a:buFont typeface="Wingdings 2" panose="05020102010507070707" pitchFamily="18" charset="2"/>
              <a:buNone/>
            </a:pPr>
            <a:r>
              <a:rPr lang="ru-RU" altLang="ru-RU" sz="2000" smtClean="0"/>
              <a:t> </a:t>
            </a:r>
          </a:p>
          <a:p>
            <a:pPr>
              <a:buFont typeface="Wingdings 2" panose="05020102010507070707" pitchFamily="18" charset="2"/>
              <a:buNone/>
            </a:pPr>
            <a:r>
              <a:rPr lang="ru-RU" altLang="ru-RU" sz="2000" smtClean="0"/>
              <a:t>  </a:t>
            </a:r>
          </a:p>
          <a:p>
            <a:pPr>
              <a:buFont typeface="Wingdings 2" panose="05020102010507070707" pitchFamily="18" charset="2"/>
              <a:buNone/>
            </a:pPr>
            <a:endParaRPr lang="ru-RU" altLang="ru-RU" sz="200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86836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 smtClean="0"/>
              <a:t>Цикл воспитательной работы классного руководителя.</a:t>
            </a:r>
            <a:endParaRPr lang="ru-RU" sz="2400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1229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 2" panose="05020102010507070707" pitchFamily="18" charset="2"/>
              <a:buNone/>
            </a:pPr>
            <a:r>
              <a:rPr lang="ru-RU" altLang="ru-RU" sz="2000" smtClean="0"/>
              <a:t> 3. Планирование воспитательной работы - составление плана, оперативного документа для работы с учениками, учителями, родителями, содержащего перечень задач и дел по их решению. </a:t>
            </a: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ru-RU" altLang="ru-RU" sz="2000" smtClean="0"/>
              <a:t>      4. Организация, проведение и корректировка деятельности в соответствии с задачами и планом: проведение классных часов, экскурсий, походов, вечеров, родительских собраний и пр. </a:t>
            </a: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ru-RU" altLang="ru-RU" sz="2000" smtClean="0"/>
              <a:t>      5. Анализ и оценка результатов воспитания, которые выражаются в уровне воспитанности учеников. Наблюдение, опросники и другие методы позволяют судить о результатах и ставить новые задачи, а также о собственной профессиональной компетенции и личностном росте классного руководителя как воспитателя.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654050"/>
          </a:xfrm>
        </p:spPr>
        <p:txBody>
          <a:bodyPr/>
          <a:lstStyle/>
          <a:p>
            <a:pPr eaLnBrk="1" hangingPunct="1">
              <a:defRPr/>
            </a:pPr>
            <a:r>
              <a:rPr lang="ru-RU" sz="2400" dirty="0" smtClean="0"/>
              <a:t>Цикл воспитательной работы классного руководителя.</a:t>
            </a:r>
            <a:endParaRPr lang="ru-RU" sz="2400" dirty="0"/>
          </a:p>
        </p:txBody>
      </p:sp>
      <p:sp>
        <p:nvSpPr>
          <p:cNvPr id="13315" name="Содержимое 2"/>
          <p:cNvSpPr>
            <a:spLocks noGrp="1"/>
          </p:cNvSpPr>
          <p:nvPr>
            <p:ph idx="1"/>
          </p:nvPr>
        </p:nvSpPr>
        <p:spPr>
          <a:xfrm>
            <a:off x="1435100" y="785813"/>
            <a:ext cx="7499350" cy="5929312"/>
          </a:xfrm>
        </p:spPr>
        <p:txBody>
          <a:bodyPr/>
          <a:lstStyle/>
          <a:p>
            <a:pPr eaLnBrk="1" hangingPunct="1">
              <a:buFont typeface="Wingdings 2" panose="05020102010507070707" pitchFamily="18" charset="2"/>
              <a:buNone/>
            </a:pPr>
            <a:r>
              <a:rPr lang="ru-RU" altLang="ru-RU" sz="2000" smtClean="0"/>
              <a:t>Этот цикл, от диагностики до оценки результатов, характерен для управления в социальных системах (с участием человека), какой и является система воспитания, и может быть сведен к четырем этапам:</a:t>
            </a:r>
          </a:p>
          <a:p>
            <a:pPr eaLnBrk="1" hangingPunct="1"/>
            <a:r>
              <a:rPr lang="ru-RU" altLang="ru-RU" sz="2000" smtClean="0"/>
              <a:t> диагностика; </a:t>
            </a:r>
          </a:p>
          <a:p>
            <a:pPr eaLnBrk="1" hangingPunct="1"/>
            <a:r>
              <a:rPr lang="ru-RU" altLang="ru-RU" sz="2000" smtClean="0"/>
              <a:t>планирование; </a:t>
            </a:r>
          </a:p>
          <a:p>
            <a:pPr eaLnBrk="1" hangingPunct="1"/>
            <a:r>
              <a:rPr lang="ru-RU" altLang="ru-RU" sz="2000" smtClean="0"/>
              <a:t>реализация плана; </a:t>
            </a:r>
          </a:p>
          <a:p>
            <a:pPr eaLnBrk="1" hangingPunct="1"/>
            <a:r>
              <a:rPr lang="ru-RU" altLang="ru-RU" sz="2000" smtClean="0"/>
              <a:t>анализ результатов.</a:t>
            </a:r>
            <a:endParaRPr lang="en-US" altLang="ru-RU" sz="2000" smtClean="0"/>
          </a:p>
          <a:p>
            <a:pPr eaLnBrk="1" hangingPunct="1"/>
            <a:r>
              <a:rPr lang="ru-RU" altLang="ru-RU" sz="2000" smtClean="0"/>
              <a:t>коррекция</a:t>
            </a: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ru-RU" altLang="ru-RU" sz="2000" smtClean="0"/>
              <a:t> К сожалению на практике учителя, воспитатели слабо рефлектируют свою работу, проводя ее формально, сводя к мероприятиям, не всегда хорошо зная учащихся, не осознавая целей, содержания, средств, не планируя результатов. </a:t>
            </a: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ru-RU" altLang="ru-RU" sz="2000" smtClean="0"/>
              <a:t>Поэтому воспитание учащихся происходит как бы непреднамеренно, случайно и, значит, малоэффективно. </a:t>
            </a: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ru-RU" altLang="ru-RU" sz="2000" smtClean="0"/>
              <a:t>Чтобы было иначе, надо осознать технологический цикл работы с классом и технологию работы с отдельными учениками, изучить его в деталях и овладеть им на практике.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582612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 Диагностика в работе классного руководителя.</a:t>
            </a:r>
            <a:br>
              <a:rPr lang="ru-RU" sz="2400" dirty="0" smtClean="0"/>
            </a:br>
            <a:r>
              <a:rPr lang="ru-RU" sz="2400" dirty="0" smtClean="0"/>
              <a:t> </a:t>
            </a:r>
            <a:endParaRPr lang="ru-RU" sz="2400" dirty="0"/>
          </a:p>
        </p:txBody>
      </p:sp>
      <p:sp>
        <p:nvSpPr>
          <p:cNvPr id="14339" name="Содержимое 2"/>
          <p:cNvSpPr>
            <a:spLocks noGrp="1"/>
          </p:cNvSpPr>
          <p:nvPr>
            <p:ph idx="1"/>
          </p:nvPr>
        </p:nvSpPr>
        <p:spPr>
          <a:xfrm>
            <a:off x="1435100" y="928688"/>
            <a:ext cx="7499350" cy="5786437"/>
          </a:xfrm>
        </p:spPr>
        <p:txBody>
          <a:bodyPr/>
          <a:lstStyle/>
          <a:p>
            <a:pPr eaLnBrk="1" hangingPunct="1">
              <a:buFont typeface="Wingdings 2" panose="05020102010507070707" pitchFamily="18" charset="2"/>
              <a:buNone/>
            </a:pPr>
            <a:r>
              <a:rPr lang="ru-RU" altLang="ru-RU" sz="1800" smtClean="0"/>
              <a:t>Диагностика, которую может осуществлять классный</a:t>
            </a:r>
            <a:r>
              <a:rPr lang="ru-RU" altLang="ru-RU" sz="1600" smtClean="0"/>
              <a:t> </a:t>
            </a:r>
            <a:r>
              <a:rPr lang="ru-RU" altLang="ru-RU" sz="2000" smtClean="0"/>
              <a:t>руководитель в работе с классом, - это педагогическое изучение учащихся класса, получение данных об условиях их жизни, особенностях развития, обучения и воспитания. </a:t>
            </a: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ru-RU" altLang="ru-RU" sz="2000" smtClean="0"/>
              <a:t>Она является частью сравнительно нового направления - педагогической диагностики, которая представляет собой систему действий по изучению, анализу педагогического процесса, определению и анализу результатов обучения. </a:t>
            </a: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ru-RU" altLang="ru-RU" sz="2000" smtClean="0"/>
              <a:t>Иначе говоря, с помощью диагностических методик учитель получает данные:</a:t>
            </a:r>
          </a:p>
          <a:p>
            <a:pPr eaLnBrk="1" hangingPunct="1"/>
            <a:r>
              <a:rPr lang="ru-RU" altLang="ru-RU" sz="2000" smtClean="0"/>
              <a:t> о состоянии педагогического процесса, </a:t>
            </a:r>
          </a:p>
          <a:p>
            <a:pPr eaLnBrk="1" hangingPunct="1"/>
            <a:r>
              <a:rPr lang="ru-RU" altLang="ru-RU" sz="2000" smtClean="0"/>
              <a:t>качестве обучения и/или воспитания, </a:t>
            </a:r>
          </a:p>
          <a:p>
            <a:pPr eaLnBrk="1" hangingPunct="1"/>
            <a:r>
              <a:rPr lang="ru-RU" altLang="ru-RU" sz="2000" smtClean="0"/>
              <a:t>обученности и воспитанности школьников, </a:t>
            </a:r>
          </a:p>
          <a:p>
            <a:pPr eaLnBrk="1" hangingPunct="1"/>
            <a:r>
              <a:rPr lang="ru-RU" altLang="ru-RU" sz="2000" smtClean="0"/>
              <a:t>обрабатывает эти данные,</a:t>
            </a:r>
          </a:p>
          <a:p>
            <a:pPr eaLnBrk="1" hangingPunct="1"/>
            <a:r>
              <a:rPr lang="ru-RU" altLang="ru-RU" sz="2000" smtClean="0"/>
              <a:t> анализирует и оценивает их,</a:t>
            </a:r>
          </a:p>
          <a:p>
            <a:pPr eaLnBrk="1" hangingPunct="1"/>
            <a:r>
              <a:rPr lang="ru-RU" altLang="ru-RU" sz="2000" smtClean="0"/>
              <a:t> корректирует и прогнозирует развитие педагогического процесса и учащихся.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582612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sz="2400" dirty="0" smtClean="0"/>
              <a:t> Диагностика в работе классного руководителя.</a:t>
            </a:r>
            <a:br>
              <a:rPr lang="ru-RU" sz="2400" dirty="0" smtClean="0"/>
            </a:br>
            <a:endParaRPr lang="ru-RU" sz="2400" dirty="0" smtClean="0"/>
          </a:p>
        </p:txBody>
      </p:sp>
      <p:sp>
        <p:nvSpPr>
          <p:cNvPr id="15363" name="Содержимое 2"/>
          <p:cNvSpPr>
            <a:spLocks noGrp="1"/>
          </p:cNvSpPr>
          <p:nvPr>
            <p:ph idx="1"/>
          </p:nvPr>
        </p:nvSpPr>
        <p:spPr>
          <a:xfrm>
            <a:off x="1435100" y="1000125"/>
            <a:ext cx="7499350" cy="5248275"/>
          </a:xfrm>
        </p:spPr>
        <p:txBody>
          <a:bodyPr/>
          <a:lstStyle/>
          <a:p>
            <a:pPr eaLnBrk="1" hangingPunct="1">
              <a:buFont typeface="Wingdings 2" panose="05020102010507070707" pitchFamily="18" charset="2"/>
              <a:buNone/>
            </a:pPr>
            <a:r>
              <a:rPr lang="ru-RU" altLang="ru-RU" sz="2000" smtClean="0"/>
              <a:t>На теоретическом и прикладном уровне диагностика решает проблемы о том:</a:t>
            </a:r>
          </a:p>
          <a:p>
            <a:pPr eaLnBrk="1" hangingPunct="1"/>
            <a:r>
              <a:rPr lang="ru-RU" altLang="ru-RU" sz="2000" smtClean="0"/>
              <a:t> что изучать, </a:t>
            </a:r>
          </a:p>
          <a:p>
            <a:pPr eaLnBrk="1" hangingPunct="1"/>
            <a:r>
              <a:rPr lang="ru-RU" altLang="ru-RU" sz="2000" smtClean="0"/>
              <a:t>какими методами, </a:t>
            </a:r>
          </a:p>
          <a:p>
            <a:pPr eaLnBrk="1" hangingPunct="1"/>
            <a:r>
              <a:rPr lang="ru-RU" altLang="ru-RU" sz="2000" smtClean="0"/>
              <a:t>как измерять состояние педагогического процесса и учащихся, </a:t>
            </a:r>
          </a:p>
          <a:p>
            <a:pPr eaLnBrk="1" hangingPunct="1"/>
            <a:r>
              <a:rPr lang="ru-RU" altLang="ru-RU" sz="2000" smtClean="0"/>
              <a:t>как фиксировать и использовать результаты. </a:t>
            </a: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ru-RU" altLang="ru-RU" sz="2000" smtClean="0"/>
              <a:t>На практике учителя это делали на донаучном уровне всегда, но только в 20 веке. </a:t>
            </a:r>
          </a:p>
          <a:p>
            <a:pPr eaLnBrk="1" hangingPunct="1">
              <a:buFont typeface="Wingdings 2" panose="05020102010507070707" pitchFamily="18" charset="2"/>
              <a:buNone/>
            </a:pPr>
            <a:endParaRPr lang="ru-RU" altLang="ru-RU" sz="2000" smtClean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725487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2400" dirty="0" smtClean="0"/>
              <a:t> Функции диагностики в работе классного руководителя.</a:t>
            </a:r>
            <a:endParaRPr lang="ru-RU" sz="2400" dirty="0"/>
          </a:p>
        </p:txBody>
      </p:sp>
      <p:sp>
        <p:nvSpPr>
          <p:cNvPr id="16387" name="Содержимое 2"/>
          <p:cNvSpPr>
            <a:spLocks noGrp="1"/>
          </p:cNvSpPr>
          <p:nvPr>
            <p:ph idx="1"/>
          </p:nvPr>
        </p:nvSpPr>
        <p:spPr>
          <a:xfrm>
            <a:off x="1435100" y="1000125"/>
            <a:ext cx="7499350" cy="5248275"/>
          </a:xfrm>
        </p:spPr>
        <p:txBody>
          <a:bodyPr/>
          <a:lstStyle/>
          <a:p>
            <a:pPr eaLnBrk="1" hangingPunct="1">
              <a:buFont typeface="Wingdings 2" panose="05020102010507070707" pitchFamily="18" charset="2"/>
              <a:buNone/>
            </a:pPr>
            <a:r>
              <a:rPr lang="ru-RU" altLang="ru-RU" sz="2000" smtClean="0"/>
              <a:t>Педагогическая диагностика, направленная на изучение процесса обучения и воспитания, имеет целью отслеживать результаты воспитания и корректировать его, она важна не сама по себе, а как обратная связь в педагогической системе, для более оптимальной организации педагогического процесса. </a:t>
            </a: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ru-RU" altLang="ru-RU" sz="2000" smtClean="0"/>
              <a:t>Наука выделяет следующие ее функции: </a:t>
            </a:r>
          </a:p>
          <a:p>
            <a:pPr eaLnBrk="1" hangingPunct="1"/>
            <a:r>
              <a:rPr lang="ru-RU" altLang="ru-RU" sz="2000" smtClean="0"/>
              <a:t>контрольно-корректировочная -  состоит в получении данных и корректировке процесса воспитания;</a:t>
            </a:r>
          </a:p>
          <a:p>
            <a:pPr eaLnBrk="1" hangingPunct="1"/>
            <a:r>
              <a:rPr lang="ru-RU" altLang="ru-RU" sz="2000" smtClean="0"/>
              <a:t>прогностическая  -  означает предсказание изменений в развитии учащихся в будущем;</a:t>
            </a:r>
          </a:p>
          <a:p>
            <a:pPr eaLnBrk="1" hangingPunct="1"/>
            <a:r>
              <a:rPr lang="ru-RU" altLang="ru-RU" sz="2000" smtClean="0"/>
              <a:t>воспитывающая -  что в процессе диагностирования и в связи с ним учитель имеет возможность оказывать воспитательные воздействия на учеников. 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176</TotalTime>
  <Words>4144</Words>
  <Application>Microsoft Office PowerPoint</Application>
  <PresentationFormat>Экран (4:3)</PresentationFormat>
  <Paragraphs>354</Paragraphs>
  <Slides>46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46</vt:i4>
      </vt:variant>
    </vt:vector>
  </HeadingPairs>
  <TitlesOfParts>
    <vt:vector size="53" baseType="lpstr">
      <vt:lpstr>Arial</vt:lpstr>
      <vt:lpstr>Corbel</vt:lpstr>
      <vt:lpstr>Wingdings 2</vt:lpstr>
      <vt:lpstr>Verdana</vt:lpstr>
      <vt:lpstr>Calibri</vt:lpstr>
      <vt:lpstr>Gill Sans MT</vt:lpstr>
      <vt:lpstr>Солнцестояние</vt:lpstr>
      <vt:lpstr>Классный руководитель в школе.  </vt:lpstr>
      <vt:lpstr> Функции классного руководителя. </vt:lpstr>
      <vt:lpstr>Презентация PowerPoint</vt:lpstr>
      <vt:lpstr>Цикл воспитательной работы классного руководителя.</vt:lpstr>
      <vt:lpstr>Цикл воспитательной работы классного руководителя.</vt:lpstr>
      <vt:lpstr>Цикл воспитательной работы классного руководителя.</vt:lpstr>
      <vt:lpstr>  Диагностика в работе классного руководителя.  </vt:lpstr>
      <vt:lpstr> Диагностика в работе классного руководителя. </vt:lpstr>
      <vt:lpstr> Функции диагностики в работе классного руководителя.</vt:lpstr>
      <vt:lpstr>Педагогическая диагностика.</vt:lpstr>
      <vt:lpstr>Содержание и методы изучения школьников.</vt:lpstr>
      <vt:lpstr>Наблюдение.</vt:lpstr>
      <vt:lpstr>Анкеты и другие опросные методы.</vt:lpstr>
      <vt:lpstr>Беседа, более гибкий способ опроса.</vt:lpstr>
      <vt:lpstr>Анализ документов, творческих работ учеников, социометрия.  </vt:lpstr>
      <vt:lpstr>Психодиагностический метод.</vt:lpstr>
      <vt:lpstr>Психодиагностический метод.</vt:lpstr>
      <vt:lpstr>Презентация PowerPoint</vt:lpstr>
      <vt:lpstr>Организация диагностики, оформление и использование результатов.</vt:lpstr>
      <vt:lpstr>Диагностическая карта класса.</vt:lpstr>
      <vt:lpstr>Диагностическая карта класса.</vt:lpstr>
      <vt:lpstr> Педагогические задачи классного руководителя. </vt:lpstr>
      <vt:lpstr>При формирование навыков межличностного взаимодействия.</vt:lpstr>
      <vt:lpstr>Диагностическая карта класса.</vt:lpstr>
      <vt:lpstr>Планирование работы классного руководителя.</vt:lpstr>
      <vt:lpstr>Планирование работы классного руководителя.</vt:lpstr>
      <vt:lpstr>Планирование работы классного руководителя.</vt:lpstr>
      <vt:lpstr>Планирование работы классного руководителя.</vt:lpstr>
      <vt:lpstr>Планирование работы классного руководителя.</vt:lpstr>
      <vt:lpstr>Планирование работы классного руководителя.</vt:lpstr>
      <vt:lpstr>Планирование работы классного руководителя.</vt:lpstr>
      <vt:lpstr>Организация воспитательной работы с классом.  </vt:lpstr>
      <vt:lpstr>Организация воспитательной работы с классом. </vt:lpstr>
      <vt:lpstr>Организация воспитательной работы с классом. </vt:lpstr>
      <vt:lpstr>Организация воспитательной работы с классом. </vt:lpstr>
      <vt:lpstr>Организация воспитательной работы с классом. </vt:lpstr>
      <vt:lpstr>Организация воспитательной работы с классом. </vt:lpstr>
      <vt:lpstr>Организация воспитательной работы с классом. </vt:lpstr>
      <vt:lpstr>Коллективная творческая деятельность.  </vt:lpstr>
      <vt:lpstr>Коллективная творческая деятельность.  </vt:lpstr>
      <vt:lpstr>Немного истории.</vt:lpstr>
      <vt:lpstr>Коллективная творческая деятельность.  </vt:lpstr>
      <vt:lpstr>Коллективная творческая деятельность.  </vt:lpstr>
      <vt:lpstr>Коллективная творческая деятельность.  </vt:lpstr>
      <vt:lpstr>Презентация PowerPoint</vt:lpstr>
      <vt:lpstr>Задания на усвоение и проверку.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Николай Тихоненков</dc:creator>
  <cp:lastModifiedBy>Николай Тихоненков</cp:lastModifiedBy>
  <cp:revision>24</cp:revision>
  <dcterms:modified xsi:type="dcterms:W3CDTF">2017-03-12T15:53:52Z</dcterms:modified>
</cp:coreProperties>
</file>