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8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89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A7D64-0A3A-45BE-B9C7-6B6E00E2D7ED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308DC-9D94-4488-A76D-EF259EAFDB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4572032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2060"/>
                </a:solidFill>
              </a:rPr>
              <a:t>Образовательные проекты, критерии их эффективности</a:t>
            </a:r>
            <a:endParaRPr lang="ru-RU" sz="7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Стадия конструирования систем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Этапы: </a:t>
            </a:r>
          </a:p>
          <a:p>
            <a:pPr>
              <a:buFontTx/>
              <a:buChar char="-"/>
            </a:pPr>
            <a:r>
              <a:rPr lang="ru-RU" dirty="0"/>
              <a:t>д</a:t>
            </a:r>
            <a:r>
              <a:rPr lang="ru-RU" dirty="0" smtClean="0"/>
              <a:t>екомпозиция</a:t>
            </a:r>
          </a:p>
          <a:p>
            <a:pPr>
              <a:buFontTx/>
              <a:buChar char="-"/>
            </a:pPr>
            <a:r>
              <a:rPr lang="ru-RU" dirty="0" smtClean="0"/>
              <a:t>агрегирование</a:t>
            </a:r>
          </a:p>
          <a:p>
            <a:pPr>
              <a:buFontTx/>
              <a:buChar char="-"/>
            </a:pPr>
            <a:r>
              <a:rPr lang="ru-RU" dirty="0"/>
              <a:t>и</a:t>
            </a:r>
            <a:r>
              <a:rPr lang="ru-RU" dirty="0" smtClean="0"/>
              <a:t>сследование условий</a:t>
            </a:r>
          </a:p>
          <a:p>
            <a:pPr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остроение программы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Стадия технологической подготовки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Этапы:</a:t>
            </a:r>
          </a:p>
          <a:p>
            <a:pPr algn="ctr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одготовка рабочих материалов</a:t>
            </a:r>
          </a:p>
          <a:p>
            <a:pPr algn="ctr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одготовка учебно-методических рекомендаций</a:t>
            </a:r>
          </a:p>
          <a:p>
            <a:pPr algn="ctr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одготовка программного обеспечения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Технологическая фаза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Стадии:</a:t>
            </a:r>
          </a:p>
          <a:p>
            <a:pPr>
              <a:buFontTx/>
              <a:buChar char="-"/>
            </a:pPr>
            <a:r>
              <a:rPr lang="ru-RU" dirty="0"/>
              <a:t>р</a:t>
            </a:r>
            <a:r>
              <a:rPr lang="ru-RU" dirty="0" smtClean="0"/>
              <a:t>еализации системы</a:t>
            </a:r>
          </a:p>
          <a:p>
            <a:pPr>
              <a:buFontTx/>
              <a:buChar char="-"/>
            </a:pPr>
            <a:r>
              <a:rPr lang="ru-RU" dirty="0"/>
              <a:t>о</a:t>
            </a:r>
            <a:r>
              <a:rPr lang="ru-RU" dirty="0" smtClean="0"/>
              <a:t>формления результатов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Рефлексивная фаза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этап оценки исходных и конечных состояний, самооценка результатов реализации проекта, экспертиза с привлечением </a:t>
            </a:r>
            <a:r>
              <a:rPr lang="ru-RU" smtClean="0"/>
              <a:t>независимых экспертов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Критерии оценки инновационных процессов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Критерий (греч.) – средство для суждения, признак, на основании которого производится оценка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Качественные критерии инновационных процессов: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Актуальность</a:t>
            </a:r>
          </a:p>
          <a:p>
            <a:pPr marL="514350" indent="-514350">
              <a:buAutoNum type="arabicPeriod"/>
            </a:pPr>
            <a:r>
              <a:rPr lang="ru-RU" dirty="0" smtClean="0"/>
              <a:t>Новизна</a:t>
            </a:r>
          </a:p>
          <a:p>
            <a:pPr marL="514350" indent="-514350">
              <a:buAutoNum type="arabicPeriod"/>
            </a:pPr>
            <a:r>
              <a:rPr lang="ru-RU" dirty="0" smtClean="0"/>
              <a:t>Образовательная значимость</a:t>
            </a:r>
          </a:p>
          <a:p>
            <a:pPr marL="514350" indent="-514350">
              <a:buAutoNum type="arabicPeriod"/>
            </a:pPr>
            <a:r>
              <a:rPr lang="ru-RU" dirty="0" smtClean="0"/>
              <a:t>Общественная значимость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Полезность (практическая значимость)</a:t>
            </a:r>
          </a:p>
          <a:p>
            <a:pPr marL="514350" indent="-514350">
              <a:buAutoNum type="arabicPeriod"/>
            </a:pPr>
            <a:r>
              <a:rPr lang="ru-RU" dirty="0" smtClean="0"/>
              <a:t>Реализуемость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Показатели инновационной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1.Показатели оценки инновационной деятельности образовательного учреждения</a:t>
            </a:r>
          </a:p>
          <a:p>
            <a:pPr>
              <a:buNone/>
            </a:pPr>
            <a:r>
              <a:rPr lang="ru-RU" dirty="0" smtClean="0"/>
              <a:t>2.</a:t>
            </a:r>
            <a:r>
              <a:rPr lang="ru-RU" dirty="0" smtClean="0"/>
              <a:t> </a:t>
            </a:r>
            <a:r>
              <a:rPr lang="ru-RU" dirty="0" smtClean="0"/>
              <a:t>Показатели организации образовательно-воспитательного процесса</a:t>
            </a:r>
          </a:p>
          <a:p>
            <a:pPr>
              <a:buNone/>
            </a:pPr>
            <a:r>
              <a:rPr lang="ru-RU" dirty="0" smtClean="0"/>
              <a:t>3. Показатели </a:t>
            </a:r>
            <a:r>
              <a:rPr lang="ru-RU" smtClean="0"/>
              <a:t>оценки эффективности</a:t>
            </a:r>
            <a:r>
              <a:rPr lang="ru-RU" smtClean="0"/>
              <a:t> образовательно-воспитательного процесса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А.П. </a:t>
            </a:r>
            <a:r>
              <a:rPr lang="ru-RU" dirty="0" err="1" smtClean="0"/>
              <a:t>Тряпицина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Педагогическое проектирование – это действие по определению условий реализации определенной педагогической системы, которая рассматривается как совокупность, описывающая конкретный педагогический объект, явление, процесс, как способ трактовки педагогической действительности, выявляющей ее качественное своеобразие.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педагогического проектирования (И.А. Колесникова)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 </a:t>
            </a:r>
            <a:r>
              <a:rPr lang="ru-RU" dirty="0" err="1"/>
              <a:t>Ц</a:t>
            </a:r>
            <a:r>
              <a:rPr lang="ru-RU" dirty="0" err="1" smtClean="0"/>
              <a:t>елеполагание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Прогноз</a:t>
            </a:r>
          </a:p>
          <a:p>
            <a:pPr>
              <a:buFontTx/>
              <a:buChar char="-"/>
            </a:pPr>
            <a:r>
              <a:rPr lang="ru-RU" dirty="0" smtClean="0"/>
              <a:t>Конструирование  практики из прогноза</a:t>
            </a:r>
          </a:p>
          <a:p>
            <a:pPr>
              <a:buFontTx/>
              <a:buChar char="-"/>
            </a:pPr>
            <a:r>
              <a:rPr lang="ru-RU" dirty="0" smtClean="0"/>
              <a:t>Получение и оценка результатов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педагогического проектирования (В.В. Сериков)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Разработка замысла</a:t>
            </a:r>
          </a:p>
          <a:p>
            <a:r>
              <a:rPr lang="ru-RU" dirty="0" smtClean="0"/>
              <a:t>Задание целей</a:t>
            </a:r>
          </a:p>
          <a:p>
            <a:r>
              <a:rPr lang="ru-RU" dirty="0" smtClean="0"/>
              <a:t>Определение состава условий</a:t>
            </a:r>
          </a:p>
          <a:p>
            <a:r>
              <a:rPr lang="ru-RU" dirty="0" smtClean="0"/>
              <a:t>Характеристика </a:t>
            </a:r>
            <a:r>
              <a:rPr lang="ru-RU" dirty="0" err="1" smtClean="0"/>
              <a:t>пед.ситуации</a:t>
            </a:r>
            <a:endParaRPr lang="ru-RU" dirty="0" smtClean="0"/>
          </a:p>
          <a:p>
            <a:r>
              <a:rPr lang="ru-RU" dirty="0" smtClean="0"/>
              <a:t>Структурирование процесса</a:t>
            </a:r>
          </a:p>
          <a:p>
            <a:r>
              <a:rPr lang="ru-RU" dirty="0" smtClean="0"/>
              <a:t>Нахождение </a:t>
            </a:r>
            <a:r>
              <a:rPr lang="ru-RU" dirty="0" err="1" smtClean="0"/>
              <a:t>пед.средств</a:t>
            </a:r>
            <a:endParaRPr lang="ru-RU" dirty="0" smtClean="0"/>
          </a:p>
          <a:p>
            <a:r>
              <a:rPr lang="ru-RU" dirty="0" smtClean="0"/>
              <a:t>Диагностика результатов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Педагогический проект </a:t>
            </a:r>
            <a:br>
              <a:rPr lang="ru-RU" dirty="0" smtClean="0"/>
            </a:br>
            <a:r>
              <a:rPr lang="ru-RU" dirty="0" smtClean="0"/>
              <a:t>(А.В. </a:t>
            </a:r>
            <a:r>
              <a:rPr lang="ru-RU" dirty="0" err="1" smtClean="0"/>
              <a:t>Перехватова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Это комплекс сформулированных педагогических идей и действий по их практической реализации, преобразующих </a:t>
            </a:r>
            <a:r>
              <a:rPr lang="ru-RU" dirty="0" err="1" smtClean="0"/>
              <a:t>пед.систему</a:t>
            </a:r>
            <a:r>
              <a:rPr lang="ru-RU" dirty="0" smtClean="0"/>
              <a:t>, в рамках возможных ресурсов, реальных средств и ограниченного временного пространства.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(В.Н.Бурков, Д.А. Новиков)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ограниченное во </a:t>
            </a:r>
            <a:r>
              <a:rPr lang="ru-RU" dirty="0"/>
              <a:t>в</a:t>
            </a:r>
            <a:r>
              <a:rPr lang="ru-RU" dirty="0" smtClean="0"/>
              <a:t>ремени целенаправленное изменение отдельной системы с установленными требованиями к качеству результатов, возможными рамками расхода средств и ресурсов и специфической организацией.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ru-RU" sz="5400" u="sng" dirty="0" smtClean="0"/>
              <a:t>Жизненный цикл проекта:</a:t>
            </a:r>
            <a:br>
              <a:rPr lang="ru-RU" sz="5400" u="sng" dirty="0" smtClean="0"/>
            </a:br>
            <a:r>
              <a:rPr lang="ru-RU" sz="4800" dirty="0" smtClean="0"/>
              <a:t>1.фаза проектирования</a:t>
            </a:r>
            <a:br>
              <a:rPr lang="ru-RU" sz="4800" dirty="0" smtClean="0"/>
            </a:br>
            <a:r>
              <a:rPr lang="ru-RU" sz="4800" dirty="0" smtClean="0"/>
              <a:t>2. технологическая фаза</a:t>
            </a:r>
            <a:br>
              <a:rPr lang="ru-RU" sz="4800" dirty="0" smtClean="0"/>
            </a:br>
            <a:r>
              <a:rPr lang="ru-RU" sz="4800" dirty="0" smtClean="0"/>
              <a:t>3. рефлексивная фаза</a:t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1.Концептуальная стадия: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Этапы:</a:t>
            </a:r>
          </a:p>
          <a:p>
            <a:pPr>
              <a:buNone/>
            </a:pPr>
            <a:r>
              <a:rPr lang="ru-RU" dirty="0" smtClean="0"/>
              <a:t>-    выявление противоречия</a:t>
            </a:r>
          </a:p>
          <a:p>
            <a:pPr>
              <a:buFontTx/>
              <a:buChar char="-"/>
            </a:pPr>
            <a:r>
              <a:rPr lang="ru-RU" dirty="0" smtClean="0"/>
              <a:t>формулирование проблемы</a:t>
            </a:r>
          </a:p>
          <a:p>
            <a:pPr>
              <a:buFontTx/>
              <a:buChar char="-"/>
            </a:pPr>
            <a:r>
              <a:rPr lang="ru-RU" dirty="0" smtClean="0"/>
              <a:t>определение проблематики</a:t>
            </a:r>
          </a:p>
          <a:p>
            <a:pPr>
              <a:buFontTx/>
              <a:buChar char="-"/>
            </a:pPr>
            <a:r>
              <a:rPr lang="ru-RU" dirty="0" smtClean="0"/>
              <a:t>определение цели</a:t>
            </a:r>
          </a:p>
          <a:p>
            <a:pPr>
              <a:buFontTx/>
              <a:buChar char="-"/>
            </a:pPr>
            <a:r>
              <a:rPr lang="ru-RU" dirty="0" smtClean="0"/>
              <a:t>выбор критериев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2.Стадия моделирования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Этапы:</a:t>
            </a:r>
          </a:p>
          <a:p>
            <a:pPr algn="ctr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остроение моделей</a:t>
            </a:r>
          </a:p>
          <a:p>
            <a:pPr algn="ctr">
              <a:buFontTx/>
              <a:buChar char="-"/>
            </a:pPr>
            <a:r>
              <a:rPr lang="ru-RU" dirty="0"/>
              <a:t>о</a:t>
            </a:r>
            <a:r>
              <a:rPr lang="ru-RU" dirty="0" smtClean="0"/>
              <a:t>птимизация моделей</a:t>
            </a:r>
          </a:p>
          <a:p>
            <a:pPr algn="ctr">
              <a:buFontTx/>
              <a:buChar char="-"/>
            </a:pPr>
            <a:r>
              <a:rPr lang="ru-RU" dirty="0"/>
              <a:t>в</a:t>
            </a:r>
            <a:r>
              <a:rPr lang="ru-RU" dirty="0" smtClean="0"/>
              <a:t>ыбор модели (принятие решения)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304</Words>
  <Application>Microsoft Office PowerPoint</Application>
  <PresentationFormat>Экран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Образовательные проекты, критерии их эффективности</vt:lpstr>
      <vt:lpstr>А.П. Тряпицина</vt:lpstr>
      <vt:lpstr>Структура педагогического проектирования (И.А. Колесникова)</vt:lpstr>
      <vt:lpstr>Структура педагогического проектирования (В.В. Сериков)</vt:lpstr>
      <vt:lpstr>Педагогический проект  (А.В. Перехватова)</vt:lpstr>
      <vt:lpstr>Проект (В.Н.Бурков, Д.А. Новиков)</vt:lpstr>
      <vt:lpstr>Жизненный цикл проекта: 1.фаза проектирования 2. технологическая фаза 3. рефлексивная фаза </vt:lpstr>
      <vt:lpstr>1.Концептуальная стадия: </vt:lpstr>
      <vt:lpstr>2.Стадия моделирования</vt:lpstr>
      <vt:lpstr>3. Стадия конструирования систем</vt:lpstr>
      <vt:lpstr>4. Стадия технологической подготовки</vt:lpstr>
      <vt:lpstr>Технологическая фаза проекта</vt:lpstr>
      <vt:lpstr>Рефлексивная фаза</vt:lpstr>
      <vt:lpstr>Критерии оценки инновационных процессов</vt:lpstr>
      <vt:lpstr>Качественные критерии инновационных процессов:</vt:lpstr>
      <vt:lpstr>Показатели инновационной деятельности: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Образовательные проекты, критерии их эффективности</dc:title>
  <dc:creator>User</dc:creator>
  <cp:lastModifiedBy>User</cp:lastModifiedBy>
  <cp:revision>13</cp:revision>
  <dcterms:created xsi:type="dcterms:W3CDTF">2012-10-22T17:50:24Z</dcterms:created>
  <dcterms:modified xsi:type="dcterms:W3CDTF">2012-10-24T15:26:43Z</dcterms:modified>
</cp:coreProperties>
</file>