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sldIdLst>
    <p:sldId id="264" r:id="rId2"/>
    <p:sldId id="273" r:id="rId3"/>
    <p:sldId id="257" r:id="rId4"/>
    <p:sldId id="265" r:id="rId5"/>
    <p:sldId id="258" r:id="rId6"/>
    <p:sldId id="261" r:id="rId7"/>
    <p:sldId id="267" r:id="rId8"/>
    <p:sldId id="268" r:id="rId9"/>
    <p:sldId id="270" r:id="rId10"/>
    <p:sldId id="272" r:id="rId11"/>
    <p:sldId id="271" r:id="rId12"/>
    <p:sldId id="259" r:id="rId13"/>
    <p:sldId id="260" r:id="rId14"/>
    <p:sldId id="263" r:id="rId15"/>
    <p:sldId id="274" r:id="rId16"/>
    <p:sldId id="275" r:id="rId17"/>
    <p:sldId id="276" r:id="rId18"/>
    <p:sldId id="277" r:id="rId19"/>
    <p:sldId id="278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F6516-DD2E-47BD-BE47-317006F5024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B94F9-5461-410D-97BB-8D12FDC9F9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496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94F9-5461-410D-97BB-8D12FDC9F92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9144000" cy="2835747"/>
          </a:xfrm>
        </p:spPr>
        <p:txBody>
          <a:bodyPr>
            <a:noAutofit/>
          </a:bodyPr>
          <a:lstStyle/>
          <a:p>
            <a:pPr marL="742950" indent="-742950" algn="l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b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Проектирование</a:t>
            </a:r>
            <a:b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Проектная деятельность 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936768"/>
          </a:xfrm>
        </p:spPr>
        <p:txBody>
          <a:bodyPr>
            <a:normAutofit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898424"/>
          </a:xfrm>
        </p:spPr>
        <p:txBody>
          <a:bodyPr>
            <a:norm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</a:rPr>
              <a:t>Информационный проект </a:t>
            </a:r>
            <a:endParaRPr lang="ru-RU" sz="2400" u="sng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008313" cy="516225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Этот тип проектов изначально направлен на сбор информации о каком-то объекте, явлении; предполагается ознакомление участников проекта с этой информацией, её анализ и обобщение фактов, предназначенных для широкой аудитории. Такие проекты часто интегрируются в исследовательские проекты и становятся их модулем.</a:t>
            </a:r>
          </a:p>
          <a:p>
            <a:endParaRPr lang="ru-RU" dirty="0"/>
          </a:p>
        </p:txBody>
      </p:sp>
      <p:pic>
        <p:nvPicPr>
          <p:cNvPr id="6146" name="Picture 2" descr="C:\Users\Вероника\Desktop\1309473674_0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1780076"/>
            <a:ext cx="5111750" cy="4364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u="sng" dirty="0" smtClean="0">
                <a:solidFill>
                  <a:srgbClr val="FF0000"/>
                </a:solidFill>
              </a:rPr>
              <a:t>Прикладной проект </a:t>
            </a:r>
            <a:endParaRPr lang="ru-RU" sz="2800" u="sng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700" dirty="0" smtClean="0"/>
              <a:t>Эти проекты отличает чётко обозначенный с самого начала результат деятельности его участников. Причём этот результат обязательно ориентирован на социальные интересы самих участников. Такой проект требует тщательно продуманной структуры, даже сценария всей деятельности его участников с определением функций каждого из них, чётких выводов, т.е. оформления результатов проектной деятельности, и участия каждого в оформлении конечного продукта. </a:t>
            </a:r>
          </a:p>
          <a:p>
            <a:endParaRPr lang="ru-RU" dirty="0"/>
          </a:p>
        </p:txBody>
      </p:sp>
      <p:pic>
        <p:nvPicPr>
          <p:cNvPr id="5" name="Содержимое 4" descr="vosklicani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30084" y="1676400"/>
            <a:ext cx="3201681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482453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Проектирование: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dirty="0" smtClean="0"/>
              <a:t> — процесс создания проекта, прототипа, прообраза предполагаемого или возможного объекта, состояния. </a:t>
            </a:r>
            <a:br>
              <a:rPr lang="ru-RU" sz="3200" dirty="0" smtClean="0"/>
            </a:br>
            <a:r>
              <a:rPr lang="ru-RU" sz="3200" dirty="0" smtClean="0"/>
              <a:t> — процесс создания реально возможных объектов будущего или процесс создания реально возможных вариантов объектов будущего.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3"/>
            <a:ext cx="7772400" cy="1224136"/>
          </a:xfrm>
        </p:spPr>
        <p:txBody>
          <a:bodyPr/>
          <a:lstStyle/>
          <a:p>
            <a:r>
              <a:rPr lang="ru-RU" b="1" u="sng" dirty="0" smtClean="0"/>
              <a:t>Задачи проектирования:</a:t>
            </a:r>
            <a:endParaRPr lang="ru-RU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7992888" cy="3865984"/>
          </a:xfrm>
        </p:spPr>
        <p:txBody>
          <a:bodyPr>
            <a:normAutofit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сформировать у учащихся систему интеллектуальных и </a:t>
            </a:r>
            <a:r>
              <a:rPr lang="ru-RU" sz="3200" dirty="0" err="1" smtClean="0">
                <a:solidFill>
                  <a:schemeClr val="tx1"/>
                </a:solidFill>
              </a:rPr>
              <a:t>общетрудовых</a:t>
            </a:r>
            <a:r>
              <a:rPr lang="ru-RU" sz="3200" dirty="0" smtClean="0">
                <a:solidFill>
                  <a:schemeClr val="tx1"/>
                </a:solidFill>
              </a:rPr>
              <a:t> знаний, умений и навыков, воплощенных в конечные потребительские предметы и услуги</a:t>
            </a:r>
          </a:p>
          <a:p>
            <a:pPr algn="l">
              <a:buFont typeface="Arial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</a:rPr>
              <a:t> способствовать развитию творческих способностей, инициативы и самостоятельности.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836712"/>
            <a:ext cx="7632848" cy="52565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Проектная деятельность </a:t>
            </a:r>
            <a:r>
              <a:rPr lang="ru-RU" sz="3200" dirty="0" smtClean="0">
                <a:solidFill>
                  <a:schemeClr val="tx1"/>
                </a:solidFill>
              </a:rPr>
              <a:t>– форма учебно-познавательной активности учащихся, заключающейся в мотивационном достижении сознательно поставленной цели. Проектная деятельность обеспечивает единство и преемственность различных сторон обучения и является средством развития личности субъекта учения.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9144000" cy="2835747"/>
          </a:xfrm>
        </p:spPr>
        <p:txBody>
          <a:bodyPr>
            <a:noAutofit/>
          </a:bodyPr>
          <a:lstStyle/>
          <a:p>
            <a:pPr marL="742950" indent="-742950"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Социальный проект</a:t>
            </a:r>
            <a:b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толерантности студентов  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212976"/>
            <a:ext cx="7854696" cy="2936768"/>
          </a:xfrm>
        </p:spPr>
        <p:txBody>
          <a:bodyPr>
            <a:normAutofit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</p:txBody>
      </p:sp>
      <p:pic>
        <p:nvPicPr>
          <p:cNvPr id="1027" name="Picture 3" descr="C:\Users\Вероника\Desktop\GRA1.388652.5.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2983481" cy="2966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200" dirty="0" smtClean="0"/>
              <a:t>   Одним из гарантов общественной стабильности в современном обществе является толерантность. Формирование этого важнейшего качества происходит в детстве в условиях семьи и  образовательных учреждений.  Однако, не все студенты учащиеся в ВУЗах  обладают этим качеством! 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Актуальность.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Цель:  </a:t>
            </a:r>
            <a:r>
              <a:rPr lang="ru-RU" dirty="0" smtClean="0"/>
              <a:t>сформировать умение строить отношения с теми, кто не похож на тебя.</a:t>
            </a:r>
          </a:p>
          <a:p>
            <a:pPr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Задачи: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ru-RU" dirty="0" smtClean="0"/>
              <a:t>формирование у будущих педагогов установок на толерантное взаимодействие и на необходимость создания толерантной среды в образовательном учреждении</a:t>
            </a:r>
          </a:p>
          <a:p>
            <a:pPr lvl="0"/>
            <a:r>
              <a:rPr lang="ru-RU" dirty="0" smtClean="0"/>
              <a:t>совместная деятельность участников проекта по формированию толерантности</a:t>
            </a:r>
          </a:p>
          <a:p>
            <a:pPr lvl="0"/>
            <a:r>
              <a:rPr lang="ru-RU" dirty="0" smtClean="0"/>
              <a:t>использование  информационных ресурсов по данному вопросу (печатные, учебные издания, видеоматериалы и т.д.)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Ожидаемый результат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Формирование  личностных  качеств  для появления установок  толерантного  типа:</a:t>
            </a:r>
          </a:p>
          <a:p>
            <a:pPr lvl="0"/>
            <a:r>
              <a:rPr lang="ru-RU" dirty="0" smtClean="0"/>
              <a:t>чувство собственного достоинства и умение уважать достоинство других;</a:t>
            </a:r>
          </a:p>
          <a:p>
            <a:pPr lvl="0"/>
            <a:r>
              <a:rPr lang="ru-RU" dirty="0" smtClean="0"/>
              <a:t>осознание того, что каждый человек многообразен в своих проявлениях и </a:t>
            </a:r>
          </a:p>
          <a:p>
            <a:pPr lvl="0">
              <a:buNone/>
            </a:pPr>
            <a:r>
              <a:rPr lang="ru-RU" dirty="0" smtClean="0"/>
              <a:t>не похож на другого;</a:t>
            </a:r>
          </a:p>
          <a:p>
            <a:pPr lvl="0"/>
            <a:r>
              <a:rPr lang="ru-RU" dirty="0" smtClean="0"/>
              <a:t>позитивное отношение </a:t>
            </a:r>
          </a:p>
          <a:p>
            <a:pPr lvl="0">
              <a:buNone/>
            </a:pPr>
            <a:r>
              <a:rPr lang="ru-RU" dirty="0" smtClean="0"/>
              <a:t>к себе и окружающим. </a:t>
            </a:r>
          </a:p>
        </p:txBody>
      </p:sp>
      <p:pic>
        <p:nvPicPr>
          <p:cNvPr id="2050" name="Picture 2" descr="C:\Users\Вероника\Desktop\ehmblema druzh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293095"/>
            <a:ext cx="3312368" cy="2547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Этапы реализации проекта: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sz="2800" dirty="0" smtClean="0"/>
              <a:t>Анкетирование, опрос студентов по данной проблеме.</a:t>
            </a:r>
          </a:p>
          <a:p>
            <a:pPr lvl="0"/>
            <a:r>
              <a:rPr lang="ru-RU" sz="2800" dirty="0" smtClean="0"/>
              <a:t>Анализ результатов.</a:t>
            </a:r>
          </a:p>
          <a:p>
            <a:pPr lvl="0"/>
            <a:r>
              <a:rPr lang="ru-RU" sz="2800" dirty="0" smtClean="0"/>
              <a:t>Сбор информации по проблеме.</a:t>
            </a:r>
          </a:p>
          <a:p>
            <a:pPr lvl="0"/>
            <a:r>
              <a:rPr lang="ru-RU" sz="2800" dirty="0" smtClean="0"/>
              <a:t>Беседа обсуждение путей решения проблемы</a:t>
            </a:r>
          </a:p>
          <a:p>
            <a:pPr lvl="1"/>
            <a:r>
              <a:rPr lang="ru-RU" dirty="0" smtClean="0"/>
              <a:t>Знакомство с документами о правах человека</a:t>
            </a:r>
          </a:p>
          <a:p>
            <a:pPr lvl="1"/>
            <a:r>
              <a:rPr lang="ru-RU" dirty="0" smtClean="0"/>
              <a:t>Проведение игра, ток-шоу на тему толерантности</a:t>
            </a:r>
          </a:p>
          <a:p>
            <a:pPr lvl="1"/>
            <a:r>
              <a:rPr lang="ru-RU" dirty="0" smtClean="0"/>
              <a:t>Выпуск газеты </a:t>
            </a:r>
          </a:p>
          <a:p>
            <a:pPr lvl="1"/>
            <a:r>
              <a:rPr lang="ru-RU" dirty="0" smtClean="0"/>
              <a:t>Написание статьи </a:t>
            </a:r>
          </a:p>
          <a:p>
            <a:pPr lvl="1"/>
            <a:r>
              <a:rPr lang="ru-RU" dirty="0" smtClean="0"/>
              <a:t>Организация пресс-конференции</a:t>
            </a:r>
          </a:p>
          <a:p>
            <a:pPr lvl="0"/>
            <a:r>
              <a:rPr lang="ru-RU" sz="2800" dirty="0" smtClean="0"/>
              <a:t>«Круглый стол» по данной проблеме со всеми участниками проекта.</a:t>
            </a:r>
          </a:p>
          <a:p>
            <a:r>
              <a:rPr lang="ru-RU" sz="2800" dirty="0" smtClean="0"/>
              <a:t>Экскурсий в национальные центры</a:t>
            </a:r>
          </a:p>
          <a:p>
            <a:pPr lvl="0"/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82453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(от лат.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projectus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— брошенный вперед, выступающий, выдающийся вперёд, торчащий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 — это уникальная (в отличие от операций) деятельность, имеющая начало и конец во времени, направленная на достижение заранее определённого результата/цели, создание определённого, уникального продукта или услуги, при заданных ограничениях по ресурсам и срокам, а также требованиям к качеству и допустимому уровню риска.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Модель толерантного студента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Интерес к особенностям друг друга. </a:t>
            </a:r>
          </a:p>
          <a:p>
            <a:pPr lvl="0"/>
            <a:r>
              <a:rPr lang="ru-RU" dirty="0" smtClean="0"/>
              <a:t>Признание равенства партнеров.  </a:t>
            </a:r>
          </a:p>
          <a:p>
            <a:pPr lvl="0"/>
            <a:r>
              <a:rPr lang="ru-RU" dirty="0" smtClean="0"/>
              <a:t>Отказ от одной точки зрения. </a:t>
            </a:r>
          </a:p>
          <a:p>
            <a:pPr lvl="0"/>
            <a:r>
              <a:rPr lang="ru-RU" dirty="0" smtClean="0"/>
              <a:t>Готовность принять другого таким, какой он есть. </a:t>
            </a:r>
          </a:p>
          <a:p>
            <a:pPr lvl="0"/>
            <a:r>
              <a:rPr lang="ru-RU" dirty="0" smtClean="0"/>
              <a:t>Доверие, умение слушать и выслушивать другого. </a:t>
            </a:r>
          </a:p>
          <a:p>
            <a:pPr lvl="0"/>
            <a:r>
              <a:rPr lang="ru-RU" dirty="0" smtClean="0"/>
              <a:t>Способность к сочувствию. </a:t>
            </a:r>
          </a:p>
          <a:p>
            <a:pPr lvl="0"/>
            <a:r>
              <a:rPr lang="ru-RU" dirty="0" smtClean="0"/>
              <a:t>Способность разрешать конфликтные ситуации, выражая свои чувства без агрессии и насилия. </a:t>
            </a:r>
          </a:p>
          <a:p>
            <a:pPr lvl="0"/>
            <a:r>
              <a:rPr lang="ru-RU" dirty="0" smtClean="0"/>
              <a:t>Готовность к пониманию и практическому взаимодействию на основе согласия, но без ущемления как собственных интересов, так и интересов партнера, с правом отстаивать эти интересы.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Список литературы.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Дмитриев Г.Д. </a:t>
            </a:r>
            <a:r>
              <a:rPr lang="ru-RU" dirty="0" err="1" smtClean="0"/>
              <a:t>Многокультурное</a:t>
            </a:r>
            <a:r>
              <a:rPr lang="ru-RU" dirty="0" smtClean="0"/>
              <a:t> образование, Москва, «Народное образование»,1999.</a:t>
            </a:r>
          </a:p>
          <a:p>
            <a:pPr lvl="0"/>
            <a:r>
              <a:rPr lang="ru-RU" dirty="0" smtClean="0"/>
              <a:t>«Народное образование», №6, 2001</a:t>
            </a:r>
          </a:p>
          <a:p>
            <a:pPr lvl="0"/>
            <a:r>
              <a:rPr lang="ru-RU" dirty="0" smtClean="0"/>
              <a:t>«Народное образование», №9, 2001</a:t>
            </a:r>
          </a:p>
          <a:p>
            <a:endParaRPr lang="ru-RU" dirty="0"/>
          </a:p>
        </p:txBody>
      </p:sp>
      <p:pic>
        <p:nvPicPr>
          <p:cNvPr id="4" name="Picture 2" descr="C:\Users\Вероника\Desktop\3_re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789040"/>
            <a:ext cx="2714244" cy="24212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Проект</a:t>
            </a:r>
            <a:r>
              <a:rPr lang="ru-RU" sz="2800" b="1" dirty="0" smtClean="0"/>
              <a:t> </a:t>
            </a:r>
            <a:r>
              <a:rPr lang="ru-RU" sz="2800" dirty="0" smtClean="0"/>
              <a:t>– работа, направленная на решение конкретной проблемы, на</a:t>
            </a:r>
            <a:br>
              <a:rPr lang="ru-RU" sz="2800" dirty="0" smtClean="0"/>
            </a:br>
            <a:r>
              <a:rPr lang="ru-RU" sz="2800" dirty="0" smtClean="0"/>
              <a:t>достижение оптимальным способом заранее запланированного результата. Проект может включать элементы докладов, рефератов, исследований</a:t>
            </a:r>
            <a:br>
              <a:rPr lang="ru-RU" sz="2800" dirty="0" smtClean="0"/>
            </a:br>
            <a:r>
              <a:rPr lang="ru-RU" sz="2800" dirty="0" smtClean="0"/>
              <a:t>и любых других видов самостоятельной творческой работы учащихся, но</a:t>
            </a:r>
            <a:br>
              <a:rPr lang="ru-RU" sz="2800" dirty="0" smtClean="0"/>
            </a:br>
            <a:r>
              <a:rPr lang="ru-RU" sz="2800" dirty="0" smtClean="0"/>
              <a:t>только как способов достижения результата проекта.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Учебный проект </a:t>
            </a:r>
            <a:r>
              <a:rPr lang="ru-RU" sz="3600" dirty="0" smtClean="0"/>
              <a:t>– совместная учебно-познавательная, творческая или</a:t>
            </a:r>
            <a:br>
              <a:rPr lang="ru-RU" sz="3600" dirty="0" smtClean="0"/>
            </a:br>
            <a:r>
              <a:rPr lang="ru-RU" sz="3600" dirty="0" smtClean="0"/>
              <a:t>игровая </a:t>
            </a:r>
            <a:r>
              <a:rPr lang="ru-RU" sz="3600" i="1" dirty="0" smtClean="0"/>
              <a:t>деятельность учащихся-партнеров, имеющая общую цель и согласо</a:t>
            </a:r>
            <a:r>
              <a:rPr lang="ru-RU" sz="3600" dirty="0" smtClean="0"/>
              <a:t>ванные </a:t>
            </a:r>
            <a:r>
              <a:rPr lang="ru-RU" sz="3600" i="1" dirty="0" smtClean="0"/>
              <a:t>способы, направленная на достижение общего результата по решению </a:t>
            </a:r>
            <a:r>
              <a:rPr lang="ru-RU" sz="3600" dirty="0" smtClean="0"/>
              <a:t>какой-либо </a:t>
            </a:r>
            <a:r>
              <a:rPr lang="ru-RU" sz="3600" i="1" dirty="0" smtClean="0"/>
              <a:t>проблемы, значимой для участников проекта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>                                                             [</a:t>
            </a:r>
            <a:r>
              <a:rPr lang="ru-RU" sz="2800" b="1" i="1" dirty="0" err="1" smtClean="0"/>
              <a:t>Бухаркина</a:t>
            </a:r>
            <a:r>
              <a:rPr lang="ru-RU" sz="2800" b="1" i="1" dirty="0" smtClean="0"/>
              <a:t> М.Ю.].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8640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Характеристики проекта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484784"/>
            <a:ext cx="7704856" cy="4752528"/>
          </a:xfrm>
        </p:spPr>
        <p:txBody>
          <a:bodyPr>
            <a:normAutofit/>
          </a:bodyPr>
          <a:lstStyle/>
          <a:p>
            <a:pPr algn="l"/>
            <a:r>
              <a:rPr lang="ru-RU" sz="3200" u="sng" dirty="0" smtClean="0">
                <a:solidFill>
                  <a:schemeClr val="tx1"/>
                </a:solidFill>
              </a:rPr>
              <a:t>Временность</a:t>
            </a:r>
            <a:r>
              <a:rPr lang="ru-RU" sz="3200" dirty="0" smtClean="0">
                <a:solidFill>
                  <a:schemeClr val="tx1"/>
                </a:solidFill>
              </a:rPr>
              <a:t> — любой проект имеет четкие временные рамки.                              </a:t>
            </a:r>
          </a:p>
          <a:p>
            <a:pPr algn="l"/>
            <a:r>
              <a:rPr lang="ru-RU" sz="3200" u="sng" dirty="0" smtClean="0">
                <a:solidFill>
                  <a:schemeClr val="tx1"/>
                </a:solidFill>
              </a:rPr>
              <a:t>Развитие</a:t>
            </a:r>
            <a:r>
              <a:rPr lang="ru-RU" sz="3200" dirty="0" smtClean="0">
                <a:solidFill>
                  <a:schemeClr val="tx1"/>
                </a:solidFill>
              </a:rPr>
              <a:t> - это уже программа, состоит из последовательности проектов.</a:t>
            </a:r>
          </a:p>
          <a:p>
            <a:pPr algn="l"/>
            <a:r>
              <a:rPr lang="ru-RU" sz="3200" u="sng" dirty="0" smtClean="0">
                <a:solidFill>
                  <a:schemeClr val="tx1"/>
                </a:solidFill>
              </a:rPr>
              <a:t>Последовательная разработка</a:t>
            </a:r>
            <a:r>
              <a:rPr lang="ru-RU" sz="3200" dirty="0" smtClean="0">
                <a:solidFill>
                  <a:schemeClr val="tx1"/>
                </a:solidFill>
              </a:rPr>
              <a:t> — любой проект развивается во времени, проходя через определённые ранее этапы или шаги.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5241776" cy="1143000"/>
          </a:xfrm>
        </p:spPr>
        <p:txBody>
          <a:bodyPr/>
          <a:lstStyle/>
          <a:p>
            <a:r>
              <a:rPr lang="ru-RU" b="1" u="sng" dirty="0" smtClean="0"/>
              <a:t>Типы проектов</a:t>
            </a:r>
            <a:endParaRPr lang="ru-RU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691680" y="1412776"/>
            <a:ext cx="129614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95536" y="2204864"/>
            <a:ext cx="2147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Исследовательские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924944"/>
            <a:ext cx="1304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Творческие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573016"/>
            <a:ext cx="2022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Ролевые, игровые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42210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/>
              <a:t>Ознакомительно-ориентировочные (информационные</a:t>
            </a:r>
            <a:r>
              <a:rPr lang="ru-RU" dirty="0" smtClean="0"/>
              <a:t>)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2852936"/>
            <a:ext cx="3036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Практико-ориентированные </a:t>
            </a:r>
          </a:p>
          <a:p>
            <a:r>
              <a:rPr lang="ru-RU" u="sng" dirty="0" smtClean="0"/>
              <a:t>(прикладные)</a:t>
            </a:r>
            <a:r>
              <a:rPr lang="ru-RU" b="1" dirty="0" smtClean="0"/>
              <a:t> 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771800" y="1628800"/>
            <a:ext cx="108012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851920" y="1628800"/>
            <a:ext cx="432048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68144" y="1556792"/>
            <a:ext cx="864096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076056" y="1628800"/>
            <a:ext cx="360040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283742"/>
          </a:xfrm>
        </p:spPr>
        <p:txBody>
          <a:bodyPr>
            <a:normAutofit/>
          </a:bodyPr>
          <a:lstStyle/>
          <a:p>
            <a:pPr algn="ctr"/>
            <a:r>
              <a:rPr lang="ru-RU" sz="2400" u="sng" dirty="0" smtClean="0">
                <a:solidFill>
                  <a:srgbClr val="FF0000"/>
                </a:solidFill>
              </a:rPr>
              <a:t>Исследовательский проект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Эти проекты полностью подчинены логике исследования и имеют структуру, приближенную или полностью совпадающую с подлинным научным исследованием.</a:t>
            </a:r>
            <a:endParaRPr lang="ru-RU" sz="2400" dirty="0"/>
          </a:p>
        </p:txBody>
      </p:sp>
      <p:pic>
        <p:nvPicPr>
          <p:cNvPr id="3074" name="Picture 2" descr="C:\Users\Вероника\Desktop\oplachivaemyy_opros_dlya_mam_detey_0_12_mes_30242996_1_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3762" y="1700808"/>
            <a:ext cx="3616590" cy="4075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u="sng" dirty="0" smtClean="0">
                <a:solidFill>
                  <a:srgbClr val="FF0000"/>
                </a:solidFill>
              </a:rPr>
              <a:t>Творческий</a:t>
            </a:r>
            <a:br>
              <a:rPr lang="ru-RU" sz="3200" u="sng" dirty="0" smtClean="0">
                <a:solidFill>
                  <a:srgbClr val="FF0000"/>
                </a:solidFill>
              </a:rPr>
            </a:br>
            <a:r>
              <a:rPr lang="ru-RU" sz="3200" u="sng" dirty="0" smtClean="0">
                <a:solidFill>
                  <a:srgbClr val="FF0000"/>
                </a:solidFill>
              </a:rPr>
              <a:t>проект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Творческие</a:t>
            </a:r>
            <a:r>
              <a:rPr lang="ru-RU" sz="2000" b="1" dirty="0" smtClean="0"/>
              <a:t> </a:t>
            </a:r>
            <a:r>
              <a:rPr lang="ru-RU" sz="2000" dirty="0" smtClean="0"/>
              <a:t>проекты, как правило, не имеют детально проработанной структуры совместной деятельности участников, она только намечается и далее развивается, подчиняясь жанру конечного результата, обусловленной этим жанром и принятой группой логике совместной деятельности, интересам участников проекта.</a:t>
            </a:r>
          </a:p>
          <a:p>
            <a:endParaRPr lang="ru-RU" dirty="0"/>
          </a:p>
        </p:txBody>
      </p:sp>
      <p:pic>
        <p:nvPicPr>
          <p:cNvPr id="4098" name="Picture 2" descr="C:\Users\Вероника\Desktop\28967_4_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2045493"/>
            <a:ext cx="5111750" cy="3833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8984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u="sng" dirty="0" smtClean="0">
                <a:solidFill>
                  <a:srgbClr val="FF0000"/>
                </a:solidFill>
              </a:rPr>
              <a:t>Ролевой, игровой проект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008313" cy="509024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 таких проектах структура также только намечается и остаётся открытой до завершения работы. Участники принимают на себя определённые роли, обусловленные характером и содержанием проекта. Результаты этих проектов либо намечаются в начале их выполнения, либо вырисовываются лишь в самом конце. Степень творчества здесь очень высокая, но доминирующим видом деятельности всё-таки является ролевая игра.</a:t>
            </a:r>
          </a:p>
          <a:p>
            <a:endParaRPr lang="ru-RU" dirty="0"/>
          </a:p>
        </p:txBody>
      </p:sp>
      <p:pic>
        <p:nvPicPr>
          <p:cNvPr id="5122" name="Picture 2" descr="C:\Users\Вероника\Desktop\1306220728_igr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1892141"/>
            <a:ext cx="5111750" cy="4140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317</TotalTime>
  <Words>679</Words>
  <Application>Microsoft Office PowerPoint</Application>
  <PresentationFormat>Экран (4:3)</PresentationFormat>
  <Paragraphs>93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  Проект    Проектирование             Проектная деятельность </vt:lpstr>
      <vt:lpstr>Презентация PowerPoint</vt:lpstr>
      <vt:lpstr>Проект – работа, направленная на решение конкретной проблемы, на достижение оптимальным способом заранее запланированного результата. Проект может включать элементы докладов, рефератов, исследований и любых других видов самостоятельной творческой работы учащихся, но только как способов достижения результата проекта.  </vt:lpstr>
      <vt:lpstr>Учебный проект – совместная учебно-познавательная, творческая или игровая деятельность учащихся-партнеров, имеющая общую цель и согласованные способы, направленная на достижение общего результата по решению какой-либо проблемы, значимой для участников проекта                                                               [Бухаркина М.Ю.].</vt:lpstr>
      <vt:lpstr>Характеристики проекта </vt:lpstr>
      <vt:lpstr>Типы проектов</vt:lpstr>
      <vt:lpstr>Исследовательский проект</vt:lpstr>
      <vt:lpstr>Творческий проект</vt:lpstr>
      <vt:lpstr>Ролевой, игровой проект </vt:lpstr>
      <vt:lpstr>Информационный проект </vt:lpstr>
      <vt:lpstr>Прикладной проект </vt:lpstr>
      <vt:lpstr>Проектирование:  — процесс создания проекта, прототипа, прообраза предполагаемого или возможного объекта, состояния.   — процесс создания реально возможных объектов будущего или процесс создания реально возможных вариантов объектов будущего.  </vt:lpstr>
      <vt:lpstr>Задачи проектирования:</vt:lpstr>
      <vt:lpstr>Презентация PowerPoint</vt:lpstr>
      <vt:lpstr>  Социальный проект Формирование толерантности студентов  </vt:lpstr>
      <vt:lpstr>Актуальность. </vt:lpstr>
      <vt:lpstr>Презентация PowerPoint</vt:lpstr>
      <vt:lpstr>Ожидаемый результат </vt:lpstr>
      <vt:lpstr> Этапы реализации проекта: </vt:lpstr>
      <vt:lpstr>Модель толерантного студента</vt:lpstr>
      <vt:lpstr> Список литературы.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Прое́кт (от лат. projectus — брошенный вперед, выступающий, выдающийся вперёд, торчащий) — это уникальная (в отличие от операций) деятельность, имеющая начало и конец во времени, направленная на достижение заранее определённого результата/цели, создание определённого, уникального продукта или услуги, при заданных ограничениях по ресурсам и срокам, а также требованиям к качеству и допустимому уровню риска.</dc:title>
  <dc:creator>Вероника</dc:creator>
  <cp:lastModifiedBy>User</cp:lastModifiedBy>
  <cp:revision>34</cp:revision>
  <dcterms:created xsi:type="dcterms:W3CDTF">2011-10-30T09:06:17Z</dcterms:created>
  <dcterms:modified xsi:type="dcterms:W3CDTF">2015-10-29T20:38:12Z</dcterms:modified>
</cp:coreProperties>
</file>