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0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570C4-D95F-4F7A-8885-17B8D769D940}" type="datetimeFigureOut">
              <a:rPr lang="ru-RU" smtClean="0"/>
              <a:pPr/>
              <a:t>31.10.2017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3C9E7-F029-45B9-A004-AEC0277D0CD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570C4-D95F-4F7A-8885-17B8D769D940}" type="datetimeFigureOut">
              <a:rPr lang="ru-RU" smtClean="0"/>
              <a:pPr/>
              <a:t>31.10.2017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3C9E7-F029-45B9-A004-AEC0277D0CD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570C4-D95F-4F7A-8885-17B8D769D940}" type="datetimeFigureOut">
              <a:rPr lang="ru-RU" smtClean="0"/>
              <a:pPr/>
              <a:t>31.10.2017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3C9E7-F029-45B9-A004-AEC0277D0CD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570C4-D95F-4F7A-8885-17B8D769D940}" type="datetimeFigureOut">
              <a:rPr lang="ru-RU" smtClean="0"/>
              <a:pPr/>
              <a:t>31.10.2017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3C9E7-F029-45B9-A004-AEC0277D0CD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570C4-D95F-4F7A-8885-17B8D769D940}" type="datetimeFigureOut">
              <a:rPr lang="ru-RU" smtClean="0"/>
              <a:pPr/>
              <a:t>31.10.2017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3C9E7-F029-45B9-A004-AEC0277D0CD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570C4-D95F-4F7A-8885-17B8D769D940}" type="datetimeFigureOut">
              <a:rPr lang="ru-RU" smtClean="0"/>
              <a:pPr/>
              <a:t>31.10.2017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3C9E7-F029-45B9-A004-AEC0277D0CD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570C4-D95F-4F7A-8885-17B8D769D940}" type="datetimeFigureOut">
              <a:rPr lang="ru-RU" smtClean="0"/>
              <a:pPr/>
              <a:t>31.10.2017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3C9E7-F029-45B9-A004-AEC0277D0CD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570C4-D95F-4F7A-8885-17B8D769D940}" type="datetimeFigureOut">
              <a:rPr lang="ru-RU" smtClean="0"/>
              <a:pPr/>
              <a:t>31.10.2017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3C9E7-F029-45B9-A004-AEC0277D0CD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Прямоугольник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17A570C4-D95F-4F7A-8885-17B8D769D940}" type="datetimeFigureOut">
              <a:rPr lang="ru-RU" smtClean="0"/>
              <a:pPr/>
              <a:t>31.10.2017</a:t>
            </a:fld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6C33C9E7-F029-45B9-A004-AEC0277D0CD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570C4-D95F-4F7A-8885-17B8D769D940}" type="datetimeFigureOut">
              <a:rPr lang="ru-RU" smtClean="0"/>
              <a:pPr/>
              <a:t>31.10.2017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3C9E7-F029-45B9-A004-AEC0277D0CD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570C4-D95F-4F7A-8885-17B8D769D940}" type="datetimeFigureOut">
              <a:rPr lang="ru-RU" smtClean="0"/>
              <a:pPr/>
              <a:t>31.10.2017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3C9E7-F029-45B9-A004-AEC0277D0CD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17A570C4-D95F-4F7A-8885-17B8D769D940}" type="datetimeFigureOut">
              <a:rPr lang="ru-RU" smtClean="0"/>
              <a:pPr/>
              <a:t>31.10.2017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6C33C9E7-F029-45B9-A004-AEC0277D0CD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683568" y="3212976"/>
            <a:ext cx="8077200" cy="1673352"/>
          </a:xfrm>
        </p:spPr>
        <p:txBody>
          <a:bodyPr>
            <a:normAutofit/>
          </a:bodyPr>
          <a:lstStyle/>
          <a:p>
            <a:r>
              <a:rPr lang="ru-RU" dirty="0" smtClean="0"/>
              <a:t>Университеты дореволюционной России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99592" y="5358384"/>
            <a:ext cx="8077200" cy="1499616"/>
          </a:xfrm>
        </p:spPr>
        <p:txBody>
          <a:bodyPr/>
          <a:lstStyle/>
          <a:p>
            <a:pPr algn="r"/>
            <a:r>
              <a:rPr lang="ru-RU" dirty="0" smtClean="0"/>
              <a:t>Подготовила</a:t>
            </a:r>
          </a:p>
          <a:p>
            <a:pPr algn="r"/>
            <a:r>
              <a:rPr lang="ru-RU" dirty="0" smtClean="0"/>
              <a:t>Магистрант группы КП-КМ-11</a:t>
            </a:r>
          </a:p>
          <a:p>
            <a:pPr algn="r"/>
            <a:r>
              <a:rPr lang="ru-RU" dirty="0" smtClean="0"/>
              <a:t>Белых Татьяна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alexander_i_of_russi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15816" y="1556792"/>
            <a:ext cx="3168352" cy="357743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203848" y="5301208"/>
            <a:ext cx="3528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Император Александр I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Image1815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2" y="2420888"/>
            <a:ext cx="7670852" cy="1872208"/>
          </a:xfrm>
          <a:prstGeom prst="rect">
            <a:avLst/>
          </a:prstGeom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Народное образование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Народное образование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563888" y="4149080"/>
            <a:ext cx="1944216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Уездные 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училища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563888" y="5301208"/>
            <a:ext cx="1952600" cy="5676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Приходские училища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563888" y="2924944"/>
            <a:ext cx="1944216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Гимназии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563888" y="1772816"/>
            <a:ext cx="1944216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Университеты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9" name="Прямая со стрелкой 8"/>
          <p:cNvCxnSpPr>
            <a:stCxn id="7" idx="2"/>
            <a:endCxn id="7" idx="2"/>
          </p:cNvCxnSpPr>
          <p:nvPr/>
        </p:nvCxnSpPr>
        <p:spPr>
          <a:xfrm>
            <a:off x="4535996" y="2276872"/>
            <a:ext cx="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>
            <a:stCxn id="5" idx="0"/>
            <a:endCxn id="4" idx="2"/>
          </p:cNvCxnSpPr>
          <p:nvPr/>
        </p:nvCxnSpPr>
        <p:spPr>
          <a:xfrm flipH="1" flipV="1">
            <a:off x="4535996" y="4653136"/>
            <a:ext cx="4192" cy="64807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>
            <a:stCxn id="4" idx="0"/>
            <a:endCxn id="6" idx="2"/>
          </p:cNvCxnSpPr>
          <p:nvPr/>
        </p:nvCxnSpPr>
        <p:spPr>
          <a:xfrm flipV="1">
            <a:off x="4535996" y="3429000"/>
            <a:ext cx="0" cy="72008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>
            <a:stCxn id="6" idx="0"/>
            <a:endCxn id="7" idx="2"/>
          </p:cNvCxnSpPr>
          <p:nvPr/>
        </p:nvCxnSpPr>
        <p:spPr>
          <a:xfrm flipV="1">
            <a:off x="4535996" y="2276872"/>
            <a:ext cx="0" cy="64807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5580112" y="5229200"/>
            <a:ext cx="3419872" cy="14619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u="sng" dirty="0" smtClean="0">
                <a:latin typeface="Times New Roman" pitchFamily="18" charset="0"/>
                <a:cs typeface="Times New Roman" pitchFamily="18" charset="0"/>
              </a:rPr>
              <a:t>Приходские училища – 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один из типов начальной школы в дореволюционной России.</a:t>
            </a:r>
          </a:p>
          <a:p>
            <a:pPr algn="ctr"/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С 1828 стали 2-годичными.  </a:t>
            </a:r>
          </a:p>
          <a:p>
            <a:pPr algn="ctr"/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По Положению 1864 переданы в ведение Синода и получили название церковно-приходских школ.</a:t>
            </a:r>
            <a:r>
              <a:rPr lang="ru-RU" sz="1100" dirty="0" smtClean="0"/>
              <a:t>  </a:t>
            </a:r>
          </a:p>
          <a:p>
            <a:endParaRPr lang="ru-RU" sz="1100" dirty="0" smtClean="0"/>
          </a:p>
          <a:p>
            <a:pPr marL="108000" indent="457200"/>
            <a:endParaRPr lang="ru-RU" sz="11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0" y="4077072"/>
            <a:ext cx="3528392" cy="14619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u="sng" dirty="0" smtClean="0">
                <a:latin typeface="Times New Roman" pitchFamily="18" charset="0"/>
                <a:cs typeface="Times New Roman" pitchFamily="18" charset="0"/>
              </a:rPr>
              <a:t>Уездные училища –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начальные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 школы 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 уездных городах России в 1803-1900-х гг. </a:t>
            </a:r>
            <a:endParaRPr lang="ru-RU" sz="11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По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 уставу 1804, 2-летние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ctr"/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 готовили учащихся "всякого звания" для поступления в гимназию. </a:t>
            </a:r>
            <a:r>
              <a:rPr lang="ru-RU" sz="1100" dirty="0" smtClean="0"/>
              <a:t>  </a:t>
            </a:r>
          </a:p>
          <a:p>
            <a:endParaRPr lang="ru-RU" sz="1100" dirty="0" smtClean="0"/>
          </a:p>
          <a:p>
            <a:pPr marL="108000" indent="457200"/>
            <a:endParaRPr lang="ru-RU" sz="11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724128" y="2924944"/>
            <a:ext cx="3419872" cy="18004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u="sng" dirty="0" smtClean="0">
                <a:latin typeface="Times New Roman" pitchFamily="18" charset="0"/>
                <a:cs typeface="Times New Roman" pitchFamily="18" charset="0"/>
              </a:rPr>
              <a:t>Гимназии – </a:t>
            </a:r>
          </a:p>
          <a:p>
            <a:pPr algn="ctr"/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всесословные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учебные заведения, подразделённые 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на 4 годичных курса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/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Цель их учреждения в 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определялась 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так:</a:t>
            </a:r>
          </a:p>
          <a:p>
            <a:pPr algn="ctr"/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приготовить 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к слушанию университетских наук;</a:t>
            </a:r>
          </a:p>
          <a:p>
            <a:pPr algn="ctr"/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2. преподать 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сведения, необходимые для благовоспитанного человека и</a:t>
            </a:r>
          </a:p>
          <a:p>
            <a:pPr algn="ctr"/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3. приготовить 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желающих к учительскому званию в уездных, приходских и других низших училищах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100" dirty="0" smtClean="0"/>
          </a:p>
          <a:p>
            <a:pPr marL="108000" indent="457200"/>
            <a:endParaRPr lang="ru-RU" sz="11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Университеты и округа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691680" y="1556792"/>
            <a:ext cx="6192688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Учебный округ - попечитель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6" name="Прямая со стрелкой 5"/>
          <p:cNvCxnSpPr>
            <a:stCxn id="4" idx="2"/>
            <a:endCxn id="7" idx="0"/>
          </p:cNvCxnSpPr>
          <p:nvPr/>
        </p:nvCxnSpPr>
        <p:spPr>
          <a:xfrm>
            <a:off x="4788024" y="2348880"/>
            <a:ext cx="0" cy="36004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" name="Прямоугольник 6"/>
          <p:cNvSpPr/>
          <p:nvPr/>
        </p:nvSpPr>
        <p:spPr>
          <a:xfrm>
            <a:off x="1907704" y="2708920"/>
            <a:ext cx="5760640" cy="50405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Университет - ректор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051720" y="3573016"/>
            <a:ext cx="5472608" cy="576064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Гимназии – директор и учителя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8" name="Прямая со стрелкой 17"/>
          <p:cNvCxnSpPr>
            <a:stCxn id="7" idx="2"/>
            <a:endCxn id="10" idx="0"/>
          </p:cNvCxnSpPr>
          <p:nvPr/>
        </p:nvCxnSpPr>
        <p:spPr>
          <a:xfrm>
            <a:off x="4788024" y="3212976"/>
            <a:ext cx="0" cy="36004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>
            <a:stCxn id="10" idx="2"/>
            <a:endCxn id="28" idx="0"/>
          </p:cNvCxnSpPr>
          <p:nvPr/>
        </p:nvCxnSpPr>
        <p:spPr>
          <a:xfrm>
            <a:off x="4788024" y="4149080"/>
            <a:ext cx="36004" cy="50405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8" name="Прямоугольник 27"/>
          <p:cNvSpPr/>
          <p:nvPr/>
        </p:nvSpPr>
        <p:spPr>
          <a:xfrm>
            <a:off x="2267744" y="4653136"/>
            <a:ext cx="5112568" cy="576064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Уездные училища – смотритель 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2483768" y="5733256"/>
            <a:ext cx="4752528" cy="432048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Приходские училища – смотритель 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5" name="Прямая со стрелкой 34"/>
          <p:cNvCxnSpPr>
            <a:stCxn id="28" idx="2"/>
            <a:endCxn id="34" idx="0"/>
          </p:cNvCxnSpPr>
          <p:nvPr/>
        </p:nvCxnSpPr>
        <p:spPr>
          <a:xfrm>
            <a:off x="4824028" y="5229200"/>
            <a:ext cx="36004" cy="50405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Московский учебный округ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73120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484784"/>
            <a:ext cx="4515353" cy="2736304"/>
          </a:xfrm>
        </p:spPr>
      </p:pic>
      <p:pic>
        <p:nvPicPr>
          <p:cNvPr id="5" name="Рисунок 4" descr="74e0dd717e9b684685fa54c2673e126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8" y="4221088"/>
            <a:ext cx="4340960" cy="278092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788024" y="1484784"/>
            <a:ext cx="396044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Дата основания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1803 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год</a:t>
            </a:r>
          </a:p>
          <a:p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Центр округа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учёная корпорация Московского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университета</a:t>
            </a:r>
          </a:p>
          <a:p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Включал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Московскую, 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Ярославскую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 Костромскую, 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Владимирскую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 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Калужскую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 Нижегородскую, 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Орловскую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 Рязанскую,  Смоленскую, Тверскую и Тульскую губернии</a:t>
            </a:r>
          </a:p>
          <a:p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179512" y="4365104"/>
            <a:ext cx="424847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Руководство округом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осуществлялось   попечителем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через училищный комитет. Фактически попечитель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являлся посредником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между университетом и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Министерством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народного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просвещения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 </a:t>
            </a: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годы своего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существования учебный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округ сменил 22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попечителя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Санкт-Петербургский учебный округ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57dded32e46a6bacd67f83b90e4fbbe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67070" y="3933056"/>
            <a:ext cx="4576930" cy="292494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355976" y="1412776"/>
            <a:ext cx="496855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Дата основания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1803 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год</a:t>
            </a:r>
          </a:p>
          <a:p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Центр округа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 Санкт-Петербургский</a:t>
            </a:r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университет</a:t>
            </a:r>
          </a:p>
          <a:p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Включал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dirty="0" smtClean="0"/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Виленскую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Витебск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ую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Волынск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ую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Гродненск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ую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Могилёвск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ую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Минск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ую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Киевск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ую и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Подольск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ую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губернии.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ru-RU" dirty="0"/>
          </a:p>
        </p:txBody>
      </p:sp>
      <p:pic>
        <p:nvPicPr>
          <p:cNvPr id="6" name="Рисунок 5" descr="12_coll_7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412776"/>
            <a:ext cx="4392488" cy="286369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4293096"/>
            <a:ext cx="4572000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 1818</a:t>
            </a:r>
            <a:r>
              <a:rPr lang="ru-RU" sz="1400" u="sng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году округ был поручен в ведение университета  в связи 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с преобразованием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 Главного 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педагогического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 института в 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Санкт-Петербургский</a:t>
            </a:r>
            <a:r>
              <a:rPr lang="ru-RU" sz="1400" u="sng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университет.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Но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 в 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ходе реформы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 1835</a:t>
            </a:r>
            <a:r>
              <a:rPr lang="ru-RU" sz="1400" u="sng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года,</a:t>
            </a:r>
          </a:p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 наряду с другими округами руководство над средними и начальными учебными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заведениями,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 было полностью передано из 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ведения</a:t>
            </a:r>
          </a:p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 университетов в ведение попечителей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Виленский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учебный округ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5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788024" y="3729545"/>
            <a:ext cx="4248472" cy="3001789"/>
          </a:xfrm>
        </p:spPr>
      </p:pic>
      <p:pic>
        <p:nvPicPr>
          <p:cNvPr id="5" name="Рисунок 4" descr="GreatCourtyard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512" y="1196752"/>
            <a:ext cx="1907704" cy="245786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555776" y="1412776"/>
            <a:ext cx="640871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Дата основания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1803 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год</a:t>
            </a:r>
          </a:p>
          <a:p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Центр округа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Главная</a:t>
            </a:r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виленская</a:t>
            </a:r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школа,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преобразованная указом от 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4 апреля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1803</a:t>
            </a:r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года в Императорский</a:t>
            </a:r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Виленский</a:t>
            </a:r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университет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Включал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dirty="0" smtClean="0"/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Архангельскую,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Вологодску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ю (с 1824 г.),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Витебскую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(1824 по 1829 и с 1850 по 1864 гг.),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Санкт-Петербургску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ю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Новгородскую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(до 1824 и с 1826 г.), 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Псковскую губернии.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0" y="3933056"/>
            <a:ext cx="486003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Образование на территории 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Виленского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округа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накануне его создания было 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представлено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училищами, </a:t>
            </a: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находившимися в ведении католического и 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униатского 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духовенства, 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также главные и малые народные училища, открытые на землях 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Восточной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Белоруссии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по указу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1786 года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dirty="0" smtClean="0"/>
              <a:t> </a:t>
            </a:r>
            <a:endParaRPr lang="ru-RU" dirty="0" smtClean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Казанский учебный округ 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kazanskij_imperatorskij_universitet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484784"/>
            <a:ext cx="3754963" cy="2520280"/>
          </a:xfrm>
        </p:spPr>
      </p:pic>
      <p:pic>
        <p:nvPicPr>
          <p:cNvPr id="5" name="Рисунок 4" descr="Императорский_Казанский_университет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67944" y="3501008"/>
            <a:ext cx="4407811" cy="276222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851920" y="1556792"/>
            <a:ext cx="489654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Дата основания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1803 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год</a:t>
            </a:r>
          </a:p>
          <a:p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Центр округа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 Казанский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университет</a:t>
            </a:r>
          </a:p>
          <a:p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Включал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 Вятскую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 Казанскую, 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Самарскую,Саратовскую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 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Симбирскую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и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Астраханскую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губернии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Харьковский учебный округ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0285954f4403a6c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71600" y="1556792"/>
            <a:ext cx="4143616" cy="2952327"/>
          </a:xfrm>
        </p:spPr>
      </p:pic>
      <p:pic>
        <p:nvPicPr>
          <p:cNvPr id="5" name="Рисунок 4" descr="389814_original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87824" y="4581128"/>
            <a:ext cx="4914344" cy="2072572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Дертский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или  Рижский учебный округ 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169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412776"/>
            <a:ext cx="3744416" cy="2808312"/>
          </a:xfrm>
        </p:spPr>
      </p:pic>
      <p:pic>
        <p:nvPicPr>
          <p:cNvPr id="5" name="Рисунок 4" descr="Album_von_Dorpat,_TKM_0031H_05,_crop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1960" y="3501008"/>
            <a:ext cx="4572000" cy="32385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923928" y="1556792"/>
            <a:ext cx="489654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Дата основания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1803 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год</a:t>
            </a:r>
          </a:p>
          <a:p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Центр округа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 Казанский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университет</a:t>
            </a:r>
          </a:p>
          <a:p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Включал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Курляндская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 </a:t>
            </a:r>
            <a:r>
              <a:rPr lang="ru-RU" u="sng" dirty="0" err="1" smtClean="0">
                <a:latin typeface="Times New Roman" pitchFamily="18" charset="0"/>
                <a:cs typeface="Times New Roman" pitchFamily="18" charset="0"/>
              </a:rPr>
              <a:t>Лифляндская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и </a:t>
            </a:r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Эстляндская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губернии.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996952"/>
            <a:ext cx="8229600" cy="1252728"/>
          </a:xfrm>
        </p:spPr>
        <p:txBody>
          <a:bodyPr/>
          <a:lstStyle/>
          <a:p>
            <a:pPr algn="ctr"/>
            <a:r>
              <a:rPr lang="ru-RU" dirty="0" smtClean="0"/>
              <a:t>Спасибо за внимание!</a:t>
            </a: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Модульная">
  <a:themeElements>
    <a:clrScheme name="Модульная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Модульная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Модуль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222</TotalTime>
  <Words>97</Words>
  <Application>Microsoft Office PowerPoint</Application>
  <PresentationFormat>Экран (4:3)</PresentationFormat>
  <Paragraphs>77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Модульная</vt:lpstr>
      <vt:lpstr>Университеты дореволюционной России </vt:lpstr>
      <vt:lpstr>Слайд 2</vt:lpstr>
      <vt:lpstr>Народное образование</vt:lpstr>
      <vt:lpstr>Народное образование</vt:lpstr>
      <vt:lpstr>Университеты и округа</vt:lpstr>
      <vt:lpstr>Московский учебный округ</vt:lpstr>
      <vt:lpstr>Санкт-Петербургский учебный округ</vt:lpstr>
      <vt:lpstr>Виленский учебный округ</vt:lpstr>
      <vt:lpstr>Казанский учебный округ </vt:lpstr>
      <vt:lpstr>Харьковский учебный округ</vt:lpstr>
      <vt:lpstr>Дертский  или  Рижский учебный округ 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Университеты дореволюционной России</dc:title>
  <dc:creator>Таня</dc:creator>
  <cp:lastModifiedBy>Таня</cp:lastModifiedBy>
  <cp:revision>24</cp:revision>
  <dcterms:created xsi:type="dcterms:W3CDTF">2017-10-28T09:48:08Z</dcterms:created>
  <dcterms:modified xsi:type="dcterms:W3CDTF">2017-10-31T19:18:27Z</dcterms:modified>
</cp:coreProperties>
</file>