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1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10/27/2017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10/27/2017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10/27/2017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10/27/2017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10/27/2017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10/27/2017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10/27/2017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10/27/2017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10/27/2017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10/27/2017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10/27/2017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10/27/2017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0343" y="1483739"/>
            <a:ext cx="5709848" cy="2807116"/>
          </a:xfrm>
        </p:spPr>
        <p:txBody>
          <a:bodyPr/>
          <a:lstStyle/>
          <a:p>
            <a:r>
              <a:rPr lang="ru-RU" sz="5400" dirty="0" smtClean="0"/>
              <a:t>Казанский </a:t>
            </a:r>
            <a:br>
              <a:rPr lang="ru-RU" sz="5400" dirty="0" smtClean="0"/>
            </a:br>
            <a:r>
              <a:rPr lang="ru-RU" sz="5400" dirty="0" smtClean="0"/>
              <a:t>федеральный</a:t>
            </a:r>
            <a:br>
              <a:rPr lang="ru-RU" sz="5400" dirty="0" smtClean="0"/>
            </a:br>
            <a:r>
              <a:rPr lang="ru-RU" sz="5400" dirty="0" smtClean="0"/>
              <a:t>университет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448" y="6063373"/>
            <a:ext cx="7891272" cy="1069848"/>
          </a:xfrm>
        </p:spPr>
        <p:txBody>
          <a:bodyPr/>
          <a:lstStyle/>
          <a:p>
            <a:r>
              <a:rPr lang="ru-RU" dirty="0" smtClean="0"/>
              <a:t>КП-ВМ-11</a:t>
            </a:r>
            <a:br>
              <a:rPr lang="ru-RU" dirty="0" smtClean="0"/>
            </a:br>
            <a:r>
              <a:rPr lang="ru-RU" dirty="0" smtClean="0"/>
              <a:t>История развития высшего образования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286" y="675755"/>
            <a:ext cx="6699714" cy="5325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130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9848" y="749643"/>
            <a:ext cx="9895482" cy="357940"/>
          </a:xfrm>
        </p:spPr>
        <p:txBody>
          <a:bodyPr/>
          <a:lstStyle/>
          <a:p>
            <a:r>
              <a:rPr lang="ru-RU" sz="2800" b="1" dirty="0"/>
              <a:t>Императорский Казанский университет</a:t>
            </a: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419" y="6421794"/>
            <a:ext cx="3868682" cy="423055"/>
          </a:xfrm>
        </p:spPr>
        <p:txBody>
          <a:bodyPr>
            <a:normAutofit/>
          </a:bodyPr>
          <a:lstStyle/>
          <a:p>
            <a:r>
              <a:rPr lang="ru-RU" dirty="0" smtClean="0"/>
              <a:t>Университет в  1830-е годы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0" y="749643"/>
            <a:ext cx="7141779" cy="53563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1132" y="2144908"/>
            <a:ext cx="3534819" cy="471309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558202" y="928613"/>
            <a:ext cx="2940678" cy="13038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Bef>
                <a:spcPts val="525"/>
              </a:spcBef>
              <a:spcAft>
                <a:spcPts val="525"/>
              </a:spcAft>
            </a:pPr>
            <a:r>
              <a:rPr lang="ru-RU" dirty="0" smtClean="0">
                <a:solidFill>
                  <a:srgbClr val="222222"/>
                </a:solidFill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Н. И. Лобачевский,</a:t>
            </a:r>
          </a:p>
          <a:p>
            <a:pPr algn="ctr">
              <a:lnSpc>
                <a:spcPct val="107000"/>
              </a:lnSpc>
              <a:spcBef>
                <a:spcPts val="525"/>
              </a:spcBef>
              <a:spcAft>
                <a:spcPts val="525"/>
              </a:spcAft>
            </a:pP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о</a:t>
            </a:r>
            <a:r>
              <a:rPr lang="ru-RU" sz="200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дин из первых</a:t>
            </a:r>
          </a:p>
          <a:p>
            <a:pPr algn="ctr">
              <a:lnSpc>
                <a:spcPct val="107000"/>
              </a:lnSpc>
              <a:spcBef>
                <a:spcPts val="525"/>
              </a:spcBef>
              <a:spcAft>
                <a:spcPts val="525"/>
              </a:spcAft>
            </a:pP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р</a:t>
            </a:r>
            <a:r>
              <a:rPr lang="ru-RU" sz="2000" dirty="0" smtClean="0">
                <a:solidFill>
                  <a:srgbClr val="222222"/>
                </a:solidFill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екторов университета</a:t>
            </a:r>
            <a:endParaRPr lang="ru-RU" sz="2000" dirty="0">
              <a:effectLst/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4541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136902"/>
            <a:ext cx="9774163" cy="1292653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Некоторые из выдающихся научных</a:t>
            </a:r>
            <a:r>
              <a:rPr lang="ru-RU" sz="2800" dirty="0"/>
              <a:t> </a:t>
            </a:r>
            <a:r>
              <a:rPr lang="ru-RU" sz="2800" dirty="0" smtClean="0"/>
              <a:t>достижений университета: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1429555"/>
            <a:ext cx="10058400" cy="4742645"/>
          </a:xfrm>
        </p:spPr>
        <p:txBody>
          <a:bodyPr/>
          <a:lstStyle/>
          <a:p>
            <a:r>
              <a:rPr lang="ru-RU" dirty="0"/>
              <a:t>создание неевклидовой геометрии </a:t>
            </a:r>
            <a:r>
              <a:rPr lang="ru-RU" b="1" i="1" dirty="0"/>
              <a:t>Николая Ивановича Лобачевский</a:t>
            </a:r>
            <a:r>
              <a:rPr lang="ru-RU" dirty="0"/>
              <a:t>; </a:t>
            </a:r>
            <a:endParaRPr lang="ru-RU" dirty="0" smtClean="0"/>
          </a:p>
          <a:p>
            <a:r>
              <a:rPr lang="ru-RU" dirty="0" smtClean="0"/>
              <a:t>открытие </a:t>
            </a:r>
            <a:r>
              <a:rPr lang="ru-RU" dirty="0"/>
              <a:t>химического элемента рутения  – названного так в честь России </a:t>
            </a:r>
            <a:r>
              <a:rPr lang="ru-RU" b="1" i="1" dirty="0"/>
              <a:t>Карлом Карловичем Клаусом</a:t>
            </a:r>
            <a:r>
              <a:rPr lang="ru-RU" dirty="0"/>
              <a:t>; </a:t>
            </a:r>
            <a:endParaRPr lang="ru-RU" dirty="0" smtClean="0"/>
          </a:p>
          <a:p>
            <a:r>
              <a:rPr lang="ru-RU" dirty="0" smtClean="0"/>
              <a:t>получение</a:t>
            </a:r>
            <a:r>
              <a:rPr lang="ru-RU" dirty="0"/>
              <a:t> анилина, заложившее основу </a:t>
            </a:r>
            <a:r>
              <a:rPr lang="ru-RU" dirty="0" err="1"/>
              <a:t>анилино</a:t>
            </a:r>
            <a:r>
              <a:rPr lang="ru-RU" dirty="0"/>
              <a:t>-красочной промышленности </a:t>
            </a:r>
            <a:r>
              <a:rPr lang="ru-RU" b="1" i="1" dirty="0"/>
              <a:t>Николаем Николаевичем Зининым</a:t>
            </a:r>
            <a:r>
              <a:rPr lang="ru-RU" dirty="0"/>
              <a:t>; </a:t>
            </a:r>
            <a:endParaRPr lang="ru-RU" dirty="0" smtClean="0"/>
          </a:p>
          <a:p>
            <a:r>
              <a:rPr lang="ru-RU" dirty="0" smtClean="0"/>
              <a:t>создание</a:t>
            </a:r>
            <a:r>
              <a:rPr lang="ru-RU" dirty="0"/>
              <a:t> </a:t>
            </a:r>
            <a:r>
              <a:rPr lang="ru-RU" b="1" i="1" dirty="0"/>
              <a:t>Александром Михайловичем Бутлеровым</a:t>
            </a:r>
            <a:r>
              <a:rPr lang="ru-RU" dirty="0"/>
              <a:t> теории химического строения органических веществ, сыгравшей в органической химии ту же роль, что периодическая система элементов в неорганической. </a:t>
            </a:r>
            <a:endParaRPr lang="ru-RU" dirty="0" smtClean="0"/>
          </a:p>
          <a:p>
            <a:r>
              <a:rPr lang="ru-RU" dirty="0"/>
              <a:t> </a:t>
            </a:r>
            <a:r>
              <a:rPr lang="ru-RU" b="1" i="1" dirty="0"/>
              <a:t>Александр Филиппович Самойлов</a:t>
            </a:r>
            <a:r>
              <a:rPr lang="ru-RU" dirty="0"/>
              <a:t>, основатель электрофизической школы, впервые в России записал электрокардиограмму. </a:t>
            </a:r>
            <a:endParaRPr lang="ru-RU" dirty="0" smtClean="0"/>
          </a:p>
          <a:p>
            <a:r>
              <a:rPr lang="ru-RU" dirty="0" smtClean="0"/>
              <a:t>отец </a:t>
            </a:r>
            <a:r>
              <a:rPr lang="ru-RU" dirty="0"/>
              <a:t>и </a:t>
            </a:r>
            <a:r>
              <a:rPr lang="ru-RU" dirty="0" smtClean="0"/>
              <a:t>сын</a:t>
            </a:r>
            <a:r>
              <a:rPr lang="ru-RU" dirty="0"/>
              <a:t> </a:t>
            </a:r>
            <a:r>
              <a:rPr lang="ru-RU" b="1" i="1" dirty="0" smtClean="0"/>
              <a:t>Арбузовы</a:t>
            </a:r>
            <a:r>
              <a:rPr lang="ru-RU" dirty="0" smtClean="0"/>
              <a:t> создали </a:t>
            </a:r>
            <a:r>
              <a:rPr lang="ru-RU" dirty="0"/>
              <a:t>новое направление в науке – химию фосфорорганических соединений.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8247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44" y="0"/>
            <a:ext cx="5241701" cy="67527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623" y="0"/>
            <a:ext cx="61273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5929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5302" y="-90153"/>
            <a:ext cx="9895482" cy="1197735"/>
          </a:xfrm>
        </p:spPr>
        <p:txBody>
          <a:bodyPr/>
          <a:lstStyle/>
          <a:p>
            <a:r>
              <a:rPr lang="ru-RU" sz="2000" b="1" dirty="0" smtClean="0"/>
              <a:t> 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>несколько  основных факторов, которые оказывали  решающее воздействие на формирование  облика и традиций университета  в эпоху Российской </a:t>
            </a:r>
            <a:r>
              <a:rPr lang="ru-RU" sz="2000" dirty="0" smtClean="0"/>
              <a:t>империи: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1814" y="1442434"/>
            <a:ext cx="10572654" cy="3593205"/>
          </a:xfrm>
        </p:spPr>
        <p:txBody>
          <a:bodyPr/>
          <a:lstStyle/>
          <a:p>
            <a:pPr marL="342900" indent="-342900">
              <a:buFontTx/>
              <a:buChar char="-"/>
            </a:pPr>
            <a:r>
              <a:rPr lang="ru-RU" dirty="0" smtClean="0"/>
              <a:t>этика</a:t>
            </a:r>
            <a:r>
              <a:rPr lang="ru-RU" dirty="0"/>
              <a:t> православия, актуализированная в виде идеи служения Отечеству и царю </a:t>
            </a:r>
            <a:endParaRPr lang="ru-RU" dirty="0" smtClean="0"/>
          </a:p>
          <a:p>
            <a:pPr marL="342900" indent="-342900">
              <a:buFontTx/>
              <a:buChar char="-"/>
            </a:pPr>
            <a:r>
              <a:rPr lang="ru-RU" dirty="0" smtClean="0"/>
              <a:t>рационализм </a:t>
            </a:r>
            <a:r>
              <a:rPr lang="ru-RU" dirty="0"/>
              <a:t>и позитивизм – идеи Нового времени, которые стимулировали поиск объективной истины, внедрение строгих эмпирических методов; </a:t>
            </a:r>
            <a:endParaRPr lang="ru-RU" dirty="0" smtClean="0"/>
          </a:p>
          <a:p>
            <a:pPr marL="342900" indent="-342900">
              <a:buFontTx/>
              <a:buChar char="-"/>
            </a:pPr>
            <a:r>
              <a:rPr lang="ru-RU" dirty="0" smtClean="0"/>
              <a:t>формирование </a:t>
            </a:r>
            <a:r>
              <a:rPr lang="ru-RU" dirty="0"/>
              <a:t>научных школ, понимаемых в качестве исторически сложившейся формы развития науки и реализации ее академической функции, связанной с воспитанием научной смены, поддержанием исследовательской традиции.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89730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8637" y="157215"/>
            <a:ext cx="9895482" cy="357940"/>
          </a:xfrm>
        </p:spPr>
        <p:txBody>
          <a:bodyPr/>
          <a:lstStyle/>
          <a:p>
            <a:r>
              <a:rPr lang="ru-RU" sz="2000" b="1" dirty="0"/>
              <a:t>Казанский государственный университет им. В.И. Ульянова-Ленина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4997" y="914399"/>
            <a:ext cx="11074930" cy="5151549"/>
          </a:xfrm>
        </p:spPr>
        <p:txBody>
          <a:bodyPr>
            <a:normAutofit fontScale="92500"/>
          </a:bodyPr>
          <a:lstStyle/>
          <a:p>
            <a:r>
              <a:rPr lang="ru-RU" b="1" dirty="0" smtClean="0"/>
              <a:t>Основные события периода:</a:t>
            </a:r>
          </a:p>
          <a:p>
            <a:endParaRPr lang="ru-RU" dirty="0"/>
          </a:p>
          <a:p>
            <a:pPr marL="342900" indent="-342900">
              <a:buFontTx/>
              <a:buChar char="-"/>
            </a:pPr>
            <a:r>
              <a:rPr lang="ru-RU" dirty="0" smtClean="0"/>
              <a:t>Университет неоднократно менял своё название</a:t>
            </a:r>
          </a:p>
          <a:p>
            <a:pPr marL="342900" indent="-342900">
              <a:buFontTx/>
              <a:buChar char="-"/>
            </a:pPr>
            <a:r>
              <a:rPr lang="ru-RU" dirty="0"/>
              <a:t>В советскую эпоху Казанский  университет послужил базой, на которой  в Казани были созданы крупные отраслевые </a:t>
            </a:r>
            <a:r>
              <a:rPr lang="ru-RU" dirty="0" smtClean="0"/>
              <a:t>вузы</a:t>
            </a:r>
          </a:p>
          <a:p>
            <a:pPr marL="342900" indent="-342900">
              <a:buFontTx/>
              <a:buChar char="-"/>
            </a:pPr>
            <a:r>
              <a:rPr lang="ru-RU" dirty="0"/>
              <a:t>Начинали свой путь в науке в Казанском университете академики </a:t>
            </a:r>
            <a:r>
              <a:rPr lang="ru-RU" b="1" i="1" dirty="0"/>
              <a:t>Михаил Алексеевич Лаврентьев</a:t>
            </a:r>
            <a:r>
              <a:rPr lang="ru-RU" dirty="0"/>
              <a:t> (математик), </a:t>
            </a:r>
            <a:r>
              <a:rPr lang="ru-RU" b="1" i="1" dirty="0" err="1"/>
              <a:t>Милица</a:t>
            </a:r>
            <a:r>
              <a:rPr lang="ru-RU" b="1" i="1" dirty="0"/>
              <a:t> Васильевна </a:t>
            </a:r>
            <a:r>
              <a:rPr lang="ru-RU" b="1" i="1" dirty="0" err="1"/>
              <a:t>Нечкина</a:t>
            </a:r>
            <a:r>
              <a:rPr lang="ru-RU" dirty="0"/>
              <a:t> (историк), </a:t>
            </a:r>
            <a:r>
              <a:rPr lang="ru-RU" b="1" i="1" dirty="0"/>
              <a:t>Василий Васильевич Парин</a:t>
            </a:r>
            <a:r>
              <a:rPr lang="ru-RU" dirty="0"/>
              <a:t> (физиолог-медик), </a:t>
            </a:r>
            <a:r>
              <a:rPr lang="ru-RU" b="1" i="1" dirty="0"/>
              <a:t>Александр Александрович Баев</a:t>
            </a:r>
            <a:r>
              <a:rPr lang="ru-RU" dirty="0"/>
              <a:t> (биолог, медик), </a:t>
            </a:r>
            <a:r>
              <a:rPr lang="ru-RU" b="1" i="1" dirty="0" err="1"/>
              <a:t>Камиль</a:t>
            </a:r>
            <a:r>
              <a:rPr lang="ru-RU" b="1" i="1" dirty="0"/>
              <a:t> Ахметович Валиев </a:t>
            </a:r>
            <a:r>
              <a:rPr lang="ru-RU" dirty="0"/>
              <a:t>(физик) и другие</a:t>
            </a:r>
            <a:r>
              <a:rPr lang="ru-RU" dirty="0" smtClean="0"/>
              <a:t>.</a:t>
            </a:r>
          </a:p>
          <a:p>
            <a:pPr marL="342900" indent="-342900">
              <a:buFontTx/>
              <a:buChar char="-"/>
            </a:pPr>
            <a:r>
              <a:rPr lang="ru-RU" dirty="0"/>
              <a:t>во время Великой Отечественной войны, в 1941-1943 годах, в университете размещались эвакуированные из Москвы и Ленинграда учреждения Академии Наук </a:t>
            </a:r>
            <a:r>
              <a:rPr lang="ru-RU" dirty="0" smtClean="0"/>
              <a:t>СССР</a:t>
            </a:r>
          </a:p>
          <a:p>
            <a:pPr marL="342900" indent="-342900">
              <a:buFontTx/>
              <a:buChar char="-"/>
            </a:pPr>
            <a:r>
              <a:rPr lang="ru-RU" dirty="0" smtClean="0"/>
              <a:t>В 1996 году </a:t>
            </a:r>
            <a:r>
              <a:rPr lang="ru-RU" dirty="0"/>
              <a:t>Казанский университет был включен в государственный свод особо ценных объектов культурного наследия народов Российской </a:t>
            </a:r>
            <a:r>
              <a:rPr lang="ru-RU" dirty="0" smtClean="0"/>
              <a:t>Федерации</a:t>
            </a:r>
          </a:p>
          <a:p>
            <a:pPr marL="342900" indent="-342900">
              <a:buFontTx/>
              <a:buChar char="-"/>
            </a:pPr>
            <a:r>
              <a:rPr lang="ru-RU" dirty="0"/>
              <a:t>Казанский университет отпраздновал свой 200-летний юбилей в ноябре 2004 года. </a:t>
            </a:r>
            <a:endParaRPr lang="ru-RU" dirty="0" smtClean="0"/>
          </a:p>
          <a:p>
            <a:pPr marL="342900" indent="-342900"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71531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9" y="136902"/>
            <a:ext cx="8074152" cy="738861"/>
          </a:xfrm>
        </p:spPr>
        <p:txBody>
          <a:bodyPr>
            <a:normAutofit fontScale="90000"/>
          </a:bodyPr>
          <a:lstStyle/>
          <a:p>
            <a:r>
              <a:rPr lang="ru-RU" sz="2800" b="1" dirty="0"/>
              <a:t>Казанский федеральный университет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875763"/>
            <a:ext cx="10058400" cy="5296437"/>
          </a:xfrm>
        </p:spPr>
        <p:txBody>
          <a:bodyPr>
            <a:normAutofit fontScale="92500"/>
          </a:bodyPr>
          <a:lstStyle/>
          <a:p>
            <a:r>
              <a:rPr lang="ru-RU" sz="2200" dirty="0"/>
              <a:t>Сегодня Казанский университет входит в список лучших университетов мира по версии </a:t>
            </a:r>
            <a:r>
              <a:rPr lang="ru-RU" sz="2200" b="1" i="1" dirty="0" err="1"/>
              <a:t>Times</a:t>
            </a:r>
            <a:r>
              <a:rPr lang="ru-RU" sz="2200" b="1" i="1" dirty="0"/>
              <a:t> </a:t>
            </a:r>
            <a:r>
              <a:rPr lang="ru-RU" sz="2200" b="1" i="1" dirty="0" err="1"/>
              <a:t>Higher</a:t>
            </a:r>
            <a:r>
              <a:rPr lang="ru-RU" sz="2200" b="1" i="1" dirty="0"/>
              <a:t> </a:t>
            </a:r>
            <a:r>
              <a:rPr lang="ru-RU" sz="2200" b="1" i="1" dirty="0" err="1"/>
              <a:t>Education</a:t>
            </a:r>
            <a:r>
              <a:rPr lang="ru-RU" sz="2200" b="1" i="1" dirty="0"/>
              <a:t> 600 </a:t>
            </a:r>
            <a:r>
              <a:rPr lang="ru-RU" sz="2200" b="1" i="1" dirty="0" err="1"/>
              <a:t>Best</a:t>
            </a:r>
            <a:r>
              <a:rPr lang="ru-RU" sz="2200" b="1" i="1" dirty="0"/>
              <a:t> </a:t>
            </a:r>
            <a:r>
              <a:rPr lang="ru-RU" sz="2200" b="1" i="1" dirty="0" err="1"/>
              <a:t>World</a:t>
            </a:r>
            <a:r>
              <a:rPr lang="ru-RU" sz="2200" b="1" i="1" dirty="0"/>
              <a:t> </a:t>
            </a:r>
            <a:r>
              <a:rPr lang="ru-RU" sz="2200" b="1" i="1" dirty="0" err="1"/>
              <a:t>Universities</a:t>
            </a:r>
            <a:r>
              <a:rPr lang="ru-RU" sz="2200" dirty="0"/>
              <a:t>. </a:t>
            </a:r>
            <a:endParaRPr lang="ru-RU" sz="2200" dirty="0" smtClean="0"/>
          </a:p>
          <a:p>
            <a:r>
              <a:rPr lang="ru-RU" sz="2200" dirty="0" smtClean="0"/>
              <a:t>Приоритетные междисциплинарные </a:t>
            </a:r>
            <a:r>
              <a:rPr lang="ru-RU" sz="2200" dirty="0"/>
              <a:t>научные направления развития: </a:t>
            </a:r>
            <a:r>
              <a:rPr lang="ru-RU" sz="2200" b="1" i="1" dirty="0"/>
              <a:t>биомедицина и фармацевтика; перспективные материалы; нефтедобыча, нефтепереработка, нефтехимия; инфокоммуникационные и космические технологии</a:t>
            </a:r>
            <a:r>
              <a:rPr lang="ru-RU" sz="2200" b="1" i="1" dirty="0" smtClean="0"/>
              <a:t>.</a:t>
            </a:r>
          </a:p>
          <a:p>
            <a:r>
              <a:rPr lang="ru-RU" sz="2200" dirty="0" smtClean="0"/>
              <a:t>На </a:t>
            </a:r>
            <a:r>
              <a:rPr lang="ru-RU" sz="2200" b="1" i="1" dirty="0" smtClean="0"/>
              <a:t>300 </a:t>
            </a:r>
            <a:r>
              <a:rPr lang="ru-RU" sz="2200" b="1" i="1" dirty="0"/>
              <a:t>кафедрах</a:t>
            </a:r>
            <a:r>
              <a:rPr lang="ru-RU" sz="2200" dirty="0"/>
              <a:t> читают студентам лекции и ведут с ними семинарские занятия </a:t>
            </a:r>
            <a:r>
              <a:rPr lang="ru-RU" sz="2200" b="1" i="1" dirty="0"/>
              <a:t>409 </a:t>
            </a:r>
            <a:r>
              <a:rPr lang="ru-RU" sz="2200" b="1" i="1" dirty="0" err="1"/>
              <a:t>докторов</a:t>
            </a:r>
            <a:r>
              <a:rPr lang="ru-RU" sz="2200" dirty="0" err="1"/>
              <a:t>и</a:t>
            </a:r>
            <a:r>
              <a:rPr lang="ru-RU" sz="2200" dirty="0"/>
              <a:t> </a:t>
            </a:r>
            <a:r>
              <a:rPr lang="ru-RU" sz="2200" b="1" i="1" dirty="0"/>
              <a:t>1471 кандидат наук</a:t>
            </a:r>
            <a:r>
              <a:rPr lang="ru-RU" sz="2200" dirty="0"/>
              <a:t>. </a:t>
            </a:r>
            <a:endParaRPr lang="ru-RU" sz="2200" dirty="0" smtClean="0"/>
          </a:p>
          <a:p>
            <a:r>
              <a:rPr lang="ru-RU" sz="2200" dirty="0"/>
              <a:t>Казанский федеральный университет постоянно привлекает лекторов из ведущих мировых университетов </a:t>
            </a:r>
            <a:endParaRPr lang="ru-RU" sz="2200" dirty="0" smtClean="0"/>
          </a:p>
          <a:p>
            <a:r>
              <a:rPr lang="ru-RU" sz="2200" dirty="0"/>
              <a:t>В 2013 году количество публикаций сотрудников КФУ в зарубежных изданиях, индексируемых иностранными </a:t>
            </a:r>
            <a:r>
              <a:rPr lang="ru-RU" sz="2200" dirty="0" smtClean="0"/>
              <a:t>организациями составило</a:t>
            </a:r>
            <a:r>
              <a:rPr lang="ru-RU" sz="2200" dirty="0"/>
              <a:t> </a:t>
            </a:r>
            <a:r>
              <a:rPr lang="ru-RU" sz="2200" b="1" i="1" dirty="0"/>
              <a:t>550 статей</a:t>
            </a:r>
            <a:r>
              <a:rPr lang="ru-RU" sz="2200" dirty="0"/>
              <a:t>. </a:t>
            </a:r>
            <a:endParaRPr lang="ru-RU" sz="2200" dirty="0" smtClean="0"/>
          </a:p>
          <a:p>
            <a:r>
              <a:rPr lang="ru-RU" sz="2200" dirty="0"/>
              <a:t>КФУ работает над созданием мощной приборно-лабораторной </a:t>
            </a:r>
            <a:r>
              <a:rPr lang="ru-RU" sz="2200" dirty="0" smtClean="0"/>
              <a:t>базы</a:t>
            </a:r>
          </a:p>
          <a:p>
            <a:r>
              <a:rPr lang="ru-RU" sz="2200" dirty="0"/>
              <a:t>В КФУ создана система стимулов для поддержки инновационной деятельности</a:t>
            </a:r>
            <a:endParaRPr lang="ru-RU" sz="2200" b="1" i="1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03149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9" y="136902"/>
            <a:ext cx="8074152" cy="738861"/>
          </a:xfrm>
        </p:spPr>
        <p:txBody>
          <a:bodyPr>
            <a:normAutofit fontScale="90000"/>
          </a:bodyPr>
          <a:lstStyle/>
          <a:p>
            <a:r>
              <a:rPr lang="ru-RU" sz="2800" b="1" dirty="0"/>
              <a:t>Казанский федеральный университет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1429555"/>
            <a:ext cx="10058400" cy="4742645"/>
          </a:xfrm>
        </p:spPr>
        <p:txBody>
          <a:bodyPr>
            <a:normAutofit/>
          </a:bodyPr>
          <a:lstStyle/>
          <a:p>
            <a:r>
              <a:rPr lang="ru-RU" dirty="0"/>
              <a:t>В Казанском федеральном университете функционирует </a:t>
            </a:r>
            <a:r>
              <a:rPr lang="ru-RU" b="1" i="1" dirty="0"/>
              <a:t>29 международных </a:t>
            </a:r>
            <a:r>
              <a:rPr lang="ru-RU" b="1" i="1" dirty="0" smtClean="0"/>
              <a:t>центров</a:t>
            </a:r>
          </a:p>
          <a:p>
            <a:r>
              <a:rPr lang="ru-RU" dirty="0"/>
              <a:t>Университет в 2013 году вошел в число 15 ведущих вузов России – участников программы «5:100</a:t>
            </a:r>
            <a:r>
              <a:rPr lang="ru-RU" dirty="0" smtClean="0"/>
              <a:t>»</a:t>
            </a:r>
          </a:p>
          <a:p>
            <a:r>
              <a:rPr lang="ru-RU" dirty="0"/>
              <a:t>17 </a:t>
            </a:r>
            <a:r>
              <a:rPr lang="ru-RU" dirty="0" smtClean="0"/>
              <a:t>ноября 2014 года </a:t>
            </a:r>
            <a:r>
              <a:rPr lang="ru-RU" dirty="0"/>
              <a:t>Казанскому федеральному университету исполнилось 210 лет. 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55" y="4223160"/>
            <a:ext cx="11401884" cy="194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5834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03945" y="208730"/>
            <a:ext cx="8486276" cy="1220824"/>
          </a:xfrm>
        </p:spPr>
        <p:txBody>
          <a:bodyPr/>
          <a:lstStyle/>
          <a:p>
            <a:r>
              <a:rPr lang="ru-RU" sz="5400" b="1" dirty="0" smtClean="0"/>
              <a:t>Спасибо за внимание</a:t>
            </a:r>
            <a:endParaRPr lang="ru-RU" sz="5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252" y="1615873"/>
            <a:ext cx="8387403" cy="5242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8264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Дерево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TM03090434[[fn=Дерево]]</Template>
  <TotalTime>88</TotalTime>
  <Words>72</Words>
  <Application>Microsoft Office PowerPoint</Application>
  <PresentationFormat>Широкоэкранный</PresentationFormat>
  <Paragraphs>40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8" baseType="lpstr">
      <vt:lpstr>MS Mincho</vt:lpstr>
      <vt:lpstr>Arial</vt:lpstr>
      <vt:lpstr>Calibri</vt:lpstr>
      <vt:lpstr>Cambria</vt:lpstr>
      <vt:lpstr>Rockwell</vt:lpstr>
      <vt:lpstr>Rockwell Condensed</vt:lpstr>
      <vt:lpstr>Times New Roman</vt:lpstr>
      <vt:lpstr>Wingdings</vt:lpstr>
      <vt:lpstr>Дерево</vt:lpstr>
      <vt:lpstr>Казанский  федеральный университет</vt:lpstr>
      <vt:lpstr>Императорский Казанский университет  </vt:lpstr>
      <vt:lpstr>Некоторые из выдающихся научных достижений университета:</vt:lpstr>
      <vt:lpstr>Презентация PowerPoint</vt:lpstr>
      <vt:lpstr>  несколько  основных факторов, которые оказывали  решающее воздействие на формирование  облика и традиций университета  в эпоху Российской империи:</vt:lpstr>
      <vt:lpstr>Казанский государственный университет им. В.И. Ульянова-Ленина</vt:lpstr>
      <vt:lpstr>Казанский федеральный университет </vt:lpstr>
      <vt:lpstr>Казанский федеральный университет </vt:lpstr>
      <vt:lpstr>Спасибо за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Казанский  федеральный университет</dc:title>
  <dc:creator>Пользователь</dc:creator>
  <cp:lastModifiedBy>Пользователь</cp:lastModifiedBy>
  <cp:revision>8</cp:revision>
  <dcterms:created xsi:type="dcterms:W3CDTF">2017-10-26T18:50:58Z</dcterms:created>
  <dcterms:modified xsi:type="dcterms:W3CDTF">2017-10-27T09:25:50Z</dcterms:modified>
</cp:coreProperties>
</file>