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4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/>
  </p:normalViewPr>
  <p:slideViewPr>
    <p:cSldViewPr>
      <p:cViewPr varScale="1">
        <p:scale>
          <a:sx n="77" d="100"/>
          <a:sy n="77" d="100"/>
        </p:scale>
        <p:origin x="930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>
              <a:defRPr sz="1100"/>
            </a:lvl1pPr>
            <a:lvl2pPr>
              <a:defRPr sz="1100"/>
            </a:lvl2pPr>
            <a:lvl3pPr>
              <a:defRPr sz="11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113877786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37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" name="Shape 3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6761241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Shape 4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" name="Shape 4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6922296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51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Shape 5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7512601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Shape 58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Shape 5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1883274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Shape 6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Shape 6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6590886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hape 71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Shape 7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1802048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Shape 78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" name="Shape 7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0768232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Shape 8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" name="Shape 8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6704175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Shape 90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Shape 9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2408909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Shape 97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" name="Shape 9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7790001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ape 8"/>
          <p:cNvSpPr/>
          <p:nvPr/>
        </p:nvSpPr>
        <p:spPr>
          <a:xfrm>
            <a:off x="0" y="0"/>
            <a:ext cx="9144000" cy="4691399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endParaRPr/>
          </a:p>
        </p:txBody>
      </p:sp>
      <p:cxnSp>
        <p:nvCxnSpPr>
          <p:cNvPr id="9" name="Shape 9"/>
          <p:cNvCxnSpPr/>
          <p:nvPr/>
        </p:nvCxnSpPr>
        <p:spPr>
          <a:xfrm>
            <a:off x="0" y="4662139"/>
            <a:ext cx="9144000" cy="0"/>
          </a:xfrm>
          <a:prstGeom prst="straightConnector1">
            <a:avLst/>
          </a:prstGeom>
          <a:noFill/>
          <a:ln w="57150" cap="flat">
            <a:solidFill>
              <a:srgbClr val="000000">
                <a:alpha val="14901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0" name="Shape 10"/>
          <p:cNvSpPr txBox="1">
            <a:spLocks noGrp="1"/>
          </p:cNvSpPr>
          <p:nvPr>
            <p:ph type="ctrTitle"/>
          </p:nvPr>
        </p:nvSpPr>
        <p:spPr>
          <a:xfrm>
            <a:off x="685800" y="2490375"/>
            <a:ext cx="7772400" cy="2198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4572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72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indent="4572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72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indent="4572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72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indent="4572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72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indent="4572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72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indent="4572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72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indent="4572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72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indent="4572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72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indent="4572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72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Shape 11"/>
          <p:cNvSpPr txBox="1">
            <a:spLocks noGrp="1"/>
          </p:cNvSpPr>
          <p:nvPr>
            <p:ph type="subTitle" idx="1"/>
          </p:nvPr>
        </p:nvSpPr>
        <p:spPr>
          <a:xfrm>
            <a:off x="685800" y="4836035"/>
            <a:ext cx="7772400" cy="10325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indent="190500" algn="l" rtl="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None/>
              <a:defRPr sz="30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indent="190500" algn="l" rtl="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None/>
              <a:defRPr sz="30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indent="190500" algn="l" rtl="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None/>
              <a:defRPr sz="30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indent="190500" algn="l" rtl="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None/>
              <a:defRPr sz="30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indent="190500" algn="l" rtl="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None/>
              <a:defRPr sz="30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indent="190500" algn="l" rtl="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None/>
              <a:defRPr sz="30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indent="190500" algn="l" rtl="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None/>
              <a:defRPr sz="30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indent="190500" algn="l" rtl="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None/>
              <a:defRPr sz="30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indent="190500" algn="l" rtl="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None/>
              <a:defRPr sz="30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x" type="tx">
  <p:cSld name="tx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3"/>
          <p:cNvSpPr/>
          <p:nvPr/>
        </p:nvSpPr>
        <p:spPr>
          <a:xfrm>
            <a:off x="0" y="0"/>
            <a:ext cx="9144000" cy="1532999"/>
          </a:xfrm>
          <a:prstGeom prst="rect">
            <a:avLst/>
          </a:prstGeom>
          <a:solidFill>
            <a:srgbClr val="2388DB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endParaRPr/>
          </a:p>
        </p:txBody>
      </p:sp>
      <p:cxnSp>
        <p:nvCxnSpPr>
          <p:cNvPr id="14" name="Shape 14"/>
          <p:cNvCxnSpPr/>
          <p:nvPr/>
        </p:nvCxnSpPr>
        <p:spPr>
          <a:xfrm>
            <a:off x="0" y="1503833"/>
            <a:ext cx="9144000" cy="0"/>
          </a:xfrm>
          <a:prstGeom prst="straightConnector1">
            <a:avLst/>
          </a:prstGeom>
          <a:noFill/>
          <a:ln w="57150" cap="flat">
            <a:solidFill>
              <a:srgbClr val="000000">
                <a:alpha val="14901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5" name="Shape 15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rtl="0">
              <a:defRPr sz="3600"/>
            </a:lvl1pPr>
            <a:lvl2pPr rtl="0">
              <a:defRPr sz="3600"/>
            </a:lvl2pPr>
            <a:lvl3pPr rtl="0">
              <a:defRPr sz="3600"/>
            </a:lvl3pPr>
            <a:lvl4pPr rtl="0">
              <a:defRPr sz="3600"/>
            </a:lvl4pPr>
            <a:lvl5pPr rtl="0">
              <a:defRPr sz="3600"/>
            </a:lvl5pPr>
            <a:lvl6pPr rtl="0">
              <a:defRPr sz="3600"/>
            </a:lvl6pPr>
            <a:lvl7pPr rtl="0">
              <a:defRPr sz="3600"/>
            </a:lvl7pPr>
            <a:lvl8pPr rtl="0">
              <a:defRPr sz="3600"/>
            </a:lvl8pPr>
            <a:lvl9pPr rtl="0">
              <a:defRPr sz="3600"/>
            </a:lvl9pPr>
          </a:lstStyle>
          <a:p>
            <a:endParaRPr/>
          </a:p>
        </p:txBody>
      </p:sp>
      <p:sp>
        <p:nvSpPr>
          <p:cNvPr id="16" name="Shape 1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967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defRPr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 sz="1800"/>
            </a:lvl5pPr>
            <a:lvl6pPr rtl="0">
              <a:defRPr sz="1800"/>
            </a:lvl6pPr>
            <a:lvl7pPr rtl="0">
              <a:defRPr sz="1800"/>
            </a:lvl7pPr>
            <a:lvl8pPr rtl="0">
              <a:defRPr sz="1800"/>
            </a:lvl8pPr>
            <a:lvl9pPr rtl="0"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ColTx" type="twoColTx">
  <p:cSld name="twoColTx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/>
          <p:nvPr/>
        </p:nvSpPr>
        <p:spPr>
          <a:xfrm>
            <a:off x="0" y="0"/>
            <a:ext cx="9144000" cy="1532999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endParaRPr/>
          </a:p>
        </p:txBody>
      </p:sp>
      <p:cxnSp>
        <p:nvCxnSpPr>
          <p:cNvPr id="19" name="Shape 19"/>
          <p:cNvCxnSpPr/>
          <p:nvPr/>
        </p:nvCxnSpPr>
        <p:spPr>
          <a:xfrm>
            <a:off x="0" y="1503833"/>
            <a:ext cx="9144000" cy="0"/>
          </a:xfrm>
          <a:prstGeom prst="straightConnector1">
            <a:avLst/>
          </a:prstGeom>
          <a:noFill/>
          <a:ln w="57150" cap="flat">
            <a:solidFill>
              <a:srgbClr val="000000">
                <a:alpha val="14901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0" name="Shape 20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1" name="Shape 2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3994500" cy="4967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defRPr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 sz="1800"/>
            </a:lvl5pPr>
            <a:lvl6pPr rtl="0">
              <a:defRPr sz="1800"/>
            </a:lvl6pPr>
            <a:lvl7pPr rtl="0">
              <a:defRPr sz="1800"/>
            </a:lvl7pPr>
            <a:lvl8pPr rtl="0">
              <a:defRPr sz="1800"/>
            </a:lvl8pPr>
            <a:lvl9pPr rtl="0">
              <a:defRPr sz="1800"/>
            </a:lvl9pPr>
          </a:lstStyle>
          <a:p>
            <a:endParaRPr/>
          </a:p>
        </p:txBody>
      </p:sp>
      <p:sp>
        <p:nvSpPr>
          <p:cNvPr id="22" name="Shape 22"/>
          <p:cNvSpPr txBox="1">
            <a:spLocks noGrp="1"/>
          </p:cNvSpPr>
          <p:nvPr>
            <p:ph type="body" idx="2"/>
          </p:nvPr>
        </p:nvSpPr>
        <p:spPr>
          <a:xfrm>
            <a:off x="4692273" y="1600200"/>
            <a:ext cx="3994500" cy="4967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defRPr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 sz="1800"/>
            </a:lvl5pPr>
            <a:lvl6pPr rtl="0">
              <a:defRPr sz="1800"/>
            </a:lvl6pPr>
            <a:lvl7pPr rtl="0">
              <a:defRPr sz="1800"/>
            </a:lvl7pPr>
            <a:lvl8pPr rtl="0">
              <a:defRPr sz="1800"/>
            </a:lvl8pPr>
            <a:lvl9pPr rtl="0"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Only" type="titleOnly">
  <p:cSld name="titleOnly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4"/>
          <p:cNvSpPr/>
          <p:nvPr/>
        </p:nvSpPr>
        <p:spPr>
          <a:xfrm>
            <a:off x="0" y="0"/>
            <a:ext cx="9144000" cy="1532999"/>
          </a:xfrm>
          <a:prstGeom prst="rect">
            <a:avLst/>
          </a:prstGeom>
          <a:solidFill>
            <a:srgbClr val="2388DB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endParaRPr/>
          </a:p>
        </p:txBody>
      </p:sp>
      <p:cxnSp>
        <p:nvCxnSpPr>
          <p:cNvPr id="25" name="Shape 25"/>
          <p:cNvCxnSpPr/>
          <p:nvPr/>
        </p:nvCxnSpPr>
        <p:spPr>
          <a:xfrm>
            <a:off x="0" y="1503833"/>
            <a:ext cx="9144000" cy="0"/>
          </a:xfrm>
          <a:prstGeom prst="straightConnector1">
            <a:avLst/>
          </a:prstGeom>
          <a:noFill/>
          <a:ln w="57150" cap="flat">
            <a:solidFill>
              <a:srgbClr val="000000">
                <a:alpha val="14901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6" name="Shape 26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_ONLY">
  <p:cSld name="CAPTION_ONLY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Shape 28"/>
          <p:cNvSpPr txBox="1">
            <a:spLocks noGrp="1"/>
          </p:cNvSpPr>
          <p:nvPr>
            <p:ph type="body" idx="1"/>
          </p:nvPr>
        </p:nvSpPr>
        <p:spPr>
          <a:xfrm>
            <a:off x="457200" y="5875078"/>
            <a:ext cx="8229600" cy="692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28575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66666"/>
              <a:buFont typeface="Arial"/>
              <a:buChar char="•"/>
              <a:defRPr sz="1800" b="0">
                <a:solidFill>
                  <a:schemeClr val="dk2"/>
                </a:solidFill>
              </a:defRPr>
            </a:lvl1pPr>
            <a:lvl2pPr marL="28575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Courier New"/>
              <a:buChar char="o"/>
              <a:defRPr sz="1800" b="0">
                <a:solidFill>
                  <a:schemeClr val="dk2"/>
                </a:solidFill>
              </a:defRPr>
            </a:lvl2pPr>
            <a:lvl3pPr marL="28575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Wingdings"/>
              <a:buChar char="§"/>
              <a:defRPr sz="1800" b="0">
                <a:solidFill>
                  <a:schemeClr val="dk2"/>
                </a:solidFill>
              </a:defRPr>
            </a:lvl3pPr>
            <a:lvl4pPr marL="28575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66666"/>
              <a:buFont typeface="Arial"/>
              <a:buChar char="•"/>
              <a:defRPr sz="1800" b="0">
                <a:solidFill>
                  <a:schemeClr val="dk2"/>
                </a:solidFill>
              </a:defRPr>
            </a:lvl4pPr>
            <a:lvl5pPr marL="28575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Courier New"/>
              <a:buChar char="o"/>
              <a:defRPr sz="1800" b="0">
                <a:solidFill>
                  <a:schemeClr val="dk2"/>
                </a:solidFill>
              </a:defRPr>
            </a:lvl5pPr>
            <a:lvl6pPr marL="28575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Wingdings"/>
              <a:buChar char="§"/>
              <a:defRPr sz="1800" b="0">
                <a:solidFill>
                  <a:schemeClr val="dk2"/>
                </a:solidFill>
              </a:defRPr>
            </a:lvl6pPr>
            <a:lvl7pPr marL="28575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66666"/>
              <a:buFont typeface="Arial"/>
              <a:buChar char="•"/>
              <a:defRPr sz="1800" b="0">
                <a:solidFill>
                  <a:schemeClr val="dk2"/>
                </a:solidFill>
              </a:defRPr>
            </a:lvl7pPr>
            <a:lvl8pPr marL="28575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Courier New"/>
              <a:buChar char="o"/>
              <a:defRPr sz="1800" b="0">
                <a:solidFill>
                  <a:schemeClr val="dk2"/>
                </a:solidFill>
              </a:defRPr>
            </a:lvl8pPr>
            <a:lvl9pPr marL="28575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Wingdings"/>
              <a:buChar char="§"/>
              <a:defRPr sz="1800" b="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29" name="Shape 29"/>
          <p:cNvSpPr/>
          <p:nvPr/>
        </p:nvSpPr>
        <p:spPr>
          <a:xfrm>
            <a:off x="4274" y="0"/>
            <a:ext cx="9144000" cy="5875200"/>
          </a:xfrm>
          <a:prstGeom prst="rect">
            <a:avLst/>
          </a:prstGeom>
          <a:solidFill>
            <a:srgbClr val="2388DB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endParaRPr/>
          </a:p>
        </p:txBody>
      </p:sp>
      <p:cxnSp>
        <p:nvCxnSpPr>
          <p:cNvPr id="30" name="Shape 30"/>
          <p:cNvCxnSpPr/>
          <p:nvPr/>
        </p:nvCxnSpPr>
        <p:spPr>
          <a:xfrm>
            <a:off x="0" y="5845828"/>
            <a:ext cx="9144000" cy="0"/>
          </a:xfrm>
          <a:prstGeom prst="straightConnector1">
            <a:avLst/>
          </a:prstGeom>
          <a:noFill/>
          <a:ln w="57150" cap="flat">
            <a:solidFill>
              <a:srgbClr val="000000">
                <a:alpha val="14901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solidFill>
          <a:schemeClr val="dk2"/>
        </a:solidFill>
        <a:effectLst/>
      </p:bgPr>
    </p:bg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5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" name="Shape 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967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indent="-342900" algn="l" rtl="0">
              <a:spcBef>
                <a:spcPts val="600"/>
              </a:spcBef>
              <a:buClr>
                <a:schemeClr val="dk1"/>
              </a:buClr>
              <a:buSzPct val="166666"/>
              <a:buFont typeface="Arial"/>
              <a:buChar char="•"/>
              <a:defRPr sz="30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42950" indent="-285750" algn="l" rtl="0">
              <a:spcBef>
                <a:spcPts val="480"/>
              </a:spcBef>
              <a:buClr>
                <a:schemeClr val="dk1"/>
              </a:buClr>
              <a:buSzPct val="100000"/>
              <a:buFont typeface="Courier New"/>
              <a:buChar char="o"/>
              <a:defRPr sz="2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143000" indent="-228600" algn="l" rtl="0">
              <a:spcBef>
                <a:spcPts val="480"/>
              </a:spcBef>
              <a:buClr>
                <a:schemeClr val="dk1"/>
              </a:buClr>
              <a:buSzPct val="100000"/>
              <a:buFont typeface="Wingdings"/>
              <a:buChar char="§"/>
              <a:defRPr sz="2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00200" indent="-228600" algn="l" rtl="0">
              <a:spcBef>
                <a:spcPts val="360"/>
              </a:spcBef>
              <a:buClr>
                <a:schemeClr val="dk1"/>
              </a:buClr>
              <a:buSzPct val="166666"/>
              <a:buFont typeface="Arial"/>
              <a:buChar char="•"/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indent="-228600" algn="l" rtl="0">
              <a:spcBef>
                <a:spcPts val="360"/>
              </a:spcBef>
              <a:buClr>
                <a:schemeClr val="dk1"/>
              </a:buClr>
              <a:buSzPct val="100000"/>
              <a:buFont typeface="Courier New"/>
              <a:buChar char="o"/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indent="-228600" algn="l" rtl="0">
              <a:spcBef>
                <a:spcPts val="360"/>
              </a:spcBef>
              <a:buClr>
                <a:schemeClr val="dk1"/>
              </a:buClr>
              <a:buSzPct val="100000"/>
              <a:buFont typeface="Wingdings"/>
              <a:buChar char="§"/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indent="-228600" algn="l" rtl="0">
              <a:spcBef>
                <a:spcPts val="360"/>
              </a:spcBef>
              <a:buClr>
                <a:schemeClr val="dk1"/>
              </a:buClr>
              <a:buSzPct val="166666"/>
              <a:buFont typeface="Arial"/>
              <a:buChar char="•"/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indent="-228600" algn="l" rtl="0">
              <a:spcBef>
                <a:spcPts val="360"/>
              </a:spcBef>
              <a:buClr>
                <a:schemeClr val="dk1"/>
              </a:buClr>
              <a:buSzPct val="100000"/>
              <a:buFont typeface="Courier New"/>
              <a:buChar char="o"/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indent="-228600" algn="l" rtl="0">
              <a:spcBef>
                <a:spcPts val="360"/>
              </a:spcBef>
              <a:buClr>
                <a:schemeClr val="dk1"/>
              </a:buClr>
              <a:buSzPct val="100000"/>
              <a:buFont typeface="Wingdings"/>
              <a:buChar char="§"/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</p:sldLayoutIdLst>
  <p:txStyles>
    <p:title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</p:titleStyle>
    <p:body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Shape 33"/>
          <p:cNvSpPr txBox="1">
            <a:spLocks noGrp="1"/>
          </p:cNvSpPr>
          <p:nvPr>
            <p:ph type="ctrTitle"/>
          </p:nvPr>
        </p:nvSpPr>
        <p:spPr>
          <a:xfrm>
            <a:off x="132561" y="1213150"/>
            <a:ext cx="4394700" cy="33153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indent="0" algn="ctr">
              <a:buNone/>
            </a:pPr>
            <a:r>
              <a:rPr lang="ru" sz="4800" dirty="0"/>
              <a:t>Time- менеджмент как  средство оптимизации СРС</a:t>
            </a:r>
          </a:p>
        </p:txBody>
      </p:sp>
      <p:sp>
        <p:nvSpPr>
          <p:cNvPr id="35" name="Shape 35"/>
          <p:cNvSpPr/>
          <p:nvPr/>
        </p:nvSpPr>
        <p:spPr>
          <a:xfrm>
            <a:off x="4721023" y="0"/>
            <a:ext cx="4422976" cy="6874241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  <p:sp>
        <p:nvSpPr>
          <p:cNvPr id="2" name="TextBox 1"/>
          <p:cNvSpPr txBox="1"/>
          <p:nvPr/>
        </p:nvSpPr>
        <p:spPr>
          <a:xfrm>
            <a:off x="1093835" y="5661248"/>
            <a:ext cx="24721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err="1" smtClean="0"/>
              <a:t>Аббасов</a:t>
            </a:r>
            <a:r>
              <a:rPr lang="ru-RU" dirty="0" smtClean="0"/>
              <a:t> </a:t>
            </a:r>
            <a:r>
              <a:rPr lang="ru-RU" dirty="0"/>
              <a:t>и </a:t>
            </a:r>
            <a:r>
              <a:rPr lang="ru-RU" dirty="0" err="1" smtClean="0"/>
              <a:t>Теселкина</a:t>
            </a:r>
            <a:r>
              <a:rPr lang="ru-RU" dirty="0" smtClean="0"/>
              <a:t>, 2013</a:t>
            </a:r>
            <a:endParaRPr lang="ru-RU" dirty="0"/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Shape 40"/>
          <p:cNvSpPr/>
          <p:nvPr/>
        </p:nvSpPr>
        <p:spPr>
          <a:xfrm>
            <a:off x="6762750" y="1544000"/>
            <a:ext cx="2381250" cy="34671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  <p:sp>
        <p:nvSpPr>
          <p:cNvPr id="41" name="Shape 41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buNone/>
            </a:pPr>
            <a:r>
              <a:rPr lang="ru"/>
              <a:t>Что такое time-менеджмент???</a:t>
            </a:r>
          </a:p>
        </p:txBody>
      </p:sp>
      <p:sp>
        <p:nvSpPr>
          <p:cNvPr id="42" name="Shape 4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5994899" cy="5114948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buNone/>
            </a:pPr>
            <a:r>
              <a:rPr lang="ru" sz="2400" b="1" dirty="0">
                <a:solidFill>
                  <a:srgbClr val="4A86E8"/>
                </a:solidFill>
              </a:rPr>
              <a:t>— технология организации времени и повышения эффективности его использования</a:t>
            </a:r>
          </a:p>
          <a:p>
            <a:pPr lvl="0" rtl="0">
              <a:buNone/>
            </a:pPr>
            <a:r>
              <a:rPr lang="ru" sz="2400" b="1" dirty="0">
                <a:solidFill>
                  <a:srgbClr val="4A86E8"/>
                </a:solidFill>
              </a:rPr>
              <a:t> </a:t>
            </a:r>
          </a:p>
          <a:p>
            <a:pPr lvl="0" rtl="0">
              <a:buNone/>
            </a:pPr>
            <a:r>
              <a:rPr lang="ru" sz="2400" b="1" dirty="0">
                <a:solidFill>
                  <a:srgbClr val="4A86E8"/>
                </a:solidFill>
              </a:rPr>
              <a:t>—  система приемов, </a:t>
            </a:r>
            <a:r>
              <a:rPr lang="ru" sz="2400" b="1" dirty="0" smtClean="0">
                <a:solidFill>
                  <a:srgbClr val="4A86E8"/>
                </a:solidFill>
              </a:rPr>
              <a:t>помогающая </a:t>
            </a:r>
            <a:r>
              <a:rPr lang="ru" sz="2400" b="1" dirty="0">
                <a:solidFill>
                  <a:srgbClr val="4A86E8"/>
                </a:solidFill>
              </a:rPr>
              <a:t>экономить время и успевать делать как можно больше важных </a:t>
            </a:r>
            <a:r>
              <a:rPr lang="ru" sz="2400" b="1" dirty="0" smtClean="0">
                <a:solidFill>
                  <a:srgbClr val="4A86E8"/>
                </a:solidFill>
              </a:rPr>
              <a:t>дел</a:t>
            </a:r>
          </a:p>
          <a:p>
            <a:pPr lvl="0" rtl="0">
              <a:buNone/>
            </a:pPr>
            <a:endParaRPr dirty="0"/>
          </a:p>
          <a:p>
            <a:pPr lvl="0" rtl="0">
              <a:buNone/>
            </a:pPr>
            <a:r>
              <a:rPr lang="ru" sz="2400" b="1" dirty="0">
                <a:solidFill>
                  <a:srgbClr val="4A86E8"/>
                </a:solidFill>
              </a:rPr>
              <a:t>— действие или процесс тренировки сознательного контроля над количеством </a:t>
            </a:r>
            <a:r>
              <a:rPr lang="ru" sz="2400" b="1" dirty="0" smtClean="0">
                <a:solidFill>
                  <a:srgbClr val="4A86E8"/>
                </a:solidFill>
              </a:rPr>
              <a:t>времени</a:t>
            </a:r>
            <a:endParaRPr lang="ru" sz="2400" b="1" dirty="0">
              <a:solidFill>
                <a:srgbClr val="4A86E8"/>
              </a:solidFill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47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algn="ctr">
              <a:buNone/>
            </a:pPr>
            <a:r>
              <a:rPr lang="ru" dirty="0"/>
              <a:t>Процессы в управлении временем</a:t>
            </a:r>
          </a:p>
        </p:txBody>
      </p:sp>
      <p:sp>
        <p:nvSpPr>
          <p:cNvPr id="48" name="Shape 48"/>
          <p:cNvSpPr/>
          <p:nvPr/>
        </p:nvSpPr>
        <p:spPr>
          <a:xfrm>
            <a:off x="6106985" y="3752659"/>
            <a:ext cx="3037014" cy="310534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  <p:sp>
        <p:nvSpPr>
          <p:cNvPr id="49" name="Shape 49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5936400" cy="4967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indent="-381000">
              <a:lnSpc>
                <a:spcPct val="115000"/>
              </a:lnSpc>
              <a:spcBef>
                <a:spcPts val="0"/>
              </a:spcBef>
              <a:buClr>
                <a:srgbClr val="4A86E8"/>
              </a:buClr>
            </a:pPr>
            <a:endParaRPr lang="ru" sz="2400" dirty="0">
              <a:solidFill>
                <a:srgbClr val="4A86E8"/>
              </a:solidFill>
            </a:endParaRPr>
          </a:p>
          <a:p>
            <a:pPr marL="457200" indent="-381000">
              <a:lnSpc>
                <a:spcPct val="115000"/>
              </a:lnSpc>
              <a:spcBef>
                <a:spcPts val="0"/>
              </a:spcBef>
              <a:buClr>
                <a:srgbClr val="4A86E8"/>
              </a:buClr>
            </a:pPr>
            <a:r>
              <a:rPr lang="ru" sz="2400" dirty="0" smtClean="0">
                <a:solidFill>
                  <a:srgbClr val="4A86E8"/>
                </a:solidFill>
              </a:rPr>
              <a:t>Анализ</a:t>
            </a:r>
            <a:endParaRPr lang="ru" sz="2400" dirty="0">
              <a:solidFill>
                <a:srgbClr val="4A86E8"/>
              </a:solidFill>
            </a:endParaRPr>
          </a:p>
          <a:p>
            <a:endParaRPr dirty="0"/>
          </a:p>
          <a:p>
            <a:pPr marL="457200" lvl="0" indent="-381000" rtl="0">
              <a:lnSpc>
                <a:spcPct val="115000"/>
              </a:lnSpc>
              <a:spcBef>
                <a:spcPts val="0"/>
              </a:spcBef>
              <a:buClr>
                <a:srgbClr val="4A86E8"/>
              </a:buClr>
              <a:buSzPct val="166666"/>
              <a:buFont typeface="Arial"/>
              <a:buChar char="•"/>
            </a:pPr>
            <a:r>
              <a:rPr lang="ru" sz="2400" dirty="0">
                <a:solidFill>
                  <a:srgbClr val="4A86E8"/>
                </a:solidFill>
              </a:rPr>
              <a:t>Моделирование стратегий с опорой на </a:t>
            </a:r>
            <a:r>
              <a:rPr lang="ru" sz="2400" dirty="0" smtClean="0">
                <a:solidFill>
                  <a:srgbClr val="4A86E8"/>
                </a:solidFill>
              </a:rPr>
              <a:t>анализ</a:t>
            </a:r>
          </a:p>
          <a:p>
            <a:pPr marL="457200" lvl="0" indent="-381000" rtl="0">
              <a:lnSpc>
                <a:spcPct val="115000"/>
              </a:lnSpc>
              <a:spcBef>
                <a:spcPts val="0"/>
              </a:spcBef>
              <a:buClr>
                <a:srgbClr val="4A86E8"/>
              </a:buClr>
              <a:buSzPct val="166666"/>
              <a:buFont typeface="Arial"/>
              <a:buChar char="•"/>
            </a:pPr>
            <a:endParaRPr lang="ru" sz="2400" dirty="0" smtClean="0">
              <a:solidFill>
                <a:srgbClr val="4A86E8"/>
              </a:solidFill>
            </a:endParaRPr>
          </a:p>
          <a:p>
            <a:pPr marL="457200" lvl="0" indent="-381000" rtl="0">
              <a:lnSpc>
                <a:spcPct val="115000"/>
              </a:lnSpc>
              <a:spcBef>
                <a:spcPts val="0"/>
              </a:spcBef>
              <a:buClr>
                <a:srgbClr val="4A86E8"/>
              </a:buClr>
              <a:buSzPct val="166666"/>
              <a:buFont typeface="Arial"/>
              <a:buChar char="•"/>
            </a:pPr>
            <a:r>
              <a:rPr lang="ru" sz="2400" dirty="0" smtClean="0">
                <a:solidFill>
                  <a:srgbClr val="4A86E8"/>
                </a:solidFill>
              </a:rPr>
              <a:t>Целеполагание</a:t>
            </a:r>
            <a:endParaRPr lang="ru" dirty="0"/>
          </a:p>
          <a:p>
            <a:pPr marL="457200" lvl="0" indent="-381000" rtl="0">
              <a:lnSpc>
                <a:spcPct val="115000"/>
              </a:lnSpc>
              <a:spcBef>
                <a:spcPts val="0"/>
              </a:spcBef>
              <a:buClr>
                <a:srgbClr val="4A86E8"/>
              </a:buClr>
              <a:buSzPct val="166666"/>
              <a:buFont typeface="Arial"/>
              <a:buChar char="•"/>
            </a:pPr>
            <a:endParaRPr lang="ru" dirty="0" smtClean="0"/>
          </a:p>
          <a:p>
            <a:pPr marL="457200" lvl="0" indent="-381000" rtl="0">
              <a:lnSpc>
                <a:spcPct val="115000"/>
              </a:lnSpc>
              <a:spcBef>
                <a:spcPts val="0"/>
              </a:spcBef>
              <a:buClr>
                <a:srgbClr val="4A86E8"/>
              </a:buClr>
              <a:buSzPct val="166666"/>
              <a:buFont typeface="Arial"/>
              <a:buChar char="•"/>
            </a:pPr>
            <a:r>
              <a:rPr lang="ru" sz="2400" dirty="0" smtClean="0">
                <a:solidFill>
                  <a:schemeClr val="bg2"/>
                </a:solidFill>
              </a:rPr>
              <a:t>Планирование и расстановка приоритетов</a:t>
            </a:r>
            <a:endParaRPr sz="2400" dirty="0" smtClean="0">
              <a:solidFill>
                <a:schemeClr val="bg2"/>
              </a:solidFill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Shape 54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algn="ctr" rtl="0">
              <a:buNone/>
            </a:pPr>
            <a:r>
              <a:rPr lang="ru" dirty="0"/>
              <a:t>Процессы в управлении временем</a:t>
            </a:r>
          </a:p>
        </p:txBody>
      </p:sp>
      <p:sp>
        <p:nvSpPr>
          <p:cNvPr id="55" name="Shape 55"/>
          <p:cNvSpPr/>
          <p:nvPr/>
        </p:nvSpPr>
        <p:spPr>
          <a:xfrm>
            <a:off x="0" y="3776045"/>
            <a:ext cx="4626817" cy="3081954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  <p:sp>
        <p:nvSpPr>
          <p:cNvPr id="56" name="Shape 56"/>
          <p:cNvSpPr txBox="1">
            <a:spLocks noGrp="1"/>
          </p:cNvSpPr>
          <p:nvPr>
            <p:ph type="body" idx="1"/>
          </p:nvPr>
        </p:nvSpPr>
        <p:spPr>
          <a:xfrm>
            <a:off x="4414863" y="1600200"/>
            <a:ext cx="4581299" cy="4967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lvl="0" indent="-381000" rtl="0">
              <a:lnSpc>
                <a:spcPct val="115000"/>
              </a:lnSpc>
              <a:spcBef>
                <a:spcPts val="0"/>
              </a:spcBef>
              <a:buClr>
                <a:srgbClr val="4A86E8"/>
              </a:buClr>
              <a:buSzPct val="166666"/>
              <a:buFont typeface="Arial"/>
              <a:buChar char="•"/>
            </a:pPr>
            <a:r>
              <a:rPr lang="ru" sz="2400" dirty="0">
                <a:solidFill>
                  <a:srgbClr val="4A86E8"/>
                </a:solidFill>
              </a:rPr>
              <a:t>Реализация (шаги в соответствии с намеченным планом и порядком достижения цели</a:t>
            </a:r>
            <a:r>
              <a:rPr lang="ru" sz="2400" dirty="0" smtClean="0">
                <a:solidFill>
                  <a:srgbClr val="4A86E8"/>
                </a:solidFill>
              </a:rPr>
              <a:t>)</a:t>
            </a:r>
            <a:endParaRPr lang="ru" sz="2400" dirty="0">
              <a:solidFill>
                <a:srgbClr val="4A86E8"/>
              </a:solidFill>
            </a:endParaRPr>
          </a:p>
          <a:p>
            <a:pPr>
              <a:buNone/>
            </a:pPr>
            <a:endParaRPr dirty="0"/>
          </a:p>
          <a:p>
            <a:pPr marL="457200" lvl="0" indent="-381000" rtl="0">
              <a:lnSpc>
                <a:spcPct val="115000"/>
              </a:lnSpc>
              <a:spcBef>
                <a:spcPts val="0"/>
              </a:spcBef>
              <a:buClr>
                <a:srgbClr val="4A86E8"/>
              </a:buClr>
              <a:buSzPct val="166666"/>
              <a:buFont typeface="Arial"/>
              <a:buChar char="•"/>
            </a:pPr>
            <a:r>
              <a:rPr lang="ru" sz="2400" dirty="0">
                <a:solidFill>
                  <a:srgbClr val="4A86E8"/>
                </a:solidFill>
              </a:rPr>
              <a:t>Контроль достижения цели, выполнения планов, подведение итогов по </a:t>
            </a:r>
            <a:r>
              <a:rPr lang="ru" sz="2400" dirty="0" smtClean="0">
                <a:solidFill>
                  <a:srgbClr val="4A86E8"/>
                </a:solidFill>
              </a:rPr>
              <a:t>результатам</a:t>
            </a:r>
            <a:endParaRPr lang="ru" sz="2400" dirty="0">
              <a:solidFill>
                <a:srgbClr val="4A86E8"/>
              </a:solidFill>
            </a:endParaRPr>
          </a:p>
          <a:p>
            <a:endParaRPr dirty="0"/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Shape 61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buNone/>
            </a:pPr>
            <a:r>
              <a:rPr lang="ru"/>
              <a:t>Пример:</a:t>
            </a:r>
          </a:p>
        </p:txBody>
      </p:sp>
      <p:sp>
        <p:nvSpPr>
          <p:cNvPr id="62" name="Shape 62"/>
          <p:cNvSpPr txBox="1">
            <a:spLocks noGrp="1"/>
          </p:cNvSpPr>
          <p:nvPr>
            <p:ph type="body" idx="1"/>
          </p:nvPr>
        </p:nvSpPr>
        <p:spPr>
          <a:xfrm>
            <a:off x="457200" y="1500174"/>
            <a:ext cx="8466000" cy="5072098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buClr>
                <a:srgbClr val="000000"/>
              </a:buClr>
              <a:buSzPct val="36666"/>
              <a:buFont typeface="Arial"/>
              <a:buNone/>
            </a:pPr>
            <a:r>
              <a:rPr lang="ru" sz="2400" b="1" dirty="0" smtClean="0">
                <a:solidFill>
                  <a:srgbClr val="4A86E8"/>
                </a:solidFill>
              </a:rPr>
              <a:t>Для </a:t>
            </a:r>
            <a:r>
              <a:rPr lang="ru" sz="2400" b="1" dirty="0">
                <a:solidFill>
                  <a:srgbClr val="4A86E8"/>
                </a:solidFill>
              </a:rPr>
              <a:t>создания этой презентации было </a:t>
            </a:r>
          </a:p>
          <a:p>
            <a:pPr lvl="0" algn="ctr" rtl="0">
              <a:buNone/>
            </a:pPr>
            <a:r>
              <a:rPr lang="ru" sz="2400" b="1" dirty="0">
                <a:solidFill>
                  <a:srgbClr val="4A86E8"/>
                </a:solidFill>
              </a:rPr>
              <a:t>потрачено 30 минут </a:t>
            </a:r>
            <a:r>
              <a:rPr lang="ru" sz="2400" b="1" dirty="0" smtClean="0">
                <a:solidFill>
                  <a:srgbClr val="4A86E8"/>
                </a:solidFill>
              </a:rPr>
              <a:t>:</a:t>
            </a:r>
          </a:p>
          <a:p>
            <a:pPr lvl="0" rtl="0">
              <a:buNone/>
            </a:pPr>
            <a:r>
              <a:rPr lang="ru" sz="2400" b="1" dirty="0" smtClean="0">
                <a:solidFill>
                  <a:srgbClr val="4A86E8"/>
                </a:solidFill>
              </a:rPr>
              <a:t>1. </a:t>
            </a:r>
            <a:r>
              <a:rPr lang="ru-RU" sz="2400" b="1" dirty="0" smtClean="0">
                <a:solidFill>
                  <a:srgbClr val="4A86E8"/>
                </a:solidFill>
              </a:rPr>
              <a:t>м</a:t>
            </a:r>
            <a:r>
              <a:rPr lang="ru" sz="2400" b="1" dirty="0" smtClean="0">
                <a:solidFill>
                  <a:srgbClr val="4A86E8"/>
                </a:solidFill>
              </a:rPr>
              <a:t>ы спланировали её создание;</a:t>
            </a:r>
            <a:endParaRPr lang="ru" sz="2400" b="1" dirty="0">
              <a:solidFill>
                <a:srgbClr val="4A86E8"/>
              </a:solidFill>
            </a:endParaRPr>
          </a:p>
          <a:p>
            <a:pPr marL="457200" lvl="0" indent="-457200" rtl="0">
              <a:buNone/>
            </a:pPr>
            <a:endParaRPr lang="ru" sz="2400" b="1" dirty="0">
              <a:solidFill>
                <a:srgbClr val="4A86E8"/>
              </a:solidFill>
            </a:endParaRPr>
          </a:p>
          <a:p>
            <a:pPr lvl="0" rtl="0">
              <a:buNone/>
            </a:pPr>
            <a:r>
              <a:rPr lang="ru" sz="2400" b="1" dirty="0">
                <a:solidFill>
                  <a:srgbClr val="4A86E8"/>
                </a:solidFill>
              </a:rPr>
              <a:t>2. использовали облачные технологии для оптимизации работы в паре; </a:t>
            </a:r>
            <a:endParaRPr lang="ru" sz="2400" b="1" dirty="0" smtClean="0">
              <a:solidFill>
                <a:srgbClr val="4A86E8"/>
              </a:solidFill>
            </a:endParaRPr>
          </a:p>
          <a:p>
            <a:pPr lvl="0" rtl="0">
              <a:buNone/>
            </a:pPr>
            <a:endParaRPr lang="ru" sz="2400" b="1" dirty="0">
              <a:solidFill>
                <a:srgbClr val="4A86E8"/>
              </a:solidFill>
            </a:endParaRPr>
          </a:p>
          <a:p>
            <a:pPr lvl="0" rtl="0">
              <a:buNone/>
            </a:pPr>
            <a:r>
              <a:rPr lang="ru" sz="2400" b="1" dirty="0">
                <a:solidFill>
                  <a:srgbClr val="4A86E8"/>
                </a:solidFill>
              </a:rPr>
              <a:t>3. материал для презентации отобран </a:t>
            </a:r>
            <a:r>
              <a:rPr lang="ru" sz="2400" b="1" dirty="0" smtClean="0">
                <a:solidFill>
                  <a:srgbClr val="4A86E8"/>
                </a:solidFill>
              </a:rPr>
              <a:t>заранее.</a:t>
            </a:r>
          </a:p>
          <a:p>
            <a:pPr lvl="0" rtl="0">
              <a:buNone/>
            </a:pPr>
            <a:endParaRPr lang="ru" sz="2400" b="1" dirty="0">
              <a:solidFill>
                <a:srgbClr val="4A86E8"/>
              </a:solidFill>
            </a:endParaRPr>
          </a:p>
          <a:p>
            <a:pPr algn="ctr">
              <a:buNone/>
            </a:pPr>
            <a:r>
              <a:rPr lang="ru" sz="2400" b="1" dirty="0">
                <a:solidFill>
                  <a:srgbClr val="4A86E8"/>
                </a:solidFill>
              </a:rPr>
              <a:t>Можно сказать что мы, проанализировали простейший и быстрейший путь и использовали технологию управления временем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Shape 67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buNone/>
            </a:pPr>
            <a:r>
              <a:rPr lang="ru"/>
              <a:t>Так как же использовать тайм-менеджмент в СРС???</a:t>
            </a:r>
          </a:p>
        </p:txBody>
      </p:sp>
      <p:sp>
        <p:nvSpPr>
          <p:cNvPr id="68" name="Shape 68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5336700" cy="4967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lnSpc>
                <a:spcPct val="115000"/>
              </a:lnSpc>
              <a:spcBef>
                <a:spcPts val="1800"/>
              </a:spcBef>
              <a:spcAft>
                <a:spcPts val="400"/>
              </a:spcAft>
              <a:buNone/>
            </a:pPr>
            <a:r>
              <a:rPr lang="ru" sz="2400" b="1">
                <a:solidFill>
                  <a:srgbClr val="4A86E8"/>
                </a:solidFill>
              </a:rPr>
              <a:t>Разберемся с термином рабочее время:</a:t>
            </a:r>
          </a:p>
          <a:p>
            <a:endParaRPr/>
          </a:p>
          <a:p>
            <a:pPr lvl="0" rtl="0">
              <a:lnSpc>
                <a:spcPct val="115000"/>
              </a:lnSpc>
              <a:spcBef>
                <a:spcPts val="0"/>
              </a:spcBef>
              <a:buNone/>
            </a:pPr>
            <a:r>
              <a:rPr lang="ru" sz="2400" b="1" i="1">
                <a:solidFill>
                  <a:srgbClr val="4A86E8"/>
                </a:solidFill>
              </a:rPr>
              <a:t>Рабочее время</a:t>
            </a:r>
            <a:r>
              <a:rPr lang="ru" sz="2400" b="1">
                <a:solidFill>
                  <a:srgbClr val="4A86E8"/>
                </a:solidFill>
              </a:rPr>
              <a:t> — время, затрачиваемое на выполнение работы, или время активного пребывания на работе, посвящённое выполнению прямых служебных обязанностей.</a:t>
            </a:r>
          </a:p>
        </p:txBody>
      </p:sp>
      <p:sp>
        <p:nvSpPr>
          <p:cNvPr id="69" name="Shape 69"/>
          <p:cNvSpPr/>
          <p:nvPr/>
        </p:nvSpPr>
        <p:spPr>
          <a:xfrm>
            <a:off x="500034" y="1643050"/>
            <a:ext cx="6777105" cy="5082285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Shape 74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algn="ctr">
              <a:buNone/>
            </a:pPr>
            <a:r>
              <a:rPr lang="ru" sz="3200" dirty="0"/>
              <a:t>Самостоятельная работа студента </a:t>
            </a:r>
            <a:r>
              <a:rPr lang="ru" dirty="0" smtClean="0"/>
              <a:t/>
            </a:r>
            <a:br>
              <a:rPr lang="ru" dirty="0" smtClean="0"/>
            </a:br>
            <a:r>
              <a:rPr lang="ru" dirty="0" smtClean="0"/>
              <a:t>Этапы </a:t>
            </a:r>
            <a:r>
              <a:rPr lang="ru" dirty="0"/>
              <a:t>планирования:</a:t>
            </a:r>
          </a:p>
        </p:txBody>
      </p:sp>
      <p:sp>
        <p:nvSpPr>
          <p:cNvPr id="75" name="Shape 75"/>
          <p:cNvSpPr txBox="1">
            <a:spLocks noGrp="1"/>
          </p:cNvSpPr>
          <p:nvPr>
            <p:ph type="body" idx="1"/>
          </p:nvPr>
        </p:nvSpPr>
        <p:spPr>
          <a:xfrm>
            <a:off x="457200" y="1731800"/>
            <a:ext cx="5921699" cy="4983348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lvl="0" indent="-457200" rtl="0">
              <a:buNone/>
            </a:pPr>
            <a:r>
              <a:rPr lang="ru" sz="2400" b="1" dirty="0" smtClean="0">
                <a:solidFill>
                  <a:srgbClr val="4A86E8"/>
                </a:solidFill>
              </a:rPr>
              <a:t>1. определение </a:t>
            </a:r>
            <a:r>
              <a:rPr lang="ru" sz="2400" b="1" dirty="0">
                <a:solidFill>
                  <a:srgbClr val="4A86E8"/>
                </a:solidFill>
              </a:rPr>
              <a:t>цели собственной деятельности в </a:t>
            </a:r>
            <a:r>
              <a:rPr lang="ru" sz="2400" b="1" dirty="0" smtClean="0">
                <a:solidFill>
                  <a:srgbClr val="4A86E8"/>
                </a:solidFill>
              </a:rPr>
              <a:t>целом;</a:t>
            </a:r>
          </a:p>
          <a:p>
            <a:pPr marL="514350" lvl="0" indent="-514350" rtl="0">
              <a:buNone/>
            </a:pPr>
            <a:endParaRPr dirty="0"/>
          </a:p>
          <a:p>
            <a:pPr lvl="0" rtl="0">
              <a:buNone/>
            </a:pPr>
            <a:r>
              <a:rPr lang="ru" sz="2400" b="1" dirty="0">
                <a:solidFill>
                  <a:srgbClr val="4A86E8"/>
                </a:solidFill>
              </a:rPr>
              <a:t>2. детальный анализ распорядка, отслеживания расходов времени, определения целесообразности каждого действия (хронометраж</a:t>
            </a:r>
            <a:r>
              <a:rPr lang="ru" sz="2400" b="1" dirty="0" smtClean="0">
                <a:solidFill>
                  <a:srgbClr val="4A86E8"/>
                </a:solidFill>
              </a:rPr>
              <a:t>);</a:t>
            </a:r>
          </a:p>
          <a:p>
            <a:pPr lvl="0" rtl="0">
              <a:buNone/>
            </a:pPr>
            <a:endParaRPr dirty="0"/>
          </a:p>
          <a:p>
            <a:pPr lvl="0" rtl="0">
              <a:buNone/>
            </a:pPr>
            <a:r>
              <a:rPr lang="ru" sz="2400" b="1" dirty="0">
                <a:solidFill>
                  <a:srgbClr val="4A86E8"/>
                </a:solidFill>
              </a:rPr>
              <a:t>3. составление списка дел в соответствии с матрицей Эйзенхауэра;</a:t>
            </a:r>
          </a:p>
        </p:txBody>
      </p:sp>
      <p:sp>
        <p:nvSpPr>
          <p:cNvPr id="76" name="Shape 76"/>
          <p:cNvSpPr/>
          <p:nvPr/>
        </p:nvSpPr>
        <p:spPr>
          <a:xfrm>
            <a:off x="6134468" y="3559693"/>
            <a:ext cx="3009531" cy="3298306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Shape 81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algn="ctr" rtl="0">
              <a:buNone/>
            </a:pPr>
            <a:r>
              <a:rPr lang="ru" sz="3200" dirty="0"/>
              <a:t>Самостоятельная работа студента </a:t>
            </a:r>
            <a:r>
              <a:rPr lang="ru" dirty="0" smtClean="0"/>
              <a:t/>
            </a:r>
            <a:br>
              <a:rPr lang="ru" dirty="0" smtClean="0"/>
            </a:br>
            <a:r>
              <a:rPr lang="ru" dirty="0" smtClean="0"/>
              <a:t>Этапы </a:t>
            </a:r>
            <a:r>
              <a:rPr lang="ru" dirty="0"/>
              <a:t>планирования:</a:t>
            </a:r>
          </a:p>
        </p:txBody>
      </p:sp>
      <p:sp>
        <p:nvSpPr>
          <p:cNvPr id="82" name="Shape 8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967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buNone/>
            </a:pPr>
            <a:r>
              <a:rPr lang="ru" sz="2400" b="1">
                <a:solidFill>
                  <a:srgbClr val="4A86E8"/>
                </a:solidFill>
              </a:rPr>
              <a:t>
4. записывание долго- и кратковременных планов (планирование нескольких лет, года, месяцев, недель, дней);</a:t>
            </a:r>
          </a:p>
          <a:p>
            <a:endParaRPr/>
          </a:p>
          <a:p>
            <a:pPr lvl="0" rtl="0">
              <a:buNone/>
            </a:pPr>
            <a:r>
              <a:rPr lang="ru" sz="2400" b="1">
                <a:solidFill>
                  <a:srgbClr val="4A86E8"/>
                </a:solidFill>
              </a:rPr>
              <a:t>5. планирование отдыха и чередования разных видов деятельности;</a:t>
            </a:r>
          </a:p>
          <a:p>
            <a:endParaRPr/>
          </a:p>
          <a:p>
            <a:pPr lvl="0" rtl="0">
              <a:buNone/>
            </a:pPr>
            <a:r>
              <a:rPr lang="ru" sz="2400" b="1">
                <a:solidFill>
                  <a:srgbClr val="4A86E8"/>
                </a:solidFill>
              </a:rPr>
              <a:t>6. применение волевых усилий, культивирование цели достижения максимальных результатов.</a:t>
            </a:r>
          </a:p>
          <a:p>
            <a:endParaRPr/>
          </a:p>
          <a:p>
            <a:endParaRPr/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Shape 87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buNone/>
            </a:pPr>
            <a:r>
              <a:rPr lang="ru"/>
              <a:t>Выводы</a:t>
            </a:r>
          </a:p>
        </p:txBody>
      </p:sp>
      <p:sp>
        <p:nvSpPr>
          <p:cNvPr id="88" name="Shape 88"/>
          <p:cNvSpPr txBox="1">
            <a:spLocks noGrp="1"/>
          </p:cNvSpPr>
          <p:nvPr>
            <p:ph type="body" idx="1"/>
          </p:nvPr>
        </p:nvSpPr>
        <p:spPr>
          <a:xfrm>
            <a:off x="381000" y="1643049"/>
            <a:ext cx="8229600" cy="5000661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buNone/>
            </a:pPr>
            <a:r>
              <a:rPr lang="ru" sz="2400" b="1" dirty="0">
                <a:solidFill>
                  <a:srgbClr val="4A86E8"/>
                </a:solidFill>
              </a:rPr>
              <a:t>1. планировать нужно не время, которое будет потрачено на выполнение, а объем </a:t>
            </a:r>
            <a:r>
              <a:rPr lang="ru" sz="2400" b="1" dirty="0" smtClean="0">
                <a:solidFill>
                  <a:srgbClr val="4A86E8"/>
                </a:solidFill>
              </a:rPr>
              <a:t>работы;</a:t>
            </a:r>
            <a:endParaRPr lang="ru" sz="2400" b="1" dirty="0">
              <a:solidFill>
                <a:srgbClr val="4A86E8"/>
              </a:solidFill>
            </a:endParaRPr>
          </a:p>
          <a:p>
            <a:endParaRPr dirty="0"/>
          </a:p>
          <a:p>
            <a:pPr lvl="0" rtl="0">
              <a:buNone/>
            </a:pPr>
            <a:r>
              <a:rPr lang="ru" sz="2400" b="1" dirty="0">
                <a:solidFill>
                  <a:srgbClr val="4A86E8"/>
                </a:solidFill>
              </a:rPr>
              <a:t>2. </a:t>
            </a:r>
            <a:r>
              <a:rPr lang="ru" sz="2400" b="1" dirty="0" smtClean="0">
                <a:solidFill>
                  <a:srgbClr val="4A86E8"/>
                </a:solidFill>
              </a:rPr>
              <a:t>необъективная </a:t>
            </a:r>
            <a:r>
              <a:rPr lang="ru" sz="2400" b="1" dirty="0">
                <a:solidFill>
                  <a:srgbClr val="4A86E8"/>
                </a:solidFill>
              </a:rPr>
              <a:t>оценка своей компетентности в том или ином вопросе приводит к неправильному планированию времени для его решения;</a:t>
            </a:r>
          </a:p>
          <a:p>
            <a:endParaRPr dirty="0"/>
          </a:p>
          <a:p>
            <a:pPr lvl="0" rtl="0">
              <a:buNone/>
            </a:pPr>
            <a:r>
              <a:rPr lang="ru" sz="2400" b="1" dirty="0">
                <a:solidFill>
                  <a:srgbClr val="4A86E8"/>
                </a:solidFill>
              </a:rPr>
              <a:t>3. тайм-менеджмент — это не умение управлять временем, а умение управлять работой во времени и пространстве.</a:t>
            </a:r>
          </a:p>
          <a:p>
            <a:endParaRPr dirty="0"/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Shape 93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buNone/>
            </a:pPr>
            <a:r>
              <a:rPr lang="ru"/>
              <a:t>Итог</a:t>
            </a:r>
          </a:p>
        </p:txBody>
      </p:sp>
      <p:sp>
        <p:nvSpPr>
          <p:cNvPr id="94" name="Shape 94"/>
          <p:cNvSpPr/>
          <p:nvPr/>
        </p:nvSpPr>
        <p:spPr>
          <a:xfrm>
            <a:off x="6286500" y="2784921"/>
            <a:ext cx="2857500" cy="283845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  <p:sp>
        <p:nvSpPr>
          <p:cNvPr id="95" name="Shape 95"/>
          <p:cNvSpPr txBox="1">
            <a:spLocks noGrp="1"/>
          </p:cNvSpPr>
          <p:nvPr>
            <p:ph type="body" idx="1"/>
          </p:nvPr>
        </p:nvSpPr>
        <p:spPr>
          <a:xfrm>
            <a:off x="0" y="1555897"/>
            <a:ext cx="6572264" cy="5159252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buNone/>
            </a:pPr>
            <a:r>
              <a:rPr lang="ru" sz="2400" dirty="0">
                <a:solidFill>
                  <a:srgbClr val="4A86E8"/>
                </a:solidFill>
              </a:rPr>
              <a:t>Для планирования рабочего времени важно: </a:t>
            </a:r>
          </a:p>
          <a:p>
            <a:endParaRPr dirty="0"/>
          </a:p>
          <a:p>
            <a:pPr lvl="0" rtl="0">
              <a:buNone/>
            </a:pPr>
            <a:r>
              <a:rPr lang="ru" sz="2400" dirty="0">
                <a:solidFill>
                  <a:srgbClr val="4A86E8"/>
                </a:solidFill>
              </a:rPr>
              <a:t>+ определиться со своими желаниями, стремлениями, интересами;</a:t>
            </a:r>
          </a:p>
          <a:p>
            <a:pPr lvl="0" rtl="0">
              <a:buNone/>
            </a:pPr>
            <a:r>
              <a:rPr lang="ru" sz="2400" dirty="0">
                <a:solidFill>
                  <a:srgbClr val="4A86E8"/>
                </a:solidFill>
              </a:rPr>
              <a:t> </a:t>
            </a:r>
          </a:p>
          <a:p>
            <a:pPr lvl="0" rtl="0">
              <a:buNone/>
            </a:pPr>
            <a:r>
              <a:rPr lang="ru" sz="2400" dirty="0">
                <a:solidFill>
                  <a:srgbClr val="4A86E8"/>
                </a:solidFill>
              </a:rPr>
              <a:t>+ наглядное отображение дел и задач       позволяет систематизировать и определять приоритетные задания</a:t>
            </a:r>
            <a:r>
              <a:rPr lang="ru" sz="2400" dirty="0" smtClean="0">
                <a:solidFill>
                  <a:srgbClr val="4A86E8"/>
                </a:solidFill>
              </a:rPr>
              <a:t>;</a:t>
            </a:r>
          </a:p>
          <a:p>
            <a:pPr lvl="0" rtl="0">
              <a:buNone/>
            </a:pPr>
            <a:endParaRPr dirty="0"/>
          </a:p>
          <a:p>
            <a:pPr lvl="0" rtl="0">
              <a:buNone/>
            </a:pPr>
            <a:r>
              <a:rPr lang="ru" sz="2400" dirty="0">
                <a:solidFill>
                  <a:srgbClr val="4A86E8"/>
                </a:solidFill>
              </a:rPr>
              <a:t>+ каждое свое </a:t>
            </a:r>
            <a:r>
              <a:rPr lang="ru" sz="2400" dirty="0" smtClean="0">
                <a:solidFill>
                  <a:srgbClr val="4A86E8"/>
                </a:solidFill>
              </a:rPr>
              <a:t>занятие важно </a:t>
            </a:r>
            <a:r>
              <a:rPr lang="ru" sz="2400" dirty="0">
                <a:solidFill>
                  <a:srgbClr val="4A86E8"/>
                </a:solidFill>
              </a:rPr>
              <a:t>оценивать с точки зрения взноса в конечный результат.</a:t>
            </a:r>
          </a:p>
          <a:p>
            <a:endParaRPr dirty="0"/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>
  <a:themeElements>
    <a:clrScheme name="Custom 233">
      <a:dk1>
        <a:srgbClr val="000000"/>
      </a:dk1>
      <a:lt1>
        <a:srgbClr val="FFFFFF"/>
      </a:lt1>
      <a:dk2>
        <a:srgbClr val="2388DB"/>
      </a:dk2>
      <a:lt2>
        <a:srgbClr val="BBD7F8"/>
      </a:lt2>
      <a:accent1>
        <a:srgbClr val="80B606"/>
      </a:accent1>
      <a:accent2>
        <a:srgbClr val="E29F1D"/>
      </a:accent2>
      <a:accent3>
        <a:srgbClr val="1D6FB2"/>
      </a:accent3>
      <a:accent4>
        <a:srgbClr val="3FAC98"/>
      </a:accent4>
      <a:accent5>
        <a:srgbClr val="5B57BB"/>
      </a:accent5>
      <a:accent6>
        <a:srgbClr val="D1505E"/>
      </a:accent6>
      <a:hlink>
        <a:srgbClr val="185DA2"/>
      </a:hlink>
      <a:folHlink>
        <a:srgbClr val="00487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329</Words>
  <Application>Microsoft Office PowerPoint</Application>
  <PresentationFormat>Экран (4:3)</PresentationFormat>
  <Paragraphs>61</Paragraphs>
  <Slides>10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Arial</vt:lpstr>
      <vt:lpstr>Courier New</vt:lpstr>
      <vt:lpstr>Wingdings</vt:lpstr>
      <vt:lpstr/>
      <vt:lpstr>Time- менеджмент как  средство оптимизации СРС</vt:lpstr>
      <vt:lpstr>Что такое time-менеджмент???</vt:lpstr>
      <vt:lpstr>Процессы в управлении временем</vt:lpstr>
      <vt:lpstr>Процессы в управлении временем</vt:lpstr>
      <vt:lpstr>Пример:</vt:lpstr>
      <vt:lpstr>Так как же использовать тайм-менеджмент в СРС???</vt:lpstr>
      <vt:lpstr>Самостоятельная работа студента  Этапы планирования:</vt:lpstr>
      <vt:lpstr>Самостоятельная работа студента  Этапы планирования:</vt:lpstr>
      <vt:lpstr>Выводы</vt:lpstr>
      <vt:lpstr>Итог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Time- менеджмент как  средство оптимизации СРС</dc:title>
  <cp:lastModifiedBy>Николай Тихоненков</cp:lastModifiedBy>
  <cp:revision>5</cp:revision>
  <dcterms:modified xsi:type="dcterms:W3CDTF">2013-04-15T19:01:03Z</dcterms:modified>
</cp:coreProperties>
</file>