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71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252011-0899-4959-A328-6BF9D6CD8B2D}"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ru-RU"/>
        </a:p>
      </dgm:t>
    </dgm:pt>
    <dgm:pt modelId="{F9DE7E8A-718D-4307-8078-36FE753E4C10}">
      <dgm:prSet phldrT="[Текст]"/>
      <dgm:spPr/>
      <dgm:t>
        <a:bodyPr/>
        <a:lstStyle/>
        <a:p>
          <a:pPr algn="ctr"/>
          <a:r>
            <a:rPr lang="en-US" dirty="0" smtClean="0"/>
            <a:t>I</a:t>
          </a:r>
          <a:r>
            <a:rPr lang="ru-RU" dirty="0" smtClean="0"/>
            <a:t>, </a:t>
          </a:r>
          <a:r>
            <a:rPr lang="en-US" dirty="0" smtClean="0"/>
            <a:t>IV</a:t>
          </a:r>
          <a:endParaRPr lang="ru-RU" dirty="0" smtClean="0"/>
        </a:p>
        <a:p>
          <a:pPr algn="ctr"/>
          <a:r>
            <a:rPr lang="ru-RU" dirty="0" smtClean="0"/>
            <a:t>Высказывание субъективного мнения</a:t>
          </a:r>
          <a:endParaRPr lang="ru-RU" dirty="0"/>
        </a:p>
      </dgm:t>
    </dgm:pt>
    <dgm:pt modelId="{CF1E3C89-E4FB-496C-8F08-14B6F54991DB}" type="parTrans" cxnId="{D4DE05E0-4B54-48F2-8B11-584E010B0230}">
      <dgm:prSet/>
      <dgm:spPr/>
      <dgm:t>
        <a:bodyPr/>
        <a:lstStyle/>
        <a:p>
          <a:endParaRPr lang="ru-RU"/>
        </a:p>
      </dgm:t>
    </dgm:pt>
    <dgm:pt modelId="{A1F782A8-8C81-4EAF-9C16-4A1BFA618FA9}" type="sibTrans" cxnId="{D4DE05E0-4B54-48F2-8B11-584E010B0230}">
      <dgm:prSet/>
      <dgm:spPr/>
      <dgm:t>
        <a:bodyPr/>
        <a:lstStyle/>
        <a:p>
          <a:endParaRPr lang="ru-RU"/>
        </a:p>
      </dgm:t>
    </dgm:pt>
    <dgm:pt modelId="{4157AB6D-958F-4B97-9C92-C5DBC7A88AB3}">
      <dgm:prSet phldrT="[Текст]"/>
      <dgm:spPr/>
      <dgm:t>
        <a:bodyPr/>
        <a:lstStyle/>
        <a:p>
          <a:r>
            <a:rPr lang="en-US" dirty="0" smtClean="0"/>
            <a:t>II</a:t>
          </a:r>
        </a:p>
        <a:p>
          <a:r>
            <a:rPr lang="ru-RU" dirty="0" smtClean="0"/>
            <a:t>Работа с проблемой </a:t>
          </a:r>
          <a:endParaRPr lang="ru-RU" dirty="0"/>
        </a:p>
      </dgm:t>
    </dgm:pt>
    <dgm:pt modelId="{A380DF2C-CA05-4583-B5C6-3BDA1E93C1FB}" type="parTrans" cxnId="{F9307F67-EFD3-420E-82EC-0C0BCEB4823B}">
      <dgm:prSet/>
      <dgm:spPr/>
      <dgm:t>
        <a:bodyPr/>
        <a:lstStyle/>
        <a:p>
          <a:endParaRPr lang="ru-RU"/>
        </a:p>
      </dgm:t>
    </dgm:pt>
    <dgm:pt modelId="{0A24353A-227D-4E9B-8CFF-3514F3C60A46}" type="sibTrans" cxnId="{F9307F67-EFD3-420E-82EC-0C0BCEB4823B}">
      <dgm:prSet/>
      <dgm:spPr/>
      <dgm:t>
        <a:bodyPr/>
        <a:lstStyle/>
        <a:p>
          <a:endParaRPr lang="ru-RU"/>
        </a:p>
      </dgm:t>
    </dgm:pt>
    <dgm:pt modelId="{32DA0E4A-E579-45BB-8321-6689FD4A96B3}">
      <dgm:prSet phldrT="[Текст]"/>
      <dgm:spPr/>
      <dgm:t>
        <a:bodyPr/>
        <a:lstStyle/>
        <a:p>
          <a:r>
            <a:rPr lang="en-US" dirty="0" smtClean="0"/>
            <a:t>III</a:t>
          </a:r>
        </a:p>
        <a:p>
          <a:r>
            <a:rPr lang="ru-RU" dirty="0" smtClean="0"/>
            <a:t>Литературный анализ</a:t>
          </a:r>
          <a:endParaRPr lang="ru-RU" dirty="0"/>
        </a:p>
      </dgm:t>
    </dgm:pt>
    <dgm:pt modelId="{4E9275B8-4BD0-4FA8-B7D4-F1C0379AD098}" type="parTrans" cxnId="{7AE5F6EF-735D-4BDC-8B26-C81AC4FF987B}">
      <dgm:prSet/>
      <dgm:spPr/>
      <dgm:t>
        <a:bodyPr/>
        <a:lstStyle/>
        <a:p>
          <a:endParaRPr lang="ru-RU"/>
        </a:p>
      </dgm:t>
    </dgm:pt>
    <dgm:pt modelId="{76633C00-E163-4562-A37A-6C70F340E0CB}" type="sibTrans" cxnId="{7AE5F6EF-735D-4BDC-8B26-C81AC4FF987B}">
      <dgm:prSet/>
      <dgm:spPr/>
      <dgm:t>
        <a:bodyPr/>
        <a:lstStyle/>
        <a:p>
          <a:endParaRPr lang="ru-RU"/>
        </a:p>
      </dgm:t>
    </dgm:pt>
    <dgm:pt modelId="{31731170-691C-47F9-A25F-A7F84F071CA0}" type="pres">
      <dgm:prSet presAssocID="{32252011-0899-4959-A328-6BF9D6CD8B2D}" presName="cycle" presStyleCnt="0">
        <dgm:presLayoutVars>
          <dgm:dir/>
          <dgm:resizeHandles val="exact"/>
        </dgm:presLayoutVars>
      </dgm:prSet>
      <dgm:spPr/>
    </dgm:pt>
    <dgm:pt modelId="{66259635-0A86-4A37-A857-8B956758A667}" type="pres">
      <dgm:prSet presAssocID="{F9DE7E8A-718D-4307-8078-36FE753E4C10}" presName="dummy" presStyleCnt="0"/>
      <dgm:spPr/>
    </dgm:pt>
    <dgm:pt modelId="{A3E94259-D30C-4343-9414-B3D4BBABB027}" type="pres">
      <dgm:prSet presAssocID="{F9DE7E8A-718D-4307-8078-36FE753E4C10}" presName="node" presStyleLbl="revTx" presStyleIdx="0" presStyleCnt="3">
        <dgm:presLayoutVars>
          <dgm:bulletEnabled val="1"/>
        </dgm:presLayoutVars>
      </dgm:prSet>
      <dgm:spPr/>
      <dgm:t>
        <a:bodyPr/>
        <a:lstStyle/>
        <a:p>
          <a:endParaRPr lang="ru-RU"/>
        </a:p>
      </dgm:t>
    </dgm:pt>
    <dgm:pt modelId="{7E6B278F-6B95-4A36-8F0A-2F1980DDAFF6}" type="pres">
      <dgm:prSet presAssocID="{A1F782A8-8C81-4EAF-9C16-4A1BFA618FA9}" presName="sibTrans" presStyleLbl="node1" presStyleIdx="0" presStyleCnt="3"/>
      <dgm:spPr/>
    </dgm:pt>
    <dgm:pt modelId="{5632F9B5-CB44-4351-BB40-63ED49B12804}" type="pres">
      <dgm:prSet presAssocID="{4157AB6D-958F-4B97-9C92-C5DBC7A88AB3}" presName="dummy" presStyleCnt="0"/>
      <dgm:spPr/>
    </dgm:pt>
    <dgm:pt modelId="{ED5CE2D1-BA56-45F4-B40B-89B8250420C3}" type="pres">
      <dgm:prSet presAssocID="{4157AB6D-958F-4B97-9C92-C5DBC7A88AB3}" presName="node" presStyleLbl="revTx" presStyleIdx="1" presStyleCnt="3">
        <dgm:presLayoutVars>
          <dgm:bulletEnabled val="1"/>
        </dgm:presLayoutVars>
      </dgm:prSet>
      <dgm:spPr/>
      <dgm:t>
        <a:bodyPr/>
        <a:lstStyle/>
        <a:p>
          <a:endParaRPr lang="ru-RU"/>
        </a:p>
      </dgm:t>
    </dgm:pt>
    <dgm:pt modelId="{0CFF1E4A-6501-46E3-8193-9EDB5893E793}" type="pres">
      <dgm:prSet presAssocID="{0A24353A-227D-4E9B-8CFF-3514F3C60A46}" presName="sibTrans" presStyleLbl="node1" presStyleIdx="1" presStyleCnt="3"/>
      <dgm:spPr/>
    </dgm:pt>
    <dgm:pt modelId="{4CF95EE6-1056-4A2D-BAD5-9343D6638234}" type="pres">
      <dgm:prSet presAssocID="{32DA0E4A-E579-45BB-8321-6689FD4A96B3}" presName="dummy" presStyleCnt="0"/>
      <dgm:spPr/>
    </dgm:pt>
    <dgm:pt modelId="{614333EF-B82B-4CFF-905C-9454CB43D176}" type="pres">
      <dgm:prSet presAssocID="{32DA0E4A-E579-45BB-8321-6689FD4A96B3}" presName="node" presStyleLbl="revTx" presStyleIdx="2" presStyleCnt="3">
        <dgm:presLayoutVars>
          <dgm:bulletEnabled val="1"/>
        </dgm:presLayoutVars>
      </dgm:prSet>
      <dgm:spPr/>
      <dgm:t>
        <a:bodyPr/>
        <a:lstStyle/>
        <a:p>
          <a:endParaRPr lang="ru-RU"/>
        </a:p>
      </dgm:t>
    </dgm:pt>
    <dgm:pt modelId="{41F11910-FE99-49CE-BF67-D7ABD94493D4}" type="pres">
      <dgm:prSet presAssocID="{76633C00-E163-4562-A37A-6C70F340E0CB}" presName="sibTrans" presStyleLbl="node1" presStyleIdx="2" presStyleCnt="3" custLinFactNeighborX="168" custLinFactNeighborY="26"/>
      <dgm:spPr/>
    </dgm:pt>
  </dgm:ptLst>
  <dgm:cxnLst>
    <dgm:cxn modelId="{8D795F14-74D2-4FE8-839C-2E64041AA222}" type="presOf" srcId="{A1F782A8-8C81-4EAF-9C16-4A1BFA618FA9}" destId="{7E6B278F-6B95-4A36-8F0A-2F1980DDAFF6}" srcOrd="0" destOrd="0" presId="urn:microsoft.com/office/officeart/2005/8/layout/cycle1"/>
    <dgm:cxn modelId="{F9307F67-EFD3-420E-82EC-0C0BCEB4823B}" srcId="{32252011-0899-4959-A328-6BF9D6CD8B2D}" destId="{4157AB6D-958F-4B97-9C92-C5DBC7A88AB3}" srcOrd="1" destOrd="0" parTransId="{A380DF2C-CA05-4583-B5C6-3BDA1E93C1FB}" sibTransId="{0A24353A-227D-4E9B-8CFF-3514F3C60A46}"/>
    <dgm:cxn modelId="{D4DE05E0-4B54-48F2-8B11-584E010B0230}" srcId="{32252011-0899-4959-A328-6BF9D6CD8B2D}" destId="{F9DE7E8A-718D-4307-8078-36FE753E4C10}" srcOrd="0" destOrd="0" parTransId="{CF1E3C89-E4FB-496C-8F08-14B6F54991DB}" sibTransId="{A1F782A8-8C81-4EAF-9C16-4A1BFA618FA9}"/>
    <dgm:cxn modelId="{D9DCE9FC-C258-4339-A21A-FF28FC9A9CFA}" type="presOf" srcId="{0A24353A-227D-4E9B-8CFF-3514F3C60A46}" destId="{0CFF1E4A-6501-46E3-8193-9EDB5893E793}" srcOrd="0" destOrd="0" presId="urn:microsoft.com/office/officeart/2005/8/layout/cycle1"/>
    <dgm:cxn modelId="{751862DF-ECC1-44A0-8DD4-93A3DE624F02}" type="presOf" srcId="{76633C00-E163-4562-A37A-6C70F340E0CB}" destId="{41F11910-FE99-49CE-BF67-D7ABD94493D4}" srcOrd="0" destOrd="0" presId="urn:microsoft.com/office/officeart/2005/8/layout/cycle1"/>
    <dgm:cxn modelId="{CDAA7EDE-3BC6-46DA-89FC-16139F71C234}" type="presOf" srcId="{32252011-0899-4959-A328-6BF9D6CD8B2D}" destId="{31731170-691C-47F9-A25F-A7F84F071CA0}" srcOrd="0" destOrd="0" presId="urn:microsoft.com/office/officeart/2005/8/layout/cycle1"/>
    <dgm:cxn modelId="{7AE5F6EF-735D-4BDC-8B26-C81AC4FF987B}" srcId="{32252011-0899-4959-A328-6BF9D6CD8B2D}" destId="{32DA0E4A-E579-45BB-8321-6689FD4A96B3}" srcOrd="2" destOrd="0" parTransId="{4E9275B8-4BD0-4FA8-B7D4-F1C0379AD098}" sibTransId="{76633C00-E163-4562-A37A-6C70F340E0CB}"/>
    <dgm:cxn modelId="{E5E38B3B-8146-4D34-A5D5-B9C8C31146C1}" type="presOf" srcId="{F9DE7E8A-718D-4307-8078-36FE753E4C10}" destId="{A3E94259-D30C-4343-9414-B3D4BBABB027}" srcOrd="0" destOrd="0" presId="urn:microsoft.com/office/officeart/2005/8/layout/cycle1"/>
    <dgm:cxn modelId="{42B233F7-F892-4E46-AD0D-68693BCB1A9F}" type="presOf" srcId="{4157AB6D-958F-4B97-9C92-C5DBC7A88AB3}" destId="{ED5CE2D1-BA56-45F4-B40B-89B8250420C3}" srcOrd="0" destOrd="0" presId="urn:microsoft.com/office/officeart/2005/8/layout/cycle1"/>
    <dgm:cxn modelId="{FDFE57A1-415E-456A-9991-D27FA5773345}" type="presOf" srcId="{32DA0E4A-E579-45BB-8321-6689FD4A96B3}" destId="{614333EF-B82B-4CFF-905C-9454CB43D176}" srcOrd="0" destOrd="0" presId="urn:microsoft.com/office/officeart/2005/8/layout/cycle1"/>
    <dgm:cxn modelId="{9122E532-2279-407B-9EA4-D110C3E3C237}" type="presParOf" srcId="{31731170-691C-47F9-A25F-A7F84F071CA0}" destId="{66259635-0A86-4A37-A857-8B956758A667}" srcOrd="0" destOrd="0" presId="urn:microsoft.com/office/officeart/2005/8/layout/cycle1"/>
    <dgm:cxn modelId="{CB8B9CA1-74A9-4E51-B65A-2BCBE38AF64B}" type="presParOf" srcId="{31731170-691C-47F9-A25F-A7F84F071CA0}" destId="{A3E94259-D30C-4343-9414-B3D4BBABB027}" srcOrd="1" destOrd="0" presId="urn:microsoft.com/office/officeart/2005/8/layout/cycle1"/>
    <dgm:cxn modelId="{0BCEF5E5-6A16-4DC5-887A-5D90F2A614E3}" type="presParOf" srcId="{31731170-691C-47F9-A25F-A7F84F071CA0}" destId="{7E6B278F-6B95-4A36-8F0A-2F1980DDAFF6}" srcOrd="2" destOrd="0" presId="urn:microsoft.com/office/officeart/2005/8/layout/cycle1"/>
    <dgm:cxn modelId="{8F05A0EF-7F59-4F8A-96C5-7DD85B34CD42}" type="presParOf" srcId="{31731170-691C-47F9-A25F-A7F84F071CA0}" destId="{5632F9B5-CB44-4351-BB40-63ED49B12804}" srcOrd="3" destOrd="0" presId="urn:microsoft.com/office/officeart/2005/8/layout/cycle1"/>
    <dgm:cxn modelId="{2011230B-02B1-4A0C-8D9B-A218E0D39E90}" type="presParOf" srcId="{31731170-691C-47F9-A25F-A7F84F071CA0}" destId="{ED5CE2D1-BA56-45F4-B40B-89B8250420C3}" srcOrd="4" destOrd="0" presId="urn:microsoft.com/office/officeart/2005/8/layout/cycle1"/>
    <dgm:cxn modelId="{3115566D-51BF-42AD-BE6B-3D7AEE663CCD}" type="presParOf" srcId="{31731170-691C-47F9-A25F-A7F84F071CA0}" destId="{0CFF1E4A-6501-46E3-8193-9EDB5893E793}" srcOrd="5" destOrd="0" presId="urn:microsoft.com/office/officeart/2005/8/layout/cycle1"/>
    <dgm:cxn modelId="{927C9EB6-B755-43B9-B9B0-27BBBDEF69F2}" type="presParOf" srcId="{31731170-691C-47F9-A25F-A7F84F071CA0}" destId="{4CF95EE6-1056-4A2D-BAD5-9343D6638234}" srcOrd="6" destOrd="0" presId="urn:microsoft.com/office/officeart/2005/8/layout/cycle1"/>
    <dgm:cxn modelId="{1D667915-305A-41D2-8457-D835AA294199}" type="presParOf" srcId="{31731170-691C-47F9-A25F-A7F84F071CA0}" destId="{614333EF-B82B-4CFF-905C-9454CB43D176}" srcOrd="7" destOrd="0" presId="urn:microsoft.com/office/officeart/2005/8/layout/cycle1"/>
    <dgm:cxn modelId="{F84D4498-7DA6-4EA8-B7B5-AB32E8B427FE}" type="presParOf" srcId="{31731170-691C-47F9-A25F-A7F84F071CA0}" destId="{41F11910-FE99-49CE-BF67-D7ABD94493D4}"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E94259-D30C-4343-9414-B3D4BBABB027}">
      <dsp:nvSpPr>
        <dsp:cNvPr id="0" name=""/>
        <dsp:cNvSpPr/>
      </dsp:nvSpPr>
      <dsp:spPr>
        <a:xfrm>
          <a:off x="4629834" y="309579"/>
          <a:ext cx="1578372" cy="1578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kern="1200" dirty="0" smtClean="0"/>
            <a:t>I</a:t>
          </a:r>
          <a:r>
            <a:rPr lang="ru-RU" sz="1500" kern="1200" dirty="0" smtClean="0"/>
            <a:t>, </a:t>
          </a:r>
          <a:r>
            <a:rPr lang="en-US" sz="1500" kern="1200" dirty="0" smtClean="0"/>
            <a:t>IV</a:t>
          </a:r>
          <a:endParaRPr lang="ru-RU" sz="1500" kern="1200" dirty="0" smtClean="0"/>
        </a:p>
        <a:p>
          <a:pPr lvl="0" algn="ctr" defTabSz="666750">
            <a:lnSpc>
              <a:spcPct val="90000"/>
            </a:lnSpc>
            <a:spcBef>
              <a:spcPct val="0"/>
            </a:spcBef>
            <a:spcAft>
              <a:spcPct val="35000"/>
            </a:spcAft>
          </a:pPr>
          <a:r>
            <a:rPr lang="ru-RU" sz="1500" kern="1200" dirty="0" smtClean="0"/>
            <a:t>Высказывание субъективного мнения</a:t>
          </a:r>
          <a:endParaRPr lang="ru-RU" sz="1500" kern="1200" dirty="0"/>
        </a:p>
      </dsp:txBody>
      <dsp:txXfrm>
        <a:off x="4629834" y="309579"/>
        <a:ext cx="1578372" cy="1578372"/>
      </dsp:txXfrm>
    </dsp:sp>
    <dsp:sp modelId="{7E6B278F-6B95-4A36-8F0A-2F1980DDAFF6}">
      <dsp:nvSpPr>
        <dsp:cNvPr id="0" name=""/>
        <dsp:cNvSpPr/>
      </dsp:nvSpPr>
      <dsp:spPr>
        <a:xfrm>
          <a:off x="2225786" y="-947"/>
          <a:ext cx="3731990" cy="3731990"/>
        </a:xfrm>
        <a:prstGeom prst="circularArrow">
          <a:avLst>
            <a:gd name="adj1" fmla="val 8247"/>
            <a:gd name="adj2" fmla="val 576005"/>
            <a:gd name="adj3" fmla="val 2964368"/>
            <a:gd name="adj4" fmla="val 51379"/>
            <a:gd name="adj5" fmla="val 9622"/>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5CE2D1-BA56-45F4-B40B-89B8250420C3}">
      <dsp:nvSpPr>
        <dsp:cNvPr id="0" name=""/>
        <dsp:cNvSpPr/>
      </dsp:nvSpPr>
      <dsp:spPr>
        <a:xfrm>
          <a:off x="3302595" y="2608426"/>
          <a:ext cx="1578372" cy="1578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kern="1200" dirty="0" smtClean="0"/>
            <a:t>II</a:t>
          </a:r>
        </a:p>
        <a:p>
          <a:pPr lvl="0" algn="ctr" defTabSz="666750">
            <a:lnSpc>
              <a:spcPct val="90000"/>
            </a:lnSpc>
            <a:spcBef>
              <a:spcPct val="0"/>
            </a:spcBef>
            <a:spcAft>
              <a:spcPct val="35000"/>
            </a:spcAft>
          </a:pPr>
          <a:r>
            <a:rPr lang="ru-RU" sz="1500" kern="1200" dirty="0" smtClean="0"/>
            <a:t>Работа с проблемой </a:t>
          </a:r>
          <a:endParaRPr lang="ru-RU" sz="1500" kern="1200" dirty="0"/>
        </a:p>
      </dsp:txBody>
      <dsp:txXfrm>
        <a:off x="3302595" y="2608426"/>
        <a:ext cx="1578372" cy="1578372"/>
      </dsp:txXfrm>
    </dsp:sp>
    <dsp:sp modelId="{0CFF1E4A-6501-46E3-8193-9EDB5893E793}">
      <dsp:nvSpPr>
        <dsp:cNvPr id="0" name=""/>
        <dsp:cNvSpPr/>
      </dsp:nvSpPr>
      <dsp:spPr>
        <a:xfrm>
          <a:off x="2225786" y="-947"/>
          <a:ext cx="3731990" cy="3731990"/>
        </a:xfrm>
        <a:prstGeom prst="circularArrow">
          <a:avLst>
            <a:gd name="adj1" fmla="val 8247"/>
            <a:gd name="adj2" fmla="val 576005"/>
            <a:gd name="adj3" fmla="val 10172616"/>
            <a:gd name="adj4" fmla="val 7259627"/>
            <a:gd name="adj5" fmla="val 9622"/>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4333EF-B82B-4CFF-905C-9454CB43D176}">
      <dsp:nvSpPr>
        <dsp:cNvPr id="0" name=""/>
        <dsp:cNvSpPr/>
      </dsp:nvSpPr>
      <dsp:spPr>
        <a:xfrm>
          <a:off x="1975355" y="309579"/>
          <a:ext cx="1578372" cy="1578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kern="1200" dirty="0" smtClean="0"/>
            <a:t>III</a:t>
          </a:r>
        </a:p>
        <a:p>
          <a:pPr lvl="0" algn="ctr" defTabSz="666750">
            <a:lnSpc>
              <a:spcPct val="90000"/>
            </a:lnSpc>
            <a:spcBef>
              <a:spcPct val="0"/>
            </a:spcBef>
            <a:spcAft>
              <a:spcPct val="35000"/>
            </a:spcAft>
          </a:pPr>
          <a:r>
            <a:rPr lang="ru-RU" sz="1500" kern="1200" dirty="0" smtClean="0"/>
            <a:t>Литературный анализ</a:t>
          </a:r>
          <a:endParaRPr lang="ru-RU" sz="1500" kern="1200" dirty="0"/>
        </a:p>
      </dsp:txBody>
      <dsp:txXfrm>
        <a:off x="1975355" y="309579"/>
        <a:ext cx="1578372" cy="1578372"/>
      </dsp:txXfrm>
    </dsp:sp>
    <dsp:sp modelId="{41F11910-FE99-49CE-BF67-D7ABD94493D4}">
      <dsp:nvSpPr>
        <dsp:cNvPr id="0" name=""/>
        <dsp:cNvSpPr/>
      </dsp:nvSpPr>
      <dsp:spPr>
        <a:xfrm>
          <a:off x="2232055" y="23"/>
          <a:ext cx="3731990" cy="3731990"/>
        </a:xfrm>
        <a:prstGeom prst="circularArrow">
          <a:avLst>
            <a:gd name="adj1" fmla="val 8247"/>
            <a:gd name="adj2" fmla="val 576005"/>
            <a:gd name="adj3" fmla="val 16857199"/>
            <a:gd name="adj4" fmla="val 14966796"/>
            <a:gd name="adj5" fmla="val 9622"/>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15.04.2015</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4C71EC6-210F-42DE-9C53-41977AD35B3D}" type="datetimeFigureOut">
              <a:rPr lang="ru-RU" smtClean="0"/>
              <a:t>15.04.2015</a:t>
            </a:fld>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692696"/>
            <a:ext cx="7772400" cy="1470025"/>
          </a:xfrm>
        </p:spPr>
        <p:txBody>
          <a:bodyPr>
            <a:noAutofit/>
          </a:bodyPr>
          <a:lstStyle/>
          <a:p>
            <a:pPr algn="ctr"/>
            <a:r>
              <a:rPr lang="ru-RU" sz="3200" dirty="0">
                <a:solidFill>
                  <a:schemeClr val="accent5">
                    <a:lumMod val="60000"/>
                    <a:lumOff val="40000"/>
                  </a:schemeClr>
                </a:solidFill>
                <a:effectLst>
                  <a:outerShdw blurRad="38100" dist="38100" dir="2700000" algn="tl">
                    <a:srgbClr val="000000">
                      <a:alpha val="43137"/>
                    </a:srgbClr>
                  </a:outerShdw>
                </a:effectLst>
                <a:latin typeface="+mn-lt"/>
                <a:cs typeface="Times New Roman" pitchFamily="18" charset="0"/>
              </a:rPr>
              <a:t>СРС как стартовая деятельность при построении карьеры начинающего специалиста</a:t>
            </a:r>
            <a:endParaRPr lang="ru-RU" sz="3200" dirty="0">
              <a:solidFill>
                <a:schemeClr val="accent5">
                  <a:lumMod val="60000"/>
                  <a:lumOff val="40000"/>
                </a:schemeClr>
              </a:solidFill>
              <a:effectLst>
                <a:outerShdw blurRad="38100" dist="38100" dir="2700000" algn="tl">
                  <a:srgbClr val="000000">
                    <a:alpha val="43137"/>
                  </a:srgbClr>
                </a:outerShdw>
              </a:effectLst>
              <a:latin typeface="+mn-lt"/>
              <a:cs typeface="Times New Roman" pitchFamily="18" charset="0"/>
            </a:endParaRPr>
          </a:p>
        </p:txBody>
      </p:sp>
      <p:sp>
        <p:nvSpPr>
          <p:cNvPr id="3" name="Подзаголовок 2"/>
          <p:cNvSpPr>
            <a:spLocks noGrp="1"/>
          </p:cNvSpPr>
          <p:nvPr>
            <p:ph type="subTitle" idx="1"/>
          </p:nvPr>
        </p:nvSpPr>
        <p:spPr>
          <a:xfrm>
            <a:off x="1043608" y="6237312"/>
            <a:ext cx="7772400" cy="914400"/>
          </a:xfrm>
        </p:spPr>
        <p:txBody>
          <a:bodyPr>
            <a:normAutofit/>
          </a:bodyPr>
          <a:lstStyle/>
          <a:p>
            <a:r>
              <a:rPr lang="ru-RU" sz="1000" u="sng" dirty="0" smtClean="0">
                <a:solidFill>
                  <a:schemeClr val="accent5">
                    <a:lumMod val="60000"/>
                    <a:lumOff val="40000"/>
                  </a:schemeClr>
                </a:solidFill>
              </a:rPr>
              <a:t>Выполнил Жуков А., магистрант КП-ВМ-21</a:t>
            </a:r>
            <a:endParaRPr lang="ru-RU" sz="1000" u="sng" dirty="0">
              <a:solidFill>
                <a:schemeClr val="accent5">
                  <a:lumMod val="60000"/>
                  <a:lumOff val="40000"/>
                </a:schemeClr>
              </a:solidFill>
            </a:endParaRPr>
          </a:p>
        </p:txBody>
      </p:sp>
      <p:pic>
        <p:nvPicPr>
          <p:cNvPr id="1026" name="Picture 2" descr="C:\Users\AlejandroSkolopendra\AppData\Local\Microsoft\Windows\INetCache\IE\FQYWKXIR\7889149238_b04c9a8c2c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3782698"/>
            <a:ext cx="1280489" cy="215620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ая выноска 3"/>
          <p:cNvSpPr/>
          <p:nvPr/>
        </p:nvSpPr>
        <p:spPr>
          <a:xfrm>
            <a:off x="1187624" y="4365104"/>
            <a:ext cx="3096344" cy="1800200"/>
          </a:xfrm>
          <a:prstGeom prst="wedgeRectCallout">
            <a:avLst>
              <a:gd name="adj1" fmla="val 121536"/>
              <a:gd name="adj2" fmla="val -55010"/>
            </a:avLst>
          </a:prstGeom>
          <a:ln>
            <a:solidFill>
              <a:schemeClr val="accent5">
                <a:lumMod val="60000"/>
                <a:lumOff val="4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ru-RU" sz="1000" dirty="0" smtClean="0"/>
              <a:t>Самостоятельная работа студента, является неотъемлемой частью образовательного процесса. Начинающему специалисту крайне важно уметь организовать данный вид деятельность  и правильно использовать ее виды для построения собственного развития! </a:t>
            </a:r>
            <a:endParaRPr lang="ru-RU" sz="1000" dirty="0"/>
          </a:p>
        </p:txBody>
      </p:sp>
    </p:spTree>
    <p:extLst>
      <p:ext uri="{BB962C8B-B14F-4D97-AF65-F5344CB8AC3E}">
        <p14:creationId xmlns:p14="http://schemas.microsoft.com/office/powerpoint/2010/main" val="6375821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64" y="332656"/>
            <a:ext cx="8183880" cy="1051560"/>
          </a:xfrm>
        </p:spPr>
        <p:txBody>
          <a:bodyPr>
            <a:normAutofit/>
          </a:bodyPr>
          <a:lstStyle/>
          <a:p>
            <a:pPr algn="ctr"/>
            <a:r>
              <a:rPr lang="ru-RU" sz="2800" dirty="0" smtClean="0">
                <a:solidFill>
                  <a:schemeClr val="accent5">
                    <a:lumMod val="60000"/>
                    <a:lumOff val="40000"/>
                  </a:schemeClr>
                </a:solidFill>
              </a:rPr>
              <a:t>Оптимальные виды СРС на начальном этапе работы специалиста</a:t>
            </a:r>
            <a:endParaRPr lang="ru-RU" sz="2800" dirty="0">
              <a:solidFill>
                <a:schemeClr val="accent5">
                  <a:lumMod val="60000"/>
                  <a:lumOff val="40000"/>
                </a:schemeClr>
              </a:solidFill>
            </a:endParaRPr>
          </a:p>
        </p:txBody>
      </p:sp>
      <p:sp>
        <p:nvSpPr>
          <p:cNvPr id="3" name="Объект 2"/>
          <p:cNvSpPr>
            <a:spLocks noGrp="1"/>
          </p:cNvSpPr>
          <p:nvPr>
            <p:ph idx="1"/>
          </p:nvPr>
        </p:nvSpPr>
        <p:spPr>
          <a:xfrm>
            <a:off x="408052" y="1504936"/>
            <a:ext cx="8183880" cy="4187952"/>
          </a:xfrm>
        </p:spPr>
        <p:txBody>
          <a:bodyPr/>
          <a:lstStyle/>
          <a:p>
            <a:pPr marL="0" lvl="0" indent="0">
              <a:buNone/>
            </a:pPr>
            <a:r>
              <a:rPr lang="ru-RU" dirty="0" smtClean="0"/>
              <a:t>1. Написание </a:t>
            </a:r>
            <a:r>
              <a:rPr lang="ru-RU" dirty="0"/>
              <a:t>эссе</a:t>
            </a:r>
          </a:p>
          <a:p>
            <a:pPr marL="0" lvl="0" indent="0">
              <a:buNone/>
            </a:pPr>
            <a:r>
              <a:rPr lang="ru-RU" dirty="0" smtClean="0"/>
              <a:t>2. Составление </a:t>
            </a:r>
            <a:r>
              <a:rPr lang="ru-RU" dirty="0"/>
              <a:t>конспекта</a:t>
            </a:r>
          </a:p>
          <a:p>
            <a:pPr marL="0" lvl="0" indent="0">
              <a:buNone/>
            </a:pPr>
            <a:r>
              <a:rPr lang="ru-RU" dirty="0" smtClean="0"/>
              <a:t>3. Составление плана</a:t>
            </a:r>
          </a:p>
          <a:p>
            <a:pPr marL="0" indent="0">
              <a:buNone/>
            </a:pPr>
            <a:r>
              <a:rPr lang="ru-RU" dirty="0" smtClean="0"/>
              <a:t>4. Составление </a:t>
            </a:r>
            <a:r>
              <a:rPr lang="ru-RU" dirty="0"/>
              <a:t>тематического словаря</a:t>
            </a:r>
          </a:p>
          <a:p>
            <a:pPr marL="0" indent="0">
              <a:buNone/>
            </a:pPr>
            <a:r>
              <a:rPr lang="ru-RU" dirty="0" smtClean="0"/>
              <a:t>5. Создание </a:t>
            </a:r>
            <a:r>
              <a:rPr lang="ru-RU" dirty="0"/>
              <a:t>кроссворда</a:t>
            </a:r>
          </a:p>
          <a:p>
            <a:pPr marL="0" indent="0">
              <a:buNone/>
            </a:pPr>
            <a:r>
              <a:rPr lang="ru-RU" dirty="0" smtClean="0"/>
              <a:t>6. Подготовка </a:t>
            </a:r>
            <a:r>
              <a:rPr lang="ru-RU" dirty="0"/>
              <a:t>иллюстраций </a:t>
            </a:r>
          </a:p>
          <a:p>
            <a:pPr marL="0" lvl="0" indent="0">
              <a:buNone/>
            </a:pPr>
            <a:endParaRPr lang="ru-RU" dirty="0"/>
          </a:p>
          <a:p>
            <a:pPr marL="0" lvl="0" indent="0">
              <a:buNone/>
            </a:pPr>
            <a:endParaRPr lang="ru-RU" dirty="0"/>
          </a:p>
        </p:txBody>
      </p:sp>
      <p:pic>
        <p:nvPicPr>
          <p:cNvPr id="2050" name="Picture 2" descr="C:\Users\AlejandroSkolopendra\AppData\Local\Microsoft\Windows\INetCache\IE\F9M0UQYO\300_180_pre_37748_books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965253"/>
            <a:ext cx="2425452" cy="1455271"/>
          </a:xfrm>
          <a:prstGeom prst="rect">
            <a:avLst/>
          </a:prstGeom>
          <a:noFill/>
          <a:extLst>
            <a:ext uri="{909E8E84-426E-40DD-AFC4-6F175D3DCCD1}">
              <a14:hiddenFill xmlns:a14="http://schemas.microsoft.com/office/drawing/2010/main">
                <a:solidFill>
                  <a:srgbClr val="FFFFFF"/>
                </a:solidFill>
              </a14:hiddenFill>
            </a:ext>
          </a:extLst>
        </p:spPr>
      </p:pic>
      <p:sp>
        <p:nvSpPr>
          <p:cNvPr id="4" name="Скругленная прямоугольная выноска 3"/>
          <p:cNvSpPr/>
          <p:nvPr/>
        </p:nvSpPr>
        <p:spPr>
          <a:xfrm>
            <a:off x="827584" y="4725144"/>
            <a:ext cx="3672408" cy="1695380"/>
          </a:xfrm>
          <a:prstGeom prst="wedgeRoundRectCallout">
            <a:avLst>
              <a:gd name="adj1" fmla="val 104744"/>
              <a:gd name="adj2" fmla="val -11002"/>
              <a:gd name="adj3" fmla="val 16667"/>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1000" dirty="0" smtClean="0">
                <a:solidFill>
                  <a:schemeClr val="tx1"/>
                </a:solidFill>
              </a:rPr>
              <a:t>Определяя оптимальные виды СРС, мы руководствовались, прежде всего таким параметром как соотношение сложности выполнения для студента и сложность проверки для начинающего преподавателя. В виду того, что молодой специалист еще не обладает широким опытом проверки и оценки знаний, мы включили сюда «субъективные виды», которые удобно будет проверять преподавателю и в то же время интересно выполнять студенту.</a:t>
            </a:r>
            <a:endParaRPr lang="ru-RU" sz="1000" dirty="0">
              <a:solidFill>
                <a:schemeClr val="tx1"/>
              </a:solidFill>
            </a:endParaRPr>
          </a:p>
        </p:txBody>
      </p:sp>
    </p:spTree>
    <p:extLst>
      <p:ext uri="{BB962C8B-B14F-4D97-AF65-F5344CB8AC3E}">
        <p14:creationId xmlns:p14="http://schemas.microsoft.com/office/powerpoint/2010/main" val="42127720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188640"/>
            <a:ext cx="8183880" cy="1051560"/>
          </a:xfrm>
        </p:spPr>
        <p:txBody>
          <a:bodyPr/>
          <a:lstStyle/>
          <a:p>
            <a:r>
              <a:rPr lang="ru-RU" dirty="0" smtClean="0">
                <a:solidFill>
                  <a:schemeClr val="accent5">
                    <a:lumMod val="60000"/>
                    <a:lumOff val="40000"/>
                  </a:schemeClr>
                </a:solidFill>
              </a:rPr>
              <a:t>Усложненные виды СРС</a:t>
            </a:r>
            <a:endParaRPr lang="ru-RU" dirty="0">
              <a:solidFill>
                <a:schemeClr val="accent5">
                  <a:lumMod val="60000"/>
                  <a:lumOff val="40000"/>
                </a:schemeClr>
              </a:solidFill>
            </a:endParaRPr>
          </a:p>
        </p:txBody>
      </p:sp>
      <p:sp>
        <p:nvSpPr>
          <p:cNvPr id="3" name="Объект 2"/>
          <p:cNvSpPr>
            <a:spLocks noGrp="1"/>
          </p:cNvSpPr>
          <p:nvPr>
            <p:ph idx="1"/>
          </p:nvPr>
        </p:nvSpPr>
        <p:spPr>
          <a:xfrm>
            <a:off x="467544" y="1412776"/>
            <a:ext cx="8183880" cy="4187952"/>
          </a:xfrm>
        </p:spPr>
        <p:txBody>
          <a:bodyPr>
            <a:normAutofit fontScale="55000" lnSpcReduction="20000"/>
          </a:bodyPr>
          <a:lstStyle/>
          <a:p>
            <a:pPr marL="0" lvl="0" indent="0">
              <a:buNone/>
            </a:pPr>
            <a:r>
              <a:rPr lang="ru-RU" dirty="0"/>
              <a:t>Подготовка кейса</a:t>
            </a:r>
          </a:p>
          <a:p>
            <a:pPr marL="0" lvl="0" indent="0">
              <a:buNone/>
            </a:pPr>
            <a:r>
              <a:rPr lang="ru-RU" dirty="0"/>
              <a:t>Решение кейса</a:t>
            </a:r>
          </a:p>
          <a:p>
            <a:pPr marL="0" indent="0">
              <a:buNone/>
            </a:pPr>
            <a:r>
              <a:rPr lang="ru-RU" dirty="0"/>
              <a:t>Практическая </a:t>
            </a:r>
            <a:r>
              <a:rPr lang="ru-RU" dirty="0" smtClean="0"/>
              <a:t>разработка</a:t>
            </a:r>
          </a:p>
          <a:p>
            <a:pPr marL="0" lvl="0" indent="0">
              <a:buNone/>
            </a:pPr>
            <a:r>
              <a:rPr lang="ru-RU" dirty="0"/>
              <a:t>Составление конспекта</a:t>
            </a:r>
          </a:p>
          <a:p>
            <a:pPr marL="0" lvl="0" indent="0">
              <a:buNone/>
            </a:pPr>
            <a:r>
              <a:rPr lang="ru-RU" dirty="0"/>
              <a:t>Написание реферата</a:t>
            </a:r>
          </a:p>
          <a:p>
            <a:pPr marL="0" lvl="0" indent="0">
              <a:buNone/>
            </a:pPr>
            <a:r>
              <a:rPr lang="ru-RU" dirty="0"/>
              <a:t>Аннотированный список литературы</a:t>
            </a:r>
          </a:p>
          <a:p>
            <a:pPr marL="0" lvl="0" indent="0">
              <a:buNone/>
            </a:pPr>
            <a:r>
              <a:rPr lang="ru-RU" dirty="0"/>
              <a:t>Разработка сюжета (к ролевой игре)</a:t>
            </a:r>
          </a:p>
          <a:p>
            <a:pPr marL="0" lvl="0" indent="0">
              <a:buNone/>
            </a:pPr>
            <a:r>
              <a:rPr lang="ru-RU" dirty="0"/>
              <a:t>Работа с текстом</a:t>
            </a:r>
          </a:p>
          <a:p>
            <a:pPr marL="0" lvl="0" indent="0">
              <a:buNone/>
            </a:pPr>
            <a:r>
              <a:rPr lang="ru-RU" dirty="0"/>
              <a:t>Подбор цитат (высказываний)</a:t>
            </a:r>
          </a:p>
          <a:p>
            <a:pPr marL="0" lvl="0" indent="0">
              <a:buNone/>
            </a:pPr>
            <a:r>
              <a:rPr lang="ru-RU" dirty="0"/>
              <a:t>Подготовка </a:t>
            </a:r>
            <a:r>
              <a:rPr lang="ru-RU" dirty="0" smtClean="0"/>
              <a:t>презентации</a:t>
            </a:r>
          </a:p>
          <a:p>
            <a:pPr marL="0" indent="0">
              <a:buNone/>
            </a:pPr>
            <a:r>
              <a:rPr lang="ru-RU" dirty="0"/>
              <a:t>Подготовка доклада (выступления)</a:t>
            </a:r>
          </a:p>
          <a:p>
            <a:pPr marL="0" indent="0">
              <a:buNone/>
            </a:pPr>
            <a:r>
              <a:rPr lang="ru-RU" dirty="0"/>
              <a:t>Составление логических схем</a:t>
            </a:r>
          </a:p>
          <a:p>
            <a:pPr marL="0" lvl="0" indent="0">
              <a:buNone/>
            </a:pPr>
            <a:r>
              <a:rPr lang="ru-RU" dirty="0"/>
              <a:t>Подготовка интервью</a:t>
            </a:r>
          </a:p>
          <a:p>
            <a:pPr marL="0" lvl="0" indent="0">
              <a:buNone/>
            </a:pPr>
            <a:r>
              <a:rPr lang="ru-RU" dirty="0"/>
              <a:t>Составление таблицы </a:t>
            </a:r>
          </a:p>
          <a:p>
            <a:pPr marL="0" lvl="0" indent="0">
              <a:buNone/>
            </a:pPr>
            <a:r>
              <a:rPr lang="ru-RU" dirty="0"/>
              <a:t>Решение ситуационной </a:t>
            </a:r>
            <a:r>
              <a:rPr lang="ru-RU" dirty="0" smtClean="0"/>
              <a:t>задачи</a:t>
            </a:r>
          </a:p>
          <a:p>
            <a:pPr marL="0" lvl="0" indent="0">
              <a:buNone/>
            </a:pPr>
            <a:r>
              <a:rPr lang="ru-RU" dirty="0"/>
              <a:t>Подготовка аннотации</a:t>
            </a:r>
          </a:p>
          <a:p>
            <a:pPr marL="0" lvl="0" indent="0">
              <a:buNone/>
            </a:pPr>
            <a:r>
              <a:rPr lang="ru-RU" dirty="0"/>
              <a:t>Составление глоссария</a:t>
            </a:r>
          </a:p>
          <a:p>
            <a:pPr marL="0" lvl="0" indent="0">
              <a:buNone/>
            </a:pPr>
            <a:r>
              <a:rPr lang="ru-RU" dirty="0"/>
              <a:t>Разработка </a:t>
            </a:r>
            <a:r>
              <a:rPr lang="ru-RU" dirty="0" smtClean="0"/>
              <a:t>анкеты</a:t>
            </a:r>
            <a:endParaRPr lang="ru-RU" dirty="0"/>
          </a:p>
          <a:p>
            <a:pPr lvl="0"/>
            <a:endParaRPr lang="ru-RU" dirty="0"/>
          </a:p>
          <a:p>
            <a:pPr marL="0" lvl="0" indent="0">
              <a:buNone/>
            </a:pPr>
            <a:endParaRPr lang="ru-RU" dirty="0"/>
          </a:p>
          <a:p>
            <a:pPr marL="0" indent="0">
              <a:buNone/>
            </a:pPr>
            <a:endParaRPr lang="ru-RU" dirty="0"/>
          </a:p>
        </p:txBody>
      </p:sp>
      <p:pic>
        <p:nvPicPr>
          <p:cNvPr id="3075" name="Picture 3" descr="C:\Users\AlejandroSkolopendra\AppData\Local\Microsoft\Windows\INetCache\IE\2H72TF74\ege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1775" y="4077072"/>
            <a:ext cx="1368567" cy="2394992"/>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ая выноска 3"/>
          <p:cNvSpPr/>
          <p:nvPr/>
        </p:nvSpPr>
        <p:spPr>
          <a:xfrm>
            <a:off x="4427984" y="1412776"/>
            <a:ext cx="4032448" cy="2520280"/>
          </a:xfrm>
          <a:prstGeom prst="wedgeRectCallout">
            <a:avLst>
              <a:gd name="adj1" fmla="val 33882"/>
              <a:gd name="adj2" fmla="val 74512"/>
            </a:avLst>
          </a:prstGeom>
          <a:solidFill>
            <a:schemeClr val="bg1"/>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1000" dirty="0" smtClean="0">
                <a:solidFill>
                  <a:schemeClr val="tx1"/>
                </a:solidFill>
              </a:rPr>
              <a:t>Работая с субъективными заданиями, начинающий специалист, набравшийся достаточного опыта сталкивается с тем, что некоторые учебные задачи требуют иного подхода. Виды начального уровня СРС начинают дополнять такие задания, которые носят проблемный и творческий характер. В таких заданиях по мимо субъективного мнения, которое невозможно отрицательно оценить, необходимо проявлять умения анализа, синтеза, ранжирования и других логических операций. Подобные виды требуют больших умственных напряжений как от студентов, так и у начинающих преподавателей при проверке таких  заданий. Данное положение дел влияет на дальнейшее профессиональное развитие молодого специалиста.</a:t>
            </a:r>
            <a:endParaRPr lang="ru-RU" sz="1000" dirty="0">
              <a:solidFill>
                <a:schemeClr val="tx1"/>
              </a:solidFill>
            </a:endParaRPr>
          </a:p>
        </p:txBody>
      </p:sp>
    </p:spTree>
    <p:extLst>
      <p:ext uri="{BB962C8B-B14F-4D97-AF65-F5344CB8AC3E}">
        <p14:creationId xmlns:p14="http://schemas.microsoft.com/office/powerpoint/2010/main" val="40601507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260648"/>
            <a:ext cx="8183880" cy="1051560"/>
          </a:xfrm>
        </p:spPr>
        <p:txBody>
          <a:bodyPr/>
          <a:lstStyle/>
          <a:p>
            <a:r>
              <a:rPr lang="ru-RU" dirty="0" smtClean="0">
                <a:solidFill>
                  <a:schemeClr val="accent5">
                    <a:lumMod val="60000"/>
                    <a:lumOff val="40000"/>
                  </a:schemeClr>
                </a:solidFill>
              </a:rPr>
              <a:t>Сложные виды СРС</a:t>
            </a:r>
            <a:endParaRPr lang="ru-RU" dirty="0">
              <a:solidFill>
                <a:schemeClr val="accent5">
                  <a:lumMod val="60000"/>
                  <a:lumOff val="40000"/>
                </a:schemeClr>
              </a:solidFill>
            </a:endParaRPr>
          </a:p>
        </p:txBody>
      </p:sp>
      <p:sp>
        <p:nvSpPr>
          <p:cNvPr id="3" name="Объект 2"/>
          <p:cNvSpPr>
            <a:spLocks noGrp="1"/>
          </p:cNvSpPr>
          <p:nvPr>
            <p:ph idx="1"/>
          </p:nvPr>
        </p:nvSpPr>
        <p:spPr>
          <a:xfrm>
            <a:off x="467544" y="1556792"/>
            <a:ext cx="8183880" cy="4187952"/>
          </a:xfrm>
        </p:spPr>
        <p:txBody>
          <a:bodyPr>
            <a:normAutofit/>
          </a:bodyPr>
          <a:lstStyle/>
          <a:p>
            <a:pPr marL="0" lvl="0" indent="0">
              <a:buNone/>
            </a:pPr>
            <a:r>
              <a:rPr lang="ru-RU" sz="1500" dirty="0" smtClean="0"/>
              <a:t>Микроисследование</a:t>
            </a:r>
          </a:p>
          <a:p>
            <a:pPr marL="0" indent="0">
              <a:buNone/>
            </a:pPr>
            <a:r>
              <a:rPr lang="ru-RU" sz="1500" dirty="0"/>
              <a:t>Курсовая работа </a:t>
            </a:r>
          </a:p>
          <a:p>
            <a:pPr marL="0" indent="0">
              <a:buNone/>
            </a:pPr>
            <a:r>
              <a:rPr lang="ru-RU" sz="1500" dirty="0"/>
              <a:t>Выпускная квалификационная </a:t>
            </a:r>
            <a:r>
              <a:rPr lang="ru-RU" sz="1500" dirty="0" smtClean="0"/>
              <a:t>работа</a:t>
            </a:r>
          </a:p>
          <a:p>
            <a:pPr marL="0" lvl="0" indent="0">
              <a:buNone/>
            </a:pPr>
            <a:r>
              <a:rPr lang="ru-RU" sz="1500" dirty="0"/>
              <a:t>Подготовка библиографии</a:t>
            </a:r>
          </a:p>
          <a:p>
            <a:pPr marL="0" lvl="0" indent="0">
              <a:buNone/>
            </a:pPr>
            <a:r>
              <a:rPr lang="ru-RU" sz="1500" dirty="0"/>
              <a:t>Подготовка </a:t>
            </a:r>
            <a:r>
              <a:rPr lang="ru-RU" sz="1500" dirty="0" smtClean="0"/>
              <a:t>рецензии</a:t>
            </a:r>
          </a:p>
          <a:p>
            <a:pPr marL="0" indent="0">
              <a:buNone/>
            </a:pPr>
            <a:r>
              <a:rPr lang="ru-RU" sz="1500" dirty="0"/>
              <a:t>Проведение расчетов</a:t>
            </a:r>
          </a:p>
          <a:p>
            <a:pPr marL="0" indent="0">
              <a:buNone/>
            </a:pPr>
            <a:r>
              <a:rPr lang="ru-RU" sz="1500" dirty="0"/>
              <a:t>Подбор нормативной </a:t>
            </a:r>
            <a:r>
              <a:rPr lang="ru-RU" sz="1500" dirty="0" smtClean="0"/>
              <a:t>базы</a:t>
            </a:r>
          </a:p>
          <a:p>
            <a:pPr marL="0" lvl="0" indent="0">
              <a:buNone/>
            </a:pPr>
            <a:r>
              <a:rPr lang="ru-RU" sz="1500" dirty="0"/>
              <a:t>Составление </a:t>
            </a:r>
            <a:r>
              <a:rPr lang="ru-RU" sz="1500" dirty="0" smtClean="0"/>
              <a:t>тезисов</a:t>
            </a:r>
          </a:p>
          <a:p>
            <a:pPr marL="0" indent="0">
              <a:buNone/>
            </a:pPr>
            <a:r>
              <a:rPr lang="ru-RU" sz="1500" dirty="0"/>
              <a:t>Разработка модели</a:t>
            </a:r>
          </a:p>
          <a:p>
            <a:pPr marL="0" indent="0">
              <a:buNone/>
            </a:pPr>
            <a:r>
              <a:rPr lang="ru-RU" sz="1500" dirty="0" smtClean="0"/>
              <a:t>Составление </a:t>
            </a:r>
            <a:r>
              <a:rPr lang="ru-RU" sz="1500" dirty="0"/>
              <a:t>теста</a:t>
            </a:r>
          </a:p>
          <a:p>
            <a:pPr lvl="0"/>
            <a:endParaRPr lang="ru-RU" dirty="0"/>
          </a:p>
          <a:p>
            <a:endParaRPr lang="ru-RU" dirty="0"/>
          </a:p>
          <a:p>
            <a:pPr lvl="0"/>
            <a:endParaRPr lang="ru-RU" dirty="0"/>
          </a:p>
          <a:p>
            <a:endParaRPr lang="ru-RU" dirty="0"/>
          </a:p>
          <a:p>
            <a:pPr lvl="0"/>
            <a:endParaRPr lang="ru-RU" dirty="0"/>
          </a:p>
          <a:p>
            <a:endParaRPr lang="ru-RU" dirty="0"/>
          </a:p>
        </p:txBody>
      </p:sp>
      <p:pic>
        <p:nvPicPr>
          <p:cNvPr id="4098" name="Picture 2" descr="C:\Users\AlejandroSkolopendra\AppData\Local\Microsoft\Windows\INetCache\IE\FQYWKXIR\presentation[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4437112"/>
            <a:ext cx="1821582" cy="2066194"/>
          </a:xfrm>
          <a:prstGeom prst="rect">
            <a:avLst/>
          </a:prstGeom>
          <a:noFill/>
          <a:extLst>
            <a:ext uri="{909E8E84-426E-40DD-AFC4-6F175D3DCCD1}">
              <a14:hiddenFill xmlns:a14="http://schemas.microsoft.com/office/drawing/2010/main">
                <a:solidFill>
                  <a:srgbClr val="FFFFFF"/>
                </a:solidFill>
              </a14:hiddenFill>
            </a:ext>
          </a:extLst>
        </p:spPr>
      </p:pic>
      <p:sp>
        <p:nvSpPr>
          <p:cNvPr id="4" name="Скругленная прямоугольная выноска 3"/>
          <p:cNvSpPr/>
          <p:nvPr/>
        </p:nvSpPr>
        <p:spPr>
          <a:xfrm>
            <a:off x="4572000" y="1412776"/>
            <a:ext cx="3816424" cy="4176464"/>
          </a:xfrm>
          <a:prstGeom prst="wedgeRoundRectCallout">
            <a:avLst>
              <a:gd name="adj1" fmla="val -90922"/>
              <a:gd name="adj2" fmla="val 33381"/>
              <a:gd name="adj3" fmla="val 16667"/>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1000" dirty="0" smtClean="0">
                <a:solidFill>
                  <a:schemeClr val="tx1"/>
                </a:solidFill>
              </a:rPr>
              <a:t>Данные виды СРС, которые мы обозначили как «сложные формы» представляются вершиной развития самостоятельной работы студентов. Подобные виды требуют наибольшее количество усилий как обучающихся так и преподавателей. Они включают в себя полный спектр методов и форм научного исследования, которые отличаются более глубокой проработкой существующих знаний. На основе данных знаний, после длительного анализа, выдается субъективный научный продукт. Который отличается от тех начальных продуктов самостоятельного творчества студентов тем, что содержит выводы, тезисы и предположения сделанные на основе анализа научных источников. Для проверки подобных работ начинающему специалисту нужно иметь достаточный опыт оценки подобной деятельности, а также огромный багаж теоретических и прикладных знаний. Собственно говоря, само обладание возможностью использования таких видов СРС делает из начинающего специалиста – опытного компетентного члена научного сообщества.</a:t>
            </a:r>
            <a:endParaRPr lang="ru-RU" sz="1000" dirty="0">
              <a:solidFill>
                <a:schemeClr val="tx1"/>
              </a:solidFill>
            </a:endParaRPr>
          </a:p>
        </p:txBody>
      </p:sp>
    </p:spTree>
    <p:extLst>
      <p:ext uri="{BB962C8B-B14F-4D97-AF65-F5344CB8AC3E}">
        <p14:creationId xmlns:p14="http://schemas.microsoft.com/office/powerpoint/2010/main" val="16588966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183880" cy="1051560"/>
          </a:xfrm>
        </p:spPr>
        <p:txBody>
          <a:bodyPr>
            <a:normAutofit/>
          </a:bodyPr>
          <a:lstStyle/>
          <a:p>
            <a:pPr algn="ctr"/>
            <a:r>
              <a:rPr lang="ru-RU" sz="2400" dirty="0" smtClean="0">
                <a:solidFill>
                  <a:schemeClr val="accent5">
                    <a:lumMod val="60000"/>
                    <a:lumOff val="40000"/>
                  </a:schemeClr>
                </a:solidFill>
              </a:rPr>
              <a:t>Цикл развития в соответствии с использованием заявленных уровней СРС</a:t>
            </a:r>
            <a:endParaRPr lang="ru-RU" sz="2400" dirty="0">
              <a:solidFill>
                <a:schemeClr val="accent5">
                  <a:lumMod val="60000"/>
                  <a:lumOff val="40000"/>
                </a:schemeClr>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498626220"/>
              </p:ext>
            </p:extLst>
          </p:nvPr>
        </p:nvGraphicFramePr>
        <p:xfrm>
          <a:off x="-1260648" y="1844824"/>
          <a:ext cx="8183563" cy="4187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ая выноска 7"/>
          <p:cNvSpPr/>
          <p:nvPr/>
        </p:nvSpPr>
        <p:spPr>
          <a:xfrm>
            <a:off x="5148064" y="1628800"/>
            <a:ext cx="3456384" cy="3744416"/>
          </a:xfrm>
          <a:prstGeom prst="wedgeRectCallout">
            <a:avLst>
              <a:gd name="adj1" fmla="val 64456"/>
              <a:gd name="adj2" fmla="val 88743"/>
            </a:avLst>
          </a:prstGeom>
          <a:solidFill>
            <a:schemeClr val="bg1"/>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1000" dirty="0">
                <a:solidFill>
                  <a:schemeClr val="tx1"/>
                </a:solidFill>
              </a:rPr>
              <a:t>Таким образом, мы предполагаем, что использование видов СРС может являться </a:t>
            </a:r>
            <a:r>
              <a:rPr lang="ru-RU" sz="1000" dirty="0" smtClean="0">
                <a:solidFill>
                  <a:schemeClr val="tx1"/>
                </a:solidFill>
              </a:rPr>
              <a:t>не только стартовой </a:t>
            </a:r>
            <a:r>
              <a:rPr lang="ru-RU" sz="1000" dirty="0">
                <a:solidFill>
                  <a:schemeClr val="tx1"/>
                </a:solidFill>
              </a:rPr>
              <a:t>деятельностью при построении карьеры начинающего </a:t>
            </a:r>
            <a:r>
              <a:rPr lang="ru-RU" sz="1000" dirty="0" smtClean="0">
                <a:solidFill>
                  <a:schemeClr val="tx1"/>
                </a:solidFill>
              </a:rPr>
              <a:t>специалиста но и полноценным средством для саморазвития </a:t>
            </a:r>
            <a:r>
              <a:rPr lang="ru-RU" sz="1000" dirty="0">
                <a:solidFill>
                  <a:schemeClr val="tx1"/>
                </a:solidFill>
              </a:rPr>
              <a:t>в области науки и образования. Начиная с научно неподкрепленного  и детально не проработанного субъективного мнения, которое оформлено, допустим в эссе, специалист при педагогическом взаимодействии </a:t>
            </a:r>
            <a:r>
              <a:rPr lang="ru-RU" sz="1000" dirty="0" smtClean="0">
                <a:solidFill>
                  <a:schemeClr val="tx1"/>
                </a:solidFill>
              </a:rPr>
              <a:t>ощущает необходимость перехода </a:t>
            </a:r>
            <a:r>
              <a:rPr lang="ru-RU" sz="1000" dirty="0">
                <a:solidFill>
                  <a:schemeClr val="tx1"/>
                </a:solidFill>
              </a:rPr>
              <a:t>к проблемному </a:t>
            </a:r>
            <a:r>
              <a:rPr lang="ru-RU" sz="1000" dirty="0" smtClean="0">
                <a:solidFill>
                  <a:schemeClr val="tx1"/>
                </a:solidFill>
              </a:rPr>
              <a:t>характеру, например при составлении курсового проекта. </a:t>
            </a:r>
            <a:r>
              <a:rPr lang="ru-RU" sz="1000" dirty="0">
                <a:solidFill>
                  <a:schemeClr val="tx1"/>
                </a:solidFill>
              </a:rPr>
              <a:t>Соответственно </a:t>
            </a:r>
            <a:r>
              <a:rPr lang="ru-RU" sz="1000" dirty="0" smtClean="0">
                <a:solidFill>
                  <a:schemeClr val="tx1"/>
                </a:solidFill>
              </a:rPr>
              <a:t>стремясь решить ту или иную образовательную проблему </a:t>
            </a:r>
            <a:r>
              <a:rPr lang="ru-RU" sz="1000" dirty="0">
                <a:solidFill>
                  <a:schemeClr val="tx1"/>
                </a:solidFill>
              </a:rPr>
              <a:t>специалист сталкивается с </a:t>
            </a:r>
            <a:r>
              <a:rPr lang="ru-RU" sz="1000" dirty="0" smtClean="0">
                <a:solidFill>
                  <a:schemeClr val="tx1"/>
                </a:solidFill>
              </a:rPr>
              <a:t>необходимостью стимулирования движения к изучению научного наследия. И в итоге на основе анализа и синтеза полученных идей формируется снова субъективное мнение, но уже иного качества, которое может быть выражено в научной статье или ВКР.</a:t>
            </a:r>
            <a:endParaRPr lang="ru-RU" sz="1000" dirty="0">
              <a:solidFill>
                <a:schemeClr val="tx1"/>
              </a:solidFill>
            </a:endParaRPr>
          </a:p>
        </p:txBody>
      </p:sp>
    </p:spTree>
    <p:extLst>
      <p:ext uri="{BB962C8B-B14F-4D97-AF65-F5344CB8AC3E}">
        <p14:creationId xmlns:p14="http://schemas.microsoft.com/office/powerpoint/2010/main" val="211088819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182</TotalTime>
  <Words>587</Words>
  <Application>Microsoft Office PowerPoint</Application>
  <PresentationFormat>Экран (4:3)</PresentationFormat>
  <Paragraphs>56</Paragraphs>
  <Slides>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vt:i4>
      </vt:variant>
    </vt:vector>
  </HeadingPairs>
  <TitlesOfParts>
    <vt:vector size="6" baseType="lpstr">
      <vt:lpstr>Аспект</vt:lpstr>
      <vt:lpstr>СРС как стартовая деятельность при построении карьеры начинающего специалиста</vt:lpstr>
      <vt:lpstr>Оптимальные виды СРС на начальном этапе работы специалиста</vt:lpstr>
      <vt:lpstr>Усложненные виды СРС</vt:lpstr>
      <vt:lpstr>Сложные виды СРС</vt:lpstr>
      <vt:lpstr>Цикл развития в соответствии с использованием заявленных уровней СРС</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СРС как стартовая деятельность при построении карьеры начинающего специалиста</dc:title>
  <dc:creator>AlejandroSkolopendra</dc:creator>
  <cp:lastModifiedBy>AlejandroSkolopendra</cp:lastModifiedBy>
  <cp:revision>19</cp:revision>
  <dcterms:created xsi:type="dcterms:W3CDTF">2015-04-15T18:19:06Z</dcterms:created>
  <dcterms:modified xsi:type="dcterms:W3CDTF">2015-04-15T21:41:05Z</dcterms:modified>
</cp:coreProperties>
</file>