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Slides/notesSlide3.xml" ContentType="application/vnd.openxmlformats-officedocument.presentationml.notesSlide+xml"/>
  <Override PartName="/docProps/app.xml" ContentType="application/vnd.openxmlformats-officedocument.extended-properties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autoCompressPictures="0" saveSubsetFonts="1">
  <p:sldMasterIdLst>
    <p:sldMasterId id="2147483648" r:id="rId1"/>
  </p:sldMasterIdLst>
  <p:notesMasterIdLst>
    <p:notesMasterId r:id="rId1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88952" cy="6858000"/>
  <p:notesSz cx="6858000" cy="12188952"/>
  <p:defaultTextStyle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>
        <p:guide pos="3839"/>
        <p:guide pos="2160" orient="horz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 /><Relationship Id="rId19" Type="http://schemas.openxmlformats.org/officeDocument/2006/relationships/tableStyles" Target="tableStyles.xml" /><Relationship Id="rId20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4114133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2073960002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66019741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BEF6E65-7825-AFBB-C7EE-A163A4897C07}" type="slidenum">
              <a:rPr lang="en-US"/>
              <a:t/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2</a:t>
            </a:fld>
            <a:endParaRPr lang="en-US"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3</a:t>
            </a:fld>
            <a:endParaRPr lang="en-US"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с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4</a:t>
            </a:fld>
            <a:endParaRPr lang="en-US"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5</a:t>
            </a:fld>
            <a:endParaRPr lang="en-US"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7</a:t>
            </a:fld>
            <a:endParaRPr lang="en-US"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8</a:t>
            </a:fld>
            <a:endParaRPr lang="en-US"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9</a:t>
            </a:fld>
            <a:endParaRPr lang="en-US"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20494037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822965574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591775106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E46654D-D310-0C7F-F268-58258CC8DC36}" type="slidenum">
              <a:rPr lang="en-US"/>
              <a:t/>
            </a:fld>
            <a:endParaRPr lang="en-US"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02537060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585203539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56077598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296850E-1898-D025-7EE7-64BD22E9F9FD}" type="slidenum">
              <a:rPr lang="en-US"/>
              <a:t/>
            </a:fld>
            <a:endParaRPr lang="en-US"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На этом слайде представлены ключевые материально-технические ресурсы, задействованные в программе. Они включают не только игровые и спортивные зоны, но и специализированные помещения, такие как сенсорная и Монтессори комнаты. Также важны внешние ресурсы – теплица, благоустроенная территория и наличие спецтранспорта, обеспечивающего мобильность и доступность для всех участников программы. Цель – создать многофункциональную и адаптированную среду, где каждый ребенок сможет полностью раскрыть свой потенциал.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12</a:t>
            </a:fld>
            <a:endParaRPr lang="en-US"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На этом слайде мы видим четыре основных аспекта форм и методов работы с детьми с ОВЗ в школьном лагере. Организационные формы описывают подготовительные этапы, такие как набор детей и оформление документов. Практические формы охватывают непосредственное взаимодействие через инструктажи и культурные мероприятия. Индивидуальные и групповые методы включают диагностические и поддерживающие техники, такие как консультирование и анкетирование. И, наконец, межведомственное взаимодействие подчеркивает важность сотрудничества с внешними организациями для расширения возможностей сопровождения детей.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13</a:t>
            </a:fld>
            <a:endParaRPr lang="en-US"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На данном слайде представлены ключевые ожидаемые результаты программы, ориентированные на комплексное развитие детей с ОВЗ. Особое внимание уделено охвату участников, улучшению их познавательной деятельности и когнитивных процессов. Также подчеркивается развитие эмоционально-волевой сферы и социальная активность через участие в конкурсах. Наконец, акцентируется внимание на формировании нравственных качеств и повышении компетентности родителей. Все данные подтверждены таблицей 5 из исходного документа.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14</a:t>
            </a:fld>
            <a:endParaRPr lang="en-US"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77369858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911215808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416514219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30A043C-9F62-08BB-583D-54F354B99A9E}" type="slidenum">
              <a:rPr lang="en-US"/>
              <a:t/>
            </a:fld>
            <a:endParaRPr lang="en-US"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userDrawn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dt="0" ftr="0" hdr="0" sldNum="0"/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2.jpg"/><Relationship Id="rId5" Type="http://schemas.openxmlformats.org/officeDocument/2006/relationships/image" Target="../media/image3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5" Type="http://schemas.openxmlformats.org/officeDocument/2006/relationships/image" Target="../media/image6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3">
    <p:bg>
      <p:bgPr shadeToTitle="0">
        <a:solidFill>
          <a:srgbClr val="4B756B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18382792" name="Text 0"/>
          <p:cNvSpPr/>
          <p:nvPr/>
        </p:nvSpPr>
        <p:spPr bwMode="auto">
          <a:xfrm flipH="0" flipV="0">
            <a:off x="609447" y="609447"/>
            <a:ext cx="10989101" cy="237505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4800" b="0" i="1" u="none" strike="noStrike" cap="none" spc="0">
                <a:solidFill>
                  <a:schemeClr val="bg1"/>
                </a:solidFill>
                <a:latin typeface="PT Serif"/>
                <a:ea typeface="PT Serif"/>
                <a:cs typeface="PT Serif"/>
              </a:rPr>
              <a:t>Сопровождение детей с ОВЗ</a:t>
            </a:r>
            <a:endParaRPr sz="4800">
              <a:solidFill>
                <a:schemeClr val="bg1"/>
              </a:solidFill>
            </a:endParaRPr>
          </a:p>
          <a:p>
            <a:pPr marL="0" indent="0" algn="ctr">
              <a:buNone/>
              <a:defRPr/>
            </a:pPr>
            <a:r>
              <a:rPr lang="en-US" sz="4800" b="0" i="1" u="none" strike="noStrike" cap="none" spc="0">
                <a:solidFill>
                  <a:schemeClr val="bg1"/>
                </a:solidFill>
                <a:latin typeface="PT Serif"/>
                <a:ea typeface="PT Serif"/>
                <a:cs typeface="PT Serif"/>
              </a:rPr>
              <a:t>в период школьного</a:t>
            </a:r>
            <a:endParaRPr sz="480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n-US" sz="4800" b="0" i="1" u="none" strike="noStrike" cap="none" spc="0">
                <a:solidFill>
                  <a:schemeClr val="bg1"/>
                </a:solidFill>
                <a:latin typeface="PT Serif"/>
                <a:ea typeface="PT Serif"/>
                <a:cs typeface="PT Serif"/>
              </a:rPr>
              <a:t>лагеря</a:t>
            </a:r>
            <a:endParaRPr/>
          </a:p>
        </p:txBody>
      </p:sp>
      <p:sp>
        <p:nvSpPr>
          <p:cNvPr id="860720737" name="Text 1"/>
          <p:cNvSpPr/>
          <p:nvPr/>
        </p:nvSpPr>
        <p:spPr bwMode="auto">
          <a:xfrm flipH="0" flipV="0">
            <a:off x="609446" y="4262437"/>
            <a:ext cx="10989100" cy="1984399"/>
          </a:xfrm>
          <a:prstGeom prst="rect">
            <a:avLst/>
          </a:prstGeom>
          <a:noFill/>
          <a:ln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/>
          <a:lstStyle/>
          <a:p>
            <a:pPr marL="0" indent="0" algn="ctr">
              <a:buNone/>
              <a:defRPr/>
            </a:pPr>
            <a:r>
              <a:rPr lang="en-US" sz="2000" b="0" i="0" u="none" strike="noStrike" cap="none" spc="0">
                <a:solidFill>
                  <a:schemeClr val="bg1"/>
                </a:solidFill>
                <a:latin typeface="Inter"/>
                <a:ea typeface="Inter"/>
                <a:cs typeface="Inter"/>
              </a:rPr>
              <a:t>Опыт БУ ХМАО-Югры «Комплексный центр социального обслуживания населения «Импульс» по организации летнего оздоровительного отдыха для детей с ограниченными возможностями здоровья.</a:t>
            </a:r>
            <a:endParaRPr sz="2000">
              <a:solidFill>
                <a:schemeClr val="tx1"/>
              </a:solidFill>
            </a:endParaRPr>
          </a:p>
          <a:p>
            <a:pPr>
              <a:defRPr/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2">
    <p:bg>
      <p:bgPr shadeToTitle="0">
        <a:solidFill>
          <a:srgbClr val="95301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 bwMode="auto">
          <a:xfrm flipH="0" flipV="0">
            <a:off x="609447" y="609447"/>
            <a:ext cx="11091239" cy="171407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3600" i="1">
                <a:solidFill>
                  <a:srgbClr val="FFEBD4"/>
                </a:solidFill>
                <a:latin typeface="PT Serif"/>
                <a:ea typeface="PT Serif"/>
                <a:cs typeface="PT Serif"/>
              </a:rPr>
              <a:t>Проект «Лето наших возможностей»: 15 лет опыта и достижений</a:t>
            </a:r>
            <a:endParaRPr lang="en-US" sz="3600"/>
          </a:p>
        </p:txBody>
      </p:sp>
      <p:sp>
        <p:nvSpPr>
          <p:cNvPr id="3" name="Text 1"/>
          <p:cNvSpPr/>
          <p:nvPr/>
        </p:nvSpPr>
        <p:spPr bwMode="auto">
          <a:xfrm flipH="0" flipV="0">
            <a:off x="609447" y="4894625"/>
            <a:ext cx="3428142" cy="1428392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История и масштаб программы</a:t>
            </a:r>
            <a:endParaRPr lang="en-US" sz="1400"/>
          </a:p>
          <a:p>
            <a:pPr marL="0" indent="0" algn="l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Летняя оздоровительная кампания для детей с ОВЗ проводится на базе БУ «Комплексный центр социального обслуживания населения «Импульс» с 2001 года.</a:t>
            </a:r>
            <a:endParaRPr lang="en-US" sz="1400"/>
          </a:p>
        </p:txBody>
      </p:sp>
      <p:sp>
        <p:nvSpPr>
          <p:cNvPr id="4" name="Text 2"/>
          <p:cNvSpPr/>
          <p:nvPr/>
        </p:nvSpPr>
        <p:spPr bwMode="auto">
          <a:xfrm flipH="0" flipV="0">
            <a:off x="4389926" y="4984749"/>
            <a:ext cx="3428142" cy="1174749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Охват и востребованность</a:t>
            </a:r>
            <a:endParaRPr lang="en-US" sz="1400"/>
          </a:p>
          <a:p>
            <a:pPr marL="0" indent="0" algn="l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За 15 лет в программе приняли участие более 3000 детей. 94% родителей удовлетворены уровнем организации работы и досуга.</a:t>
            </a:r>
            <a:endParaRPr lang="en-US" sz="1400"/>
          </a:p>
        </p:txBody>
      </p:sp>
      <p:sp>
        <p:nvSpPr>
          <p:cNvPr id="5" name="Text 3"/>
          <p:cNvSpPr/>
          <p:nvPr/>
        </p:nvSpPr>
        <p:spPr bwMode="auto">
          <a:xfrm flipH="0" flipV="0">
            <a:off x="8179929" y="4894625"/>
            <a:ext cx="3428142" cy="1428392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Признание и распространение опыта</a:t>
            </a:r>
            <a:endParaRPr lang="en-US" sz="1400"/>
          </a:p>
          <a:p>
            <a:pPr marL="0" indent="0" algn="l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Опыт программы обобщен в публикациях на сайте учреждения и в журнале «Вестник социального обслуживания Югры».</a:t>
            </a:r>
            <a:endParaRPr lang="en-US" sz="1400"/>
          </a:p>
        </p:txBody>
      </p:sp>
      <p:pic>
        <p:nvPicPr>
          <p:cNvPr id="1921905958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484186" y="2016124"/>
            <a:ext cx="3477437" cy="2627312"/>
          </a:xfrm>
          <a:prstGeom prst="rect">
            <a:avLst/>
          </a:prstGeom>
        </p:spPr>
      </p:pic>
      <p:pic>
        <p:nvPicPr>
          <p:cNvPr id="1202828306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4222749" y="2016124"/>
            <a:ext cx="3477437" cy="2627312"/>
          </a:xfrm>
          <a:prstGeom prst="rect">
            <a:avLst/>
          </a:prstGeom>
        </p:spPr>
      </p:pic>
      <p:pic>
        <p:nvPicPr>
          <p:cNvPr id="515759447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7977187" y="2016124"/>
            <a:ext cx="3553403" cy="26273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3">
    <p:bg>
      <p:bgPr shadeToTitle="0">
        <a:solidFill>
          <a:srgbClr val="4B756B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 bwMode="auto">
          <a:xfrm>
            <a:off x="609448" y="609448"/>
            <a:ext cx="10989102" cy="189500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4800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Целевая группа: дети с ОВЗ в период</a:t>
            </a:r>
            <a:endParaRPr lang="en-US" sz="4800"/>
          </a:p>
          <a:p>
            <a:pPr marL="0" indent="0" algn="ctr">
              <a:buNone/>
              <a:defRPr/>
            </a:pPr>
            <a:r>
              <a:rPr lang="en-US" sz="4800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школьного лагеря</a:t>
            </a:r>
            <a:endParaRPr lang="en-US" sz="4800"/>
          </a:p>
        </p:txBody>
      </p:sp>
      <p:sp>
        <p:nvSpPr>
          <p:cNvPr id="3" name="Text 1"/>
          <p:cNvSpPr/>
          <p:nvPr/>
        </p:nvSpPr>
        <p:spPr bwMode="auto">
          <a:xfrm flipH="0" flipV="0">
            <a:off x="609447" y="3802062"/>
            <a:ext cx="10989101" cy="2444775"/>
          </a:xfrm>
          <a:prstGeom prst="rect">
            <a:avLst/>
          </a:prstGeom>
          <a:noFill/>
          <a:ln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/>
          <a:lstStyle/>
          <a:p>
            <a:pPr marL="0" indent="0" algn="just">
              <a:buNone/>
              <a:defRPr/>
            </a:pPr>
            <a:r>
              <a:rPr lang="en-US" sz="2000">
                <a:solidFill>
                  <a:srgbClr val="EDFFFB"/>
                </a:solidFill>
                <a:latin typeface="Inter"/>
                <a:ea typeface="Inter"/>
                <a:cs typeface="Inter"/>
              </a:rPr>
              <a:t>Программа предназначена для детей-инвалидов и детей с ограниченными возможностями здоровья в возрасте от 5 до 18 лет, являющихся получателями социальных услуг. Формирование группы осуществляется из 20 детей. Обеспечивается 100% охват нуждающихся в реабилитации и оздоровлении в летний период.</a:t>
            </a:r>
            <a:endParaRPr sz="20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4">
    <p:bg>
      <p:bgPr shadeToTitle="0">
        <a:solidFill>
          <a:srgbClr val="95301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 bwMode="auto">
          <a:xfrm>
            <a:off x="609448" y="609448"/>
            <a:ext cx="4666083" cy="3694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3600" i="1">
                <a:solidFill>
                  <a:srgbClr val="FFEBD4"/>
                </a:solidFill>
                <a:latin typeface="PT Serif"/>
                <a:ea typeface="PT Serif"/>
                <a:cs typeface="PT Serif"/>
              </a:rPr>
              <a:t>Цели программы лагеря для детей с ОВЗ</a:t>
            </a:r>
            <a:endParaRPr lang="en-US" sz="3600"/>
          </a:p>
        </p:txBody>
      </p:sp>
      <p:sp>
        <p:nvSpPr>
          <p:cNvPr id="3" name="Text 1"/>
          <p:cNvSpPr/>
          <p:nvPr/>
        </p:nvSpPr>
        <p:spPr bwMode="auto">
          <a:xfrm>
            <a:off x="609448" y="3361484"/>
            <a:ext cx="4666083" cy="2904399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>
              <a:buNone/>
              <a:defRPr/>
            </a:pPr>
            <a:r>
              <a:rPr lang="en-US" sz="1600">
                <a:solidFill>
                  <a:srgbClr val="FFEBD4"/>
                </a:solidFill>
                <a:latin typeface="Inter"/>
                <a:ea typeface="Inter"/>
                <a:cs typeface="Inter"/>
              </a:rPr>
              <a:t>Программа направлена на создание оптимальных организационных и психолого-педагогических условий для сохранения и укрепления здоровья детей и подростков с ограниченными возможностями, обеспечивая полноценный отдых и способствуя развитию способностей. Срок реализации: 01.06. по 26.08.2016г.</a:t>
            </a:r>
            <a:endParaRPr lang="en-US" sz="1600"/>
          </a:p>
        </p:txBody>
      </p:sp>
      <p:sp>
        <p:nvSpPr>
          <p:cNvPr id="4" name="Shape 2"/>
          <p:cNvSpPr/>
          <p:nvPr/>
        </p:nvSpPr>
        <p:spPr bwMode="auto">
          <a:xfrm>
            <a:off x="5904024" y="609448"/>
            <a:ext cx="5713571" cy="1409348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5" name="Shape 3"/>
          <p:cNvSpPr/>
          <p:nvPr/>
        </p:nvSpPr>
        <p:spPr bwMode="auto">
          <a:xfrm>
            <a:off x="5904024" y="2037840"/>
            <a:ext cx="5713571" cy="1409348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6" name="Shape 4"/>
          <p:cNvSpPr/>
          <p:nvPr/>
        </p:nvSpPr>
        <p:spPr bwMode="auto">
          <a:xfrm>
            <a:off x="5904024" y="3475756"/>
            <a:ext cx="5713571" cy="1409348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7" name="Shape 5"/>
          <p:cNvSpPr/>
          <p:nvPr/>
        </p:nvSpPr>
        <p:spPr bwMode="auto">
          <a:xfrm>
            <a:off x="5904024" y="4913671"/>
            <a:ext cx="5713571" cy="1409348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8" name="Text 6"/>
          <p:cNvSpPr/>
          <p:nvPr/>
        </p:nvSpPr>
        <p:spPr bwMode="auto">
          <a:xfrm>
            <a:off x="6761059" y="742763"/>
            <a:ext cx="4570857" cy="12379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6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Сохранение и укрепление здоровья</a:t>
            </a:r>
            <a:endParaRPr lang="en-US" sz="1600"/>
          </a:p>
          <a:p>
            <a:pPr marL="0" indent="0">
              <a:buNone/>
              <a:defRPr/>
            </a:pPr>
            <a:r>
              <a:rPr lang="en-US" sz="1300">
                <a:solidFill>
                  <a:srgbClr val="953012"/>
                </a:solidFill>
                <a:latin typeface="Inter"/>
                <a:ea typeface="Inter"/>
                <a:cs typeface="Inter"/>
              </a:rPr>
              <a:t>Создание оптимальных условий для поддержания физического и психологического здоровья детей.</a:t>
            </a:r>
            <a:endParaRPr lang="en-US" sz="1600"/>
          </a:p>
        </p:txBody>
      </p:sp>
      <p:sp>
        <p:nvSpPr>
          <p:cNvPr id="9" name="Text 7"/>
          <p:cNvSpPr/>
          <p:nvPr/>
        </p:nvSpPr>
        <p:spPr bwMode="auto">
          <a:xfrm>
            <a:off x="6103999" y="723719"/>
            <a:ext cx="666583" cy="4761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32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01</a:t>
            </a:r>
            <a:endParaRPr lang="en-US" sz="3200"/>
          </a:p>
        </p:txBody>
      </p:sp>
      <p:sp>
        <p:nvSpPr>
          <p:cNvPr id="10" name="Text 8"/>
          <p:cNvSpPr/>
          <p:nvPr/>
        </p:nvSpPr>
        <p:spPr bwMode="auto">
          <a:xfrm>
            <a:off x="6761059" y="2152112"/>
            <a:ext cx="4570857" cy="12379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6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Полноценный отдых и развитие</a:t>
            </a:r>
            <a:endParaRPr lang="en-US" sz="1600"/>
          </a:p>
          <a:p>
            <a:pPr marL="0" indent="0">
              <a:buNone/>
              <a:defRPr/>
            </a:pPr>
            <a:r>
              <a:rPr lang="en-US" sz="1300">
                <a:solidFill>
                  <a:srgbClr val="953012"/>
                </a:solidFill>
                <a:latin typeface="Inter"/>
                <a:ea typeface="Inter"/>
                <a:cs typeface="Inter"/>
              </a:rPr>
              <a:t>Организация досуга, способствующего развитию социально-творческих и интеллектуальных способностей.</a:t>
            </a:r>
            <a:endParaRPr lang="en-US" sz="1600"/>
          </a:p>
        </p:txBody>
      </p:sp>
      <p:sp>
        <p:nvSpPr>
          <p:cNvPr id="11" name="Text 9"/>
          <p:cNvSpPr/>
          <p:nvPr/>
        </p:nvSpPr>
        <p:spPr bwMode="auto">
          <a:xfrm>
            <a:off x="6103999" y="2133067"/>
            <a:ext cx="666583" cy="4761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32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02</a:t>
            </a:r>
            <a:endParaRPr lang="en-US" sz="3200"/>
          </a:p>
        </p:txBody>
      </p:sp>
      <p:sp>
        <p:nvSpPr>
          <p:cNvPr id="12" name="Text 10"/>
          <p:cNvSpPr/>
          <p:nvPr/>
        </p:nvSpPr>
        <p:spPr bwMode="auto">
          <a:xfrm>
            <a:off x="6761059" y="3618595"/>
            <a:ext cx="4570857" cy="12379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Формирование самосознания</a:t>
            </a:r>
            <a:endParaRPr lang="en-US" sz="2000"/>
          </a:p>
          <a:p>
            <a:pPr marL="0" indent="0">
              <a:buNone/>
              <a:defRPr/>
            </a:pPr>
            <a:r>
              <a:rPr lang="en-US" sz="1600">
                <a:solidFill>
                  <a:srgbClr val="953012"/>
                </a:solidFill>
                <a:latin typeface="Inter"/>
                <a:ea typeface="Inter"/>
                <a:cs typeface="Inter"/>
              </a:rPr>
              <a:t>Развитие гражданского самосознания и активной жизненной позиции у подростков.</a:t>
            </a:r>
            <a:endParaRPr lang="en-US" sz="2000"/>
          </a:p>
        </p:txBody>
      </p:sp>
      <p:sp>
        <p:nvSpPr>
          <p:cNvPr id="13" name="Text 11"/>
          <p:cNvSpPr/>
          <p:nvPr/>
        </p:nvSpPr>
        <p:spPr bwMode="auto">
          <a:xfrm>
            <a:off x="6103999" y="3609073"/>
            <a:ext cx="666583" cy="4761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32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03</a:t>
            </a:r>
            <a:endParaRPr lang="en-US" sz="3200"/>
          </a:p>
        </p:txBody>
      </p:sp>
      <p:sp>
        <p:nvSpPr>
          <p:cNvPr id="14" name="Text 12"/>
          <p:cNvSpPr/>
          <p:nvPr/>
        </p:nvSpPr>
        <p:spPr bwMode="auto">
          <a:xfrm>
            <a:off x="6761059" y="5046988"/>
            <a:ext cx="4570857" cy="121889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Поддержка самореализации</a:t>
            </a:r>
            <a:endParaRPr lang="en-US" sz="2000"/>
          </a:p>
          <a:p>
            <a:pPr marL="0" indent="0">
              <a:buNone/>
              <a:defRPr/>
            </a:pPr>
            <a:r>
              <a:rPr lang="en-US" sz="1600">
                <a:solidFill>
                  <a:srgbClr val="953012"/>
                </a:solidFill>
                <a:latin typeface="Inter"/>
                <a:ea typeface="Inter"/>
                <a:cs typeface="Inter"/>
              </a:rPr>
              <a:t>Создание среды для проявления и развития индивидуальных способностей и талантов.</a:t>
            </a:r>
            <a:endParaRPr lang="en-US" sz="2000"/>
          </a:p>
        </p:txBody>
      </p:sp>
      <p:sp>
        <p:nvSpPr>
          <p:cNvPr id="15" name="Text 13"/>
          <p:cNvSpPr/>
          <p:nvPr/>
        </p:nvSpPr>
        <p:spPr bwMode="auto">
          <a:xfrm>
            <a:off x="6142089" y="5037465"/>
            <a:ext cx="666583" cy="4761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32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04</a:t>
            </a:r>
            <a:endParaRPr 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5">
    <p:bg>
      <p:bgPr shadeToTitle="0">
        <a:solidFill>
          <a:srgbClr val="4B756B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 bwMode="auto">
          <a:xfrm flipH="0" flipV="0">
            <a:off x="609447" y="3809046"/>
            <a:ext cx="3428142" cy="2590151"/>
          </a:xfrm>
          <a:prstGeom prst="rect">
            <a:avLst/>
          </a:prstGeom>
          <a:noFill/>
          <a:ln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EDFFFB"/>
                </a:solidFill>
                <a:latin typeface="Inter"/>
                <a:ea typeface="Inter"/>
                <a:cs typeface="Inter"/>
              </a:rPr>
              <a:t>Организационные задачи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200">
                <a:solidFill>
                  <a:srgbClr val="EDFFFB"/>
                </a:solidFill>
                <a:latin typeface="Inter"/>
                <a:ea typeface="Inter"/>
                <a:cs typeface="Inter"/>
              </a:rPr>
              <a:t>Организация группы детей с ОВЗ, создание комфортных условий для реабилитации и оздоровления, обеспечение физической и психологической безопасности, а также взаимодействие с городскими структурами.</a:t>
            </a:r>
            <a:endParaRPr lang="en-US" sz="1400"/>
          </a:p>
        </p:txBody>
      </p:sp>
      <p:sp>
        <p:nvSpPr>
          <p:cNvPr id="5" name="Text 1"/>
          <p:cNvSpPr/>
          <p:nvPr/>
        </p:nvSpPr>
        <p:spPr bwMode="auto">
          <a:xfrm>
            <a:off x="4418495" y="3809047"/>
            <a:ext cx="3428143" cy="2590152"/>
          </a:xfrm>
          <a:prstGeom prst="rect">
            <a:avLst/>
          </a:prstGeom>
          <a:noFill/>
          <a:ln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EDFFFB"/>
                </a:solidFill>
                <a:latin typeface="Inter"/>
                <a:ea typeface="Inter"/>
                <a:cs typeface="Inter"/>
              </a:rPr>
              <a:t>Практические задачи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200">
                <a:solidFill>
                  <a:srgbClr val="EDFFFB"/>
                </a:solidFill>
                <a:latin typeface="Inter"/>
                <a:ea typeface="Inter"/>
                <a:cs typeface="Inter"/>
              </a:rPr>
              <a:t>Развитие творческих способностей детей-инвалидов, организация игровой деятельности как оптимального способа социальной адаптации. Цель — повышение компетентности родителей в вопросах поддержки детей.</a:t>
            </a:r>
            <a:endParaRPr lang="en-US" sz="1400"/>
          </a:p>
        </p:txBody>
      </p:sp>
      <p:sp>
        <p:nvSpPr>
          <p:cNvPr id="6" name="Text 2"/>
          <p:cNvSpPr/>
          <p:nvPr/>
        </p:nvSpPr>
        <p:spPr bwMode="auto">
          <a:xfrm>
            <a:off x="8237065" y="3809047"/>
            <a:ext cx="3428143" cy="2590152"/>
          </a:xfrm>
          <a:prstGeom prst="rect">
            <a:avLst/>
          </a:prstGeom>
          <a:noFill/>
          <a:ln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EDFFFB"/>
                </a:solidFill>
                <a:latin typeface="Inter"/>
                <a:ea typeface="Inter"/>
                <a:cs typeface="Inter"/>
              </a:rPr>
              <a:t>Аналитические задачи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200">
                <a:solidFill>
                  <a:srgbClr val="EDFFFB"/>
                </a:solidFill>
                <a:latin typeface="Inter"/>
                <a:ea typeface="Inter"/>
                <a:cs typeface="Inter"/>
              </a:rPr>
              <a:t>Анализ эффективности реализации социально-педагогической программы реабилитационного отделения. Оценка результатов для дальнейшего совершенствования механизмов поддержки детей с ОВЗ.</a:t>
            </a:r>
            <a:endParaRPr lang="en-US" sz="1400"/>
          </a:p>
        </p:txBody>
      </p:sp>
      <p:pic>
        <p:nvPicPr>
          <p:cNvPr id="634730625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405624" y="666749"/>
            <a:ext cx="3402634" cy="2595562"/>
          </a:xfrm>
          <a:prstGeom prst="rect">
            <a:avLst/>
          </a:prstGeom>
        </p:spPr>
      </p:pic>
      <p:pic>
        <p:nvPicPr>
          <p:cNvPr id="1690307916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4223562" y="666749"/>
            <a:ext cx="3540124" cy="2595562"/>
          </a:xfrm>
          <a:prstGeom prst="rect">
            <a:avLst/>
          </a:prstGeom>
        </p:spPr>
      </p:pic>
      <p:pic>
        <p:nvPicPr>
          <p:cNvPr id="1780829881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8237064" y="666749"/>
            <a:ext cx="3540124" cy="25955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7">
    <p:bg>
      <p:bgPr shadeToTitle="0">
        <a:solidFill>
          <a:srgbClr val="4B756B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 bwMode="auto">
          <a:xfrm>
            <a:off x="609448" y="609448"/>
            <a:ext cx="10989102" cy="189500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4800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Сопровождение детей с ОВЗ в школьном лагере: реабилитация, оздоровление, социализация</a:t>
            </a:r>
            <a:endParaRPr lang="en-US" sz="4800"/>
          </a:p>
        </p:txBody>
      </p:sp>
      <p:sp>
        <p:nvSpPr>
          <p:cNvPr id="3" name="Text 1"/>
          <p:cNvSpPr/>
          <p:nvPr/>
        </p:nvSpPr>
        <p:spPr bwMode="auto">
          <a:xfrm>
            <a:off x="609448" y="3570982"/>
            <a:ext cx="10989102" cy="2675856"/>
          </a:xfrm>
          <a:prstGeom prst="rect">
            <a:avLst/>
          </a:prstGeom>
          <a:noFill/>
          <a:ln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/>
          <a:lstStyle/>
          <a:p>
            <a:pPr marL="0" indent="0" algn="ctr">
              <a:buNone/>
              <a:defRPr/>
            </a:pPr>
            <a:r>
              <a:rPr lang="en-US" sz="1800">
                <a:solidFill>
                  <a:srgbClr val="EDFFFB"/>
                </a:solidFill>
                <a:latin typeface="Inter"/>
                <a:ea typeface="Inter"/>
                <a:cs typeface="Inter"/>
              </a:rPr>
              <a:t>Реабилитационное отделение обеспечивает комплексный подход, объединяя оздоровление, отдых и воспитание в условиях летних смен. Приоритетные направления включают формирование толерантного отношения общества и обеспечение доступной среды согласно государственной программе. Цель — создать благоприятные условия для всестороннего развития детей с ОВЗ.</a:t>
            </a:r>
            <a:endParaRPr sz="18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8">
    <p:bg>
      <p:bgPr shadeToTitle="0">
        <a:solidFill>
          <a:srgbClr val="95301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rcRect l="0" t="0" r="0" b="0"/>
          <a:stretch/>
        </p:blipFill>
        <p:spPr bwMode="auto">
          <a:xfrm>
            <a:off x="780855" y="3247213"/>
            <a:ext cx="8570357" cy="1904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 bwMode="auto">
          <a:xfrm>
            <a:off x="6399200" y="2990102"/>
            <a:ext cx="1218895" cy="533267"/>
          </a:xfrm>
          <a:prstGeom prst="roundRect">
            <a:avLst>
              <a:gd name="adj" fmla="val 50000"/>
            </a:avLst>
          </a:prstGeom>
          <a:solidFill>
            <a:srgbClr val="FFEBD4"/>
          </a:solidFill>
          <a:ln/>
        </p:spPr>
      </p:sp>
      <p:sp>
        <p:nvSpPr>
          <p:cNvPr id="4" name="Shape 1"/>
          <p:cNvSpPr/>
          <p:nvPr/>
        </p:nvSpPr>
        <p:spPr bwMode="auto">
          <a:xfrm>
            <a:off x="9141714" y="2990102"/>
            <a:ext cx="1218895" cy="533267"/>
          </a:xfrm>
          <a:prstGeom prst="roundRect">
            <a:avLst>
              <a:gd name="adj" fmla="val 50000"/>
            </a:avLst>
          </a:prstGeom>
          <a:solidFill>
            <a:srgbClr val="FFEBD4"/>
          </a:solidFill>
          <a:ln/>
        </p:spPr>
      </p:sp>
      <p:sp>
        <p:nvSpPr>
          <p:cNvPr id="5" name="Shape 2"/>
          <p:cNvSpPr/>
          <p:nvPr/>
        </p:nvSpPr>
        <p:spPr bwMode="auto">
          <a:xfrm>
            <a:off x="3418620" y="2990102"/>
            <a:ext cx="1218895" cy="533267"/>
          </a:xfrm>
          <a:prstGeom prst="roundRect">
            <a:avLst>
              <a:gd name="adj" fmla="val 50000"/>
            </a:avLst>
          </a:prstGeom>
          <a:solidFill>
            <a:srgbClr val="FFEBD4"/>
          </a:solidFill>
          <a:ln/>
        </p:spPr>
      </p:sp>
      <p:sp>
        <p:nvSpPr>
          <p:cNvPr id="6" name="Shape 3"/>
          <p:cNvSpPr/>
          <p:nvPr/>
        </p:nvSpPr>
        <p:spPr bwMode="auto">
          <a:xfrm>
            <a:off x="609448" y="2990102"/>
            <a:ext cx="1218895" cy="533267"/>
          </a:xfrm>
          <a:prstGeom prst="roundRect">
            <a:avLst>
              <a:gd name="adj" fmla="val 50000"/>
            </a:avLst>
          </a:prstGeom>
          <a:solidFill>
            <a:srgbClr val="FFEBD4"/>
          </a:solidFill>
          <a:ln/>
        </p:spPr>
      </p:sp>
      <p:sp>
        <p:nvSpPr>
          <p:cNvPr id="7" name="Text 4"/>
          <p:cNvSpPr/>
          <p:nvPr/>
        </p:nvSpPr>
        <p:spPr bwMode="auto">
          <a:xfrm>
            <a:off x="609448" y="609448"/>
            <a:ext cx="10912921" cy="133316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3600" i="1">
                <a:solidFill>
                  <a:srgbClr val="FFEBD4"/>
                </a:solidFill>
                <a:latin typeface="PT Serif"/>
                <a:ea typeface="PT Serif"/>
                <a:cs typeface="PT Serif"/>
              </a:rPr>
              <a:t>Этапы реализации программы сопровождения детей с ОВЗ</a:t>
            </a:r>
            <a:endParaRPr lang="en-US" sz="3600"/>
          </a:p>
        </p:txBody>
      </p:sp>
      <p:sp>
        <p:nvSpPr>
          <p:cNvPr id="8" name="Text 5"/>
          <p:cNvSpPr/>
          <p:nvPr/>
        </p:nvSpPr>
        <p:spPr bwMode="auto">
          <a:xfrm>
            <a:off x="609448" y="3856661"/>
            <a:ext cx="2513971" cy="243779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Подбор и подготовка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Подбор кадров и комплектование групп. Разработка программ мероприятий. Завершён к маю 2016 г.</a:t>
            </a:r>
            <a:endParaRPr lang="en-US" sz="1400"/>
          </a:p>
        </p:txBody>
      </p:sp>
      <p:sp>
        <p:nvSpPr>
          <p:cNvPr id="9" name="Text 6"/>
          <p:cNvSpPr/>
          <p:nvPr/>
        </p:nvSpPr>
        <p:spPr bwMode="auto">
          <a:xfrm>
            <a:off x="3428143" y="3856661"/>
            <a:ext cx="2513971" cy="243779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Активная фаза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Проведение мероприятий в рамках лагеря. Анкетирование участников, наблюдение за динамикой групп.</a:t>
            </a:r>
            <a:endParaRPr lang="en-US" sz="1400"/>
          </a:p>
        </p:txBody>
      </p:sp>
      <p:sp>
        <p:nvSpPr>
          <p:cNvPr id="10" name="Text 7"/>
          <p:cNvSpPr/>
          <p:nvPr/>
        </p:nvSpPr>
        <p:spPr bwMode="auto">
          <a:xfrm>
            <a:off x="6351587" y="3856661"/>
            <a:ext cx="2513971" cy="243779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Анализ результатов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Комплексный анализ реализованных мероприятий. Подготовка отчетов, освещение достижений в СМИ.</a:t>
            </a:r>
            <a:endParaRPr lang="en-US" sz="1400"/>
          </a:p>
        </p:txBody>
      </p:sp>
      <p:sp>
        <p:nvSpPr>
          <p:cNvPr id="11" name="Text 8"/>
          <p:cNvSpPr/>
          <p:nvPr/>
        </p:nvSpPr>
        <p:spPr bwMode="auto">
          <a:xfrm>
            <a:off x="6427768" y="3104374"/>
            <a:ext cx="1161758" cy="28567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Этап 3</a:t>
            </a:r>
            <a:endParaRPr lang="en-US" sz="2000"/>
          </a:p>
        </p:txBody>
      </p:sp>
      <p:sp>
        <p:nvSpPr>
          <p:cNvPr id="12" name="Text 9"/>
          <p:cNvSpPr/>
          <p:nvPr/>
        </p:nvSpPr>
        <p:spPr bwMode="auto">
          <a:xfrm>
            <a:off x="9141714" y="3856661"/>
            <a:ext cx="2513971" cy="243779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Перспективы и опыт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Оценка эффективности программы. Формирование рекомендаций для будущих проектов. Включает три смены.</a:t>
            </a:r>
            <a:endParaRPr lang="en-US" sz="1400"/>
          </a:p>
        </p:txBody>
      </p:sp>
      <p:sp>
        <p:nvSpPr>
          <p:cNvPr id="13" name="Text 10"/>
          <p:cNvSpPr/>
          <p:nvPr/>
        </p:nvSpPr>
        <p:spPr bwMode="auto">
          <a:xfrm>
            <a:off x="9170282" y="3104374"/>
            <a:ext cx="1161758" cy="28567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Этап 4</a:t>
            </a:r>
            <a:endParaRPr lang="en-US" sz="2000"/>
          </a:p>
        </p:txBody>
      </p:sp>
      <p:sp>
        <p:nvSpPr>
          <p:cNvPr id="14" name="Text 11"/>
          <p:cNvSpPr/>
          <p:nvPr/>
        </p:nvSpPr>
        <p:spPr bwMode="auto">
          <a:xfrm>
            <a:off x="3447187" y="3104374"/>
            <a:ext cx="1161758" cy="28567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Этап 2</a:t>
            </a:r>
            <a:endParaRPr lang="en-US" sz="2000"/>
          </a:p>
        </p:txBody>
      </p:sp>
      <p:sp>
        <p:nvSpPr>
          <p:cNvPr id="15" name="Text 12"/>
          <p:cNvSpPr/>
          <p:nvPr/>
        </p:nvSpPr>
        <p:spPr bwMode="auto">
          <a:xfrm>
            <a:off x="666583" y="3104374"/>
            <a:ext cx="1142714" cy="28567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Этап 1</a:t>
            </a:r>
            <a:endParaRPr 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9">
    <p:bg>
      <p:bgPr shadeToTitle="0">
        <a:solidFill>
          <a:srgbClr val="4B756B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 bwMode="auto">
          <a:xfrm>
            <a:off x="609448" y="3047238"/>
            <a:ext cx="761810" cy="761810"/>
          </a:xfrm>
          <a:prstGeom prst="roundRect">
            <a:avLst>
              <a:gd name="adj" fmla="val 50000"/>
            </a:avLst>
          </a:prstGeom>
          <a:solidFill>
            <a:srgbClr val="EDFFFB"/>
          </a:solidFill>
          <a:ln/>
        </p:spPr>
      </p:sp>
      <p:sp>
        <p:nvSpPr>
          <p:cNvPr id="3" name="Shape 1"/>
          <p:cNvSpPr/>
          <p:nvPr/>
        </p:nvSpPr>
        <p:spPr bwMode="auto">
          <a:xfrm>
            <a:off x="4342314" y="3047238"/>
            <a:ext cx="761810" cy="761810"/>
          </a:xfrm>
          <a:prstGeom prst="roundRect">
            <a:avLst>
              <a:gd name="adj" fmla="val 50000"/>
            </a:avLst>
          </a:prstGeom>
          <a:solidFill>
            <a:srgbClr val="EDFFFB"/>
          </a:solidFill>
          <a:ln/>
        </p:spPr>
      </p:sp>
      <p:sp>
        <p:nvSpPr>
          <p:cNvPr id="4" name="Shape 2"/>
          <p:cNvSpPr/>
          <p:nvPr/>
        </p:nvSpPr>
        <p:spPr bwMode="auto">
          <a:xfrm>
            <a:off x="8265633" y="3047238"/>
            <a:ext cx="761810" cy="761810"/>
          </a:xfrm>
          <a:prstGeom prst="roundRect">
            <a:avLst>
              <a:gd name="adj" fmla="val 50000"/>
            </a:avLst>
          </a:prstGeom>
          <a:solidFill>
            <a:srgbClr val="EDFFFB"/>
          </a:solidFill>
          <a:ln/>
        </p:spPr>
      </p:sp>
      <p:sp>
        <p:nvSpPr>
          <p:cNvPr id="5" name="Text 3"/>
          <p:cNvSpPr/>
          <p:nvPr/>
        </p:nvSpPr>
        <p:spPr bwMode="auto">
          <a:xfrm flipH="0" flipV="0">
            <a:off x="609447" y="609447"/>
            <a:ext cx="10751036" cy="171623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3600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Программа «Играй город»: Самореализация детей</a:t>
            </a:r>
            <a:r>
              <a:rPr lang="ru-RU" sz="3600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 </a:t>
            </a:r>
            <a:r>
              <a:rPr lang="en-US" sz="3600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через игровую деятельность в летнем лагере</a:t>
            </a:r>
            <a:endParaRPr lang="en-US" sz="3600"/>
          </a:p>
        </p:txBody>
      </p:sp>
      <p:sp>
        <p:nvSpPr>
          <p:cNvPr id="6" name="Text 4"/>
          <p:cNvSpPr/>
          <p:nvPr/>
        </p:nvSpPr>
        <p:spPr bwMode="auto">
          <a:xfrm>
            <a:off x="609448" y="4123294"/>
            <a:ext cx="3313871" cy="22759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EDFFFB"/>
                </a:solidFill>
                <a:latin typeface="Inter"/>
                <a:ea typeface="Inter"/>
                <a:cs typeface="Inter"/>
              </a:rPr>
              <a:t>Этап 1: Подготовительный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400">
                <a:solidFill>
                  <a:srgbClr val="EDFFFB"/>
                </a:solidFill>
                <a:latin typeface="Inter"/>
                <a:ea typeface="Inter"/>
                <a:cs typeface="Inter"/>
              </a:rPr>
              <a:t>Начальный период с 1 по 29 июня. На данном этапе происходит формирование основной цели программы — обеспечение условий для самореализации детей. Задачи охватывают улучшение здоровья, социально-психологическую адаптацию, развитие эмоционально-волевой сферы и творческого потенциала через активное участие в игровых мероприятиях.</a:t>
            </a:r>
            <a:endParaRPr lang="en-US" sz="1400"/>
          </a:p>
        </p:txBody>
      </p:sp>
      <p:sp>
        <p:nvSpPr>
          <p:cNvPr id="7" name="Text 5"/>
          <p:cNvSpPr/>
          <p:nvPr/>
        </p:nvSpPr>
        <p:spPr bwMode="auto">
          <a:xfrm>
            <a:off x="4342314" y="4085203"/>
            <a:ext cx="3313871" cy="22854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EDFFFB"/>
                </a:solidFill>
                <a:latin typeface="Inter"/>
                <a:ea typeface="Inter"/>
                <a:cs typeface="Inter"/>
              </a:rPr>
              <a:t>Этап 2: Игровая реализация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400">
                <a:solidFill>
                  <a:srgbClr val="EDFFFB"/>
                </a:solidFill>
                <a:latin typeface="Inter"/>
                <a:ea typeface="Inter"/>
                <a:cs typeface="Inter"/>
              </a:rPr>
              <a:t>На данном этапе дети активно участвуют в жизни «Играйгорода», исследуя различные «улицы», каждая из которых предлагает уникальные виды деятельности. Например, на «Строительной» улице осваивается легоконструирование, на «Спортивной» — проводятся эстафеты, развивающие физические навыки и командный дух.</a:t>
            </a:r>
            <a:endParaRPr lang="en-US" sz="1400"/>
          </a:p>
        </p:txBody>
      </p:sp>
      <p:sp>
        <p:nvSpPr>
          <p:cNvPr id="8" name="Text 6"/>
          <p:cNvSpPr/>
          <p:nvPr/>
        </p:nvSpPr>
        <p:spPr bwMode="auto">
          <a:xfrm>
            <a:off x="8265633" y="4056636"/>
            <a:ext cx="3313871" cy="22854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400" b="1">
                <a:solidFill>
                  <a:srgbClr val="EDFFFB"/>
                </a:solidFill>
                <a:latin typeface="Inter"/>
                <a:ea typeface="Inter"/>
                <a:cs typeface="Inter"/>
              </a:rPr>
              <a:t>Этап 3: Мотивация и взаимодействие</a:t>
            </a:r>
            <a:endParaRPr lang="en-US" sz="1400"/>
          </a:p>
          <a:p>
            <a:pPr marL="0" indent="0">
              <a:buNone/>
              <a:defRPr/>
            </a:pPr>
            <a:r>
              <a:rPr lang="en-US" sz="1400">
                <a:solidFill>
                  <a:srgbClr val="EDFFFB"/>
                </a:solidFill>
                <a:latin typeface="Inter"/>
                <a:ea typeface="Inter"/>
                <a:cs typeface="Inter"/>
              </a:rPr>
              <a:t>На протяжении всей смены дети стимулируются игровой валютой «Монетка», используемой для поощрения активности и достижений. Активно развиваются социальные навыки, в том числе взаимодействие со сверстниками и родителями на «Улице Дружбы», что способствует формированию позитивного социального опыта.</a:t>
            </a:r>
            <a:endParaRPr lang="en-US" sz="1400"/>
          </a:p>
        </p:txBody>
      </p:sp>
      <p:sp>
        <p:nvSpPr>
          <p:cNvPr id="9" name="Text 7"/>
          <p:cNvSpPr/>
          <p:nvPr/>
        </p:nvSpPr>
        <p:spPr bwMode="auto">
          <a:xfrm>
            <a:off x="647538" y="3180555"/>
            <a:ext cx="666583" cy="53326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3600" i="1">
                <a:solidFill>
                  <a:srgbClr val="4B756B"/>
                </a:solidFill>
                <a:latin typeface="PT Serif"/>
                <a:ea typeface="PT Serif"/>
                <a:cs typeface="PT Serif"/>
              </a:rPr>
              <a:t>1</a:t>
            </a:r>
            <a:endParaRPr lang="en-US" sz="3600"/>
          </a:p>
        </p:txBody>
      </p:sp>
      <p:sp>
        <p:nvSpPr>
          <p:cNvPr id="10" name="Text 8"/>
          <p:cNvSpPr/>
          <p:nvPr/>
        </p:nvSpPr>
        <p:spPr bwMode="auto">
          <a:xfrm>
            <a:off x="4380405" y="3180555"/>
            <a:ext cx="666583" cy="53326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3600" i="1">
                <a:solidFill>
                  <a:srgbClr val="4B756B"/>
                </a:solidFill>
                <a:latin typeface="PT Serif"/>
                <a:ea typeface="PT Serif"/>
                <a:cs typeface="PT Serif"/>
              </a:rPr>
              <a:t>2</a:t>
            </a:r>
            <a:endParaRPr lang="en-US" sz="3600"/>
          </a:p>
        </p:txBody>
      </p:sp>
      <p:sp>
        <p:nvSpPr>
          <p:cNvPr id="11" name="Text 9"/>
          <p:cNvSpPr/>
          <p:nvPr/>
        </p:nvSpPr>
        <p:spPr bwMode="auto">
          <a:xfrm>
            <a:off x="8303724" y="3180555"/>
            <a:ext cx="666583" cy="53326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3600" i="1">
                <a:solidFill>
                  <a:srgbClr val="4B756B"/>
                </a:solidFill>
                <a:latin typeface="PT Serif"/>
                <a:ea typeface="PT Serif"/>
                <a:cs typeface="PT Serif"/>
              </a:rPr>
              <a:t>3</a:t>
            </a:r>
            <a:endParaRPr lang="en-US" sz="36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8">
    <p:bg>
      <p:bgPr shadeToTitle="0">
        <a:solidFill>
          <a:srgbClr val="95301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821062585" name="Image 0" descr="preencoded.png"/>
          <p:cNvPicPr>
            <a:picLocks noChangeAspect="1"/>
          </p:cNvPicPr>
          <p:nvPr/>
        </p:nvPicPr>
        <p:blipFill>
          <a:blip r:embed="rId3"/>
          <a:srcRect l="0" t="0" r="0" b="0"/>
          <a:stretch/>
        </p:blipFill>
        <p:spPr bwMode="auto">
          <a:xfrm flipH="0" flipV="0">
            <a:off x="731062" y="3247212"/>
            <a:ext cx="8508999" cy="45720"/>
          </a:xfrm>
          <a:prstGeom prst="rect">
            <a:avLst/>
          </a:prstGeom>
        </p:spPr>
      </p:pic>
      <p:sp>
        <p:nvSpPr>
          <p:cNvPr id="1164427648" name="Text 4"/>
          <p:cNvSpPr/>
          <p:nvPr/>
        </p:nvSpPr>
        <p:spPr bwMode="auto">
          <a:xfrm>
            <a:off x="609447" y="609447"/>
            <a:ext cx="10912920" cy="13331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3600" b="0" i="1" u="none" strike="noStrike" cap="none" spc="0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Проект «Экотуризм»: Этапы реализации</a:t>
            </a:r>
            <a:endParaRPr sz="3600"/>
          </a:p>
          <a:p>
            <a:pPr>
              <a:defRPr/>
            </a:pPr>
            <a:endParaRPr/>
          </a:p>
        </p:txBody>
      </p:sp>
      <p:sp>
        <p:nvSpPr>
          <p:cNvPr id="2008440392" name="Text 5"/>
          <p:cNvSpPr/>
          <p:nvPr/>
        </p:nvSpPr>
        <p:spPr bwMode="auto">
          <a:xfrm>
            <a:off x="609447" y="3856660"/>
            <a:ext cx="2513970" cy="243778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1400" b="0" i="1" u="none" strike="noStrike" cap="none" spc="0">
                <a:solidFill>
                  <a:schemeClr val="bg1"/>
                </a:solidFill>
                <a:latin typeface="PT Serif"/>
                <a:ea typeface="PT Serif"/>
                <a:cs typeface="PT Serif"/>
              </a:rPr>
              <a:t>Этап 1: Подготовка</a:t>
            </a:r>
            <a:endParaRPr sz="1400">
              <a:solidFill>
                <a:schemeClr val="bg1"/>
              </a:solidFill>
            </a:endParaRPr>
          </a:p>
          <a:p>
            <a:pPr marL="0" indent="0" algn="l">
              <a:buNone/>
              <a:defRPr/>
            </a:pPr>
            <a:r>
              <a:rPr lang="en-US" sz="1400" b="0" i="0" u="none" strike="noStrike" cap="none" spc="0">
                <a:solidFill>
                  <a:schemeClr val="bg1"/>
                </a:solidFill>
                <a:latin typeface="Inter"/>
                <a:ea typeface="Inter"/>
                <a:cs typeface="Inter"/>
              </a:rPr>
              <a:t>Организация условий для оздоровления и экологического воспитания. Продолжительность этапа: 01.07. – 05.07.2016г</a:t>
            </a:r>
            <a:r>
              <a:rPr lang="en-US" sz="1400" b="0" i="0" u="none" strike="noStrike" cap="none" spc="0">
                <a:solidFill>
                  <a:schemeClr val="tx1"/>
                </a:solidFill>
                <a:latin typeface="Inter"/>
                <a:ea typeface="Inter"/>
                <a:cs typeface="Inter"/>
              </a:rPr>
              <a:t>.</a:t>
            </a:r>
            <a:endParaRPr sz="1400">
              <a:solidFill>
                <a:schemeClr val="tx1"/>
              </a:solidFill>
            </a:endParaRPr>
          </a:p>
          <a:p>
            <a:pPr>
              <a:defRPr/>
            </a:pPr>
            <a:endParaRPr/>
          </a:p>
        </p:txBody>
      </p:sp>
      <p:sp>
        <p:nvSpPr>
          <p:cNvPr id="2117949705" name="Text 6"/>
          <p:cNvSpPr/>
          <p:nvPr/>
        </p:nvSpPr>
        <p:spPr bwMode="auto">
          <a:xfrm>
            <a:off x="3428142" y="3856660"/>
            <a:ext cx="2513970" cy="243778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1400" b="0" i="1" u="none" strike="noStrike" cap="none" spc="0">
                <a:solidFill>
                  <a:schemeClr val="bg1"/>
                </a:solidFill>
                <a:latin typeface="PT Serif"/>
                <a:ea typeface="PT Serif"/>
                <a:cs typeface="PT Serif"/>
              </a:rPr>
              <a:t>Этап 2: Активные мероприятия</a:t>
            </a:r>
            <a:endParaRPr sz="1400">
              <a:solidFill>
                <a:schemeClr val="bg1"/>
              </a:solidFill>
            </a:endParaRPr>
          </a:p>
          <a:p>
            <a:pPr marL="0" indent="0" algn="l">
              <a:buNone/>
              <a:defRPr/>
            </a:pPr>
            <a:r>
              <a:rPr lang="en-US" sz="1400" b="0" i="0" u="none" strike="noStrike" cap="none" spc="0">
                <a:solidFill>
                  <a:schemeClr val="bg1"/>
                </a:solidFill>
                <a:latin typeface="Inter"/>
                <a:ea typeface="Inter"/>
                <a:cs typeface="Inter"/>
              </a:rPr>
              <a:t>Реализация проекта через экскурсии, мастер-классы и практические занятия по туризму. Длится с 06.07. по 19.07.2016г.</a:t>
            </a:r>
            <a:endParaRPr sz="1400">
              <a:solidFill>
                <a:schemeClr val="tx1"/>
              </a:solidFill>
            </a:endParaRPr>
          </a:p>
          <a:p>
            <a:pPr>
              <a:defRPr/>
            </a:pPr>
            <a:endParaRPr/>
          </a:p>
        </p:txBody>
      </p:sp>
      <p:sp>
        <p:nvSpPr>
          <p:cNvPr id="1804415315" name="Text 7"/>
          <p:cNvSpPr/>
          <p:nvPr/>
        </p:nvSpPr>
        <p:spPr bwMode="auto">
          <a:xfrm>
            <a:off x="6351586" y="3856660"/>
            <a:ext cx="2513970" cy="243778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1400" b="0" i="1" u="none" strike="noStrike" cap="none" spc="0">
                <a:solidFill>
                  <a:schemeClr val="bg1"/>
                </a:solidFill>
                <a:latin typeface="PT Serif"/>
                <a:ea typeface="PT Serif"/>
                <a:cs typeface="PT Serif"/>
              </a:rPr>
              <a:t>Этап 3: Формирование ЗОЖ</a:t>
            </a:r>
            <a:endParaRPr sz="1400">
              <a:solidFill>
                <a:schemeClr val="bg1"/>
              </a:solidFill>
            </a:endParaRPr>
          </a:p>
          <a:p>
            <a:pPr marL="0" indent="0" algn="l">
              <a:buNone/>
              <a:defRPr/>
            </a:pPr>
            <a:r>
              <a:rPr lang="en-US" sz="1400" b="0" i="0" u="none" strike="noStrike" cap="none" spc="0">
                <a:solidFill>
                  <a:schemeClr val="bg1"/>
                </a:solidFill>
                <a:latin typeface="Inter"/>
                <a:ea typeface="Inter"/>
                <a:cs typeface="Inter"/>
              </a:rPr>
              <a:t>Интеграция туристских знаний и здорового образа жизни. Продолжительность: 20.07. – 25.07.2016г.</a:t>
            </a:r>
            <a:endParaRPr sz="1400">
              <a:solidFill>
                <a:schemeClr val="tx1"/>
              </a:solidFill>
            </a:endParaRPr>
          </a:p>
          <a:p>
            <a:pPr>
              <a:defRPr/>
            </a:pPr>
            <a:endParaRPr/>
          </a:p>
        </p:txBody>
      </p:sp>
      <p:sp>
        <p:nvSpPr>
          <p:cNvPr id="1154830155" name="Text 9"/>
          <p:cNvSpPr/>
          <p:nvPr/>
        </p:nvSpPr>
        <p:spPr bwMode="auto">
          <a:xfrm>
            <a:off x="9141714" y="3856660"/>
            <a:ext cx="2513970" cy="243778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1400" b="0" i="1" u="none" strike="noStrike" cap="none" spc="0">
                <a:solidFill>
                  <a:schemeClr val="bg1"/>
                </a:solidFill>
                <a:latin typeface="PT Serif"/>
                <a:ea typeface="PT Serif"/>
                <a:cs typeface="PT Serif"/>
              </a:rPr>
              <a:t>Этап 4: Подведение итогов</a:t>
            </a:r>
            <a:endParaRPr sz="1400">
              <a:solidFill>
                <a:schemeClr val="bg1"/>
              </a:solidFill>
            </a:endParaRPr>
          </a:p>
          <a:p>
            <a:pPr>
              <a:defRPr/>
            </a:pPr>
            <a:r>
              <a:rPr lang="en-US" sz="1400" b="0" i="0" u="none" strike="noStrike" cap="none" spc="0">
                <a:solidFill>
                  <a:schemeClr val="bg1"/>
                </a:solidFill>
                <a:latin typeface="Inter"/>
                <a:ea typeface="Inter"/>
                <a:cs typeface="Inter"/>
              </a:rPr>
              <a:t>Оценка достижения целей проекта, анализ результатов и подготовка отчетов. Завершение смены: 26.07. – 28.07.2016г</a:t>
            </a:r>
            <a:endParaRPr/>
          </a:p>
        </p:txBody>
      </p:sp>
      <p:sp>
        <p:nvSpPr>
          <p:cNvPr id="243266516" name="Shape 5"/>
          <p:cNvSpPr/>
          <p:nvPr/>
        </p:nvSpPr>
        <p:spPr bwMode="auto">
          <a:xfrm>
            <a:off x="635836" y="3151986"/>
            <a:ext cx="190451" cy="190451"/>
          </a:xfrm>
          <a:prstGeom prst="ellipse">
            <a:avLst/>
          </a:prstGeom>
          <a:solidFill>
            <a:srgbClr val="EDFFFB"/>
          </a:solidFill>
          <a:ln/>
        </p:spPr>
      </p:sp>
      <p:sp>
        <p:nvSpPr>
          <p:cNvPr id="989875171" name="Shape 5"/>
          <p:cNvSpPr/>
          <p:nvPr/>
        </p:nvSpPr>
        <p:spPr bwMode="auto">
          <a:xfrm>
            <a:off x="3526673" y="3161509"/>
            <a:ext cx="190451" cy="190451"/>
          </a:xfrm>
          <a:prstGeom prst="ellipse">
            <a:avLst/>
          </a:prstGeom>
          <a:solidFill>
            <a:srgbClr val="EDFFFB"/>
          </a:solidFill>
          <a:ln/>
        </p:spPr>
      </p:sp>
      <p:sp>
        <p:nvSpPr>
          <p:cNvPr id="707041720" name="Shape 5"/>
          <p:cNvSpPr/>
          <p:nvPr/>
        </p:nvSpPr>
        <p:spPr bwMode="auto">
          <a:xfrm>
            <a:off x="6351586" y="3174846"/>
            <a:ext cx="190451" cy="190451"/>
          </a:xfrm>
          <a:prstGeom prst="ellipse">
            <a:avLst/>
          </a:prstGeom>
          <a:solidFill>
            <a:srgbClr val="EDFFFB"/>
          </a:solidFill>
          <a:ln/>
        </p:spPr>
      </p:sp>
      <p:sp>
        <p:nvSpPr>
          <p:cNvPr id="1037345362" name="Shape 5"/>
          <p:cNvSpPr/>
          <p:nvPr/>
        </p:nvSpPr>
        <p:spPr bwMode="auto">
          <a:xfrm>
            <a:off x="9141714" y="3197706"/>
            <a:ext cx="190451" cy="190451"/>
          </a:xfrm>
          <a:prstGeom prst="ellipse">
            <a:avLst/>
          </a:prstGeom>
          <a:solidFill>
            <a:srgbClr val="EDFFFB"/>
          </a:solidFill>
          <a:ln/>
        </p:spPr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8">
    <p:bg>
      <p:bgPr shadeToTitle="0">
        <a:solidFill>
          <a:srgbClr val="95301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4221352" name="Text 4"/>
          <p:cNvSpPr/>
          <p:nvPr/>
        </p:nvSpPr>
        <p:spPr bwMode="auto">
          <a:xfrm flipH="0" flipV="0">
            <a:off x="609447" y="609447"/>
            <a:ext cx="4725364" cy="13331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3600" b="0" i="1" u="none" strike="noStrike" cap="none" spc="0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Проект «Экотуризм»: Этапы реализации</a:t>
            </a:r>
            <a:endParaRPr sz="3600"/>
          </a:p>
          <a:p>
            <a:pPr>
              <a:defRPr/>
            </a:pPr>
            <a:endParaRPr/>
          </a:p>
        </p:txBody>
      </p:sp>
      <p:sp>
        <p:nvSpPr>
          <p:cNvPr id="829913318" name="Text 5"/>
          <p:cNvSpPr/>
          <p:nvPr/>
        </p:nvSpPr>
        <p:spPr bwMode="auto">
          <a:xfrm flipH="0" flipV="0">
            <a:off x="609447" y="2889249"/>
            <a:ext cx="4788864" cy="3405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defRPr/>
            </a:pPr>
            <a:r>
              <a:rPr lang="en-US" sz="2000" b="0" i="0" u="none" strike="noStrike" cap="none" spc="0">
                <a:solidFill>
                  <a:schemeClr val="bg1"/>
                </a:solidFill>
                <a:latin typeface="Inter"/>
                <a:ea typeface="Inter"/>
                <a:cs typeface="Inter"/>
              </a:rPr>
              <a:t>Программа третьей смены, «Город Мастеров», имеет чёткую структуру, включающую пять ключевых мастерских. Она интегрирует творческие активности, финансовую систему и тематические дни для развития талантов каждого участника.</a:t>
            </a:r>
            <a:endParaRPr sz="2000">
              <a:solidFill>
                <a:schemeClr val="bg1"/>
              </a:solidFill>
            </a:endParaRPr>
          </a:p>
        </p:txBody>
      </p:sp>
      <p:sp>
        <p:nvSpPr>
          <p:cNvPr id="1184623761" name="Shape 0"/>
          <p:cNvSpPr/>
          <p:nvPr/>
        </p:nvSpPr>
        <p:spPr bwMode="auto">
          <a:xfrm>
            <a:off x="5875455" y="610304"/>
            <a:ext cx="2818694" cy="2818694"/>
          </a:xfrm>
          <a:prstGeom prst="roundRect">
            <a:avLst>
              <a:gd name="adj" fmla="val 8000"/>
            </a:avLst>
          </a:prstGeom>
          <a:solidFill>
            <a:srgbClr val="37655A"/>
          </a:solidFill>
          <a:ln/>
        </p:spPr>
      </p:sp>
      <p:sp>
        <p:nvSpPr>
          <p:cNvPr id="2073866676" name="Shape 0"/>
          <p:cNvSpPr/>
          <p:nvPr/>
        </p:nvSpPr>
        <p:spPr bwMode="auto">
          <a:xfrm>
            <a:off x="8989351" y="610304"/>
            <a:ext cx="2818694" cy="2818694"/>
          </a:xfrm>
          <a:prstGeom prst="roundRect">
            <a:avLst>
              <a:gd name="adj" fmla="val 8000"/>
            </a:avLst>
          </a:prstGeom>
          <a:solidFill>
            <a:srgbClr val="37655A"/>
          </a:solidFill>
          <a:ln/>
        </p:spPr>
      </p:sp>
      <p:sp>
        <p:nvSpPr>
          <p:cNvPr id="98520945" name="Shape 0"/>
          <p:cNvSpPr/>
          <p:nvPr/>
        </p:nvSpPr>
        <p:spPr bwMode="auto">
          <a:xfrm>
            <a:off x="5940543" y="3666972"/>
            <a:ext cx="2818694" cy="2818694"/>
          </a:xfrm>
          <a:prstGeom prst="roundRect">
            <a:avLst>
              <a:gd name="adj" fmla="val 8000"/>
            </a:avLst>
          </a:prstGeom>
          <a:solidFill>
            <a:srgbClr val="37655A"/>
          </a:solidFill>
          <a:ln/>
        </p:spPr>
      </p:sp>
      <p:sp>
        <p:nvSpPr>
          <p:cNvPr id="608765347" name="Shape 0"/>
          <p:cNvSpPr/>
          <p:nvPr/>
        </p:nvSpPr>
        <p:spPr bwMode="auto">
          <a:xfrm>
            <a:off x="9036168" y="3666972"/>
            <a:ext cx="2818694" cy="2818694"/>
          </a:xfrm>
          <a:prstGeom prst="roundRect">
            <a:avLst>
              <a:gd name="adj" fmla="val 8000"/>
            </a:avLst>
          </a:prstGeom>
          <a:solidFill>
            <a:srgbClr val="37655A"/>
          </a:solidFill>
          <a:ln/>
        </p:spPr>
      </p:sp>
      <p:sp>
        <p:nvSpPr>
          <p:cNvPr id="1543982585" name=""/>
          <p:cNvSpPr txBox="1"/>
          <p:nvPr/>
        </p:nvSpPr>
        <p:spPr bwMode="auto">
          <a:xfrm flipH="0" flipV="0">
            <a:off x="5940543" y="1013632"/>
            <a:ext cx="2709890" cy="173772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indent="0" algn="l">
              <a:buNone/>
              <a:defRPr/>
            </a:pPr>
            <a:r>
              <a:rPr lang="en-US">
                <a:solidFill>
                  <a:srgbClr val="EDFFFB"/>
                </a:solidFill>
                <a:latin typeface="Inter"/>
                <a:ea typeface="Inter"/>
                <a:cs typeface="Inter"/>
              </a:rPr>
              <a:t>Общее количество дней проведения летней смены «Город Мастеров», создающей насыщенную программу.</a:t>
            </a:r>
            <a:endParaRPr lang="en-US" sz="1400"/>
          </a:p>
        </p:txBody>
      </p:sp>
      <p:sp>
        <p:nvSpPr>
          <p:cNvPr id="129906432" name=""/>
          <p:cNvSpPr txBox="1"/>
          <p:nvPr/>
        </p:nvSpPr>
        <p:spPr bwMode="auto">
          <a:xfrm flipH="0" flipV="0">
            <a:off x="9052932" y="739312"/>
            <a:ext cx="2691532" cy="256067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indent="0" algn="l">
              <a:buNone/>
              <a:defRPr/>
            </a:pPr>
            <a:r>
              <a:rPr lang="en-US">
                <a:solidFill>
                  <a:srgbClr val="EDFFFB"/>
                </a:solidFill>
                <a:latin typeface="Inter"/>
                <a:ea typeface="Inter"/>
                <a:cs typeface="Inter"/>
              </a:rPr>
              <a:t>Разнообразие мастерских, охватывающих экологическое, спортивное, юмористическое, художественное и патриотическое направления.</a:t>
            </a:r>
            <a:endParaRPr lang="en-US" sz="1400"/>
          </a:p>
        </p:txBody>
      </p:sp>
      <p:sp>
        <p:nvSpPr>
          <p:cNvPr id="1449664699" name=""/>
          <p:cNvSpPr txBox="1"/>
          <p:nvPr/>
        </p:nvSpPr>
        <p:spPr bwMode="auto">
          <a:xfrm flipH="0" flipV="0">
            <a:off x="6094412" y="4029709"/>
            <a:ext cx="2588344" cy="173772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indent="0" algn="l">
              <a:buNone/>
              <a:defRPr/>
            </a:pPr>
            <a:r>
              <a:rPr lang="en-US">
                <a:solidFill>
                  <a:srgbClr val="EDFFFB"/>
                </a:solidFill>
                <a:latin typeface="Inter"/>
                <a:ea typeface="Inter"/>
                <a:cs typeface="Inter"/>
              </a:rPr>
              <a:t>Единица игровой валюты, стимулирующая активность и участие детей в программе смены.</a:t>
            </a:r>
            <a:endParaRPr lang="en-US" sz="1400"/>
          </a:p>
        </p:txBody>
      </p:sp>
      <p:sp>
        <p:nvSpPr>
          <p:cNvPr id="999170510" name=""/>
          <p:cNvSpPr txBox="1"/>
          <p:nvPr/>
        </p:nvSpPr>
        <p:spPr bwMode="auto">
          <a:xfrm flipH="0" flipV="0">
            <a:off x="9202937" y="4029709"/>
            <a:ext cx="2486597" cy="173772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indent="0" algn="l">
              <a:buNone/>
              <a:defRPr/>
            </a:pPr>
            <a:r>
              <a:rPr lang="en-US">
                <a:solidFill>
                  <a:srgbClr val="EDFFFB"/>
                </a:solidFill>
                <a:latin typeface="Inter"/>
                <a:ea typeface="Inter"/>
                <a:cs typeface="Inter"/>
              </a:rPr>
              <a:t>Виды тематических дней, направленных на развитие и демонстрацию индивидуальных талантов участников.</a:t>
            </a:r>
            <a:endParaRPr lang="en-US" sz="1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12">
    <p:bg>
      <p:bgPr shadeToTitle="0">
        <a:solidFill>
          <a:srgbClr val="95301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 bwMode="auto">
          <a:xfrm>
            <a:off x="609448" y="609448"/>
            <a:ext cx="4666083" cy="36947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3600" i="1">
                <a:solidFill>
                  <a:srgbClr val="FFEBD4"/>
                </a:solidFill>
                <a:latin typeface="PT Serif"/>
                <a:ea typeface="PT Serif"/>
                <a:cs typeface="PT Serif"/>
              </a:rPr>
              <a:t>Материально-технические средства и ресурсы программы</a:t>
            </a:r>
            <a:endParaRPr lang="en-US" sz="3600"/>
          </a:p>
        </p:txBody>
      </p:sp>
      <p:sp>
        <p:nvSpPr>
          <p:cNvPr id="3" name="Text 1"/>
          <p:cNvSpPr/>
          <p:nvPr/>
        </p:nvSpPr>
        <p:spPr bwMode="auto">
          <a:xfrm>
            <a:off x="609448" y="3361484"/>
            <a:ext cx="4666083" cy="2904399"/>
          </a:xfrm>
          <a:prstGeom prst="rect">
            <a:avLst/>
          </a:prstGeom>
          <a:noFill/>
          <a:ln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/>
          <a:lstStyle/>
          <a:p>
            <a:pPr marL="0" indent="0">
              <a:buNone/>
              <a:defRPr/>
            </a:pPr>
            <a:r>
              <a:rPr lang="en-US" sz="1600">
                <a:solidFill>
                  <a:srgbClr val="FFEBD4"/>
                </a:solidFill>
                <a:latin typeface="Inter"/>
                <a:ea typeface="Inter"/>
                <a:cs typeface="Inter"/>
              </a:rPr>
              <a:t>Успешная реализация программы сопровождения детей с ОВЗ в период школьного лагеря опирается на разнообразие материально-технических ресурсов. Эти ресурсы обеспечивают создание комфортной и развивающей среды, адаптированной под индивидуальные потребности каждого ребенка.</a:t>
            </a:r>
            <a:endParaRPr lang="en-US" sz="1600"/>
          </a:p>
        </p:txBody>
      </p:sp>
      <p:sp>
        <p:nvSpPr>
          <p:cNvPr id="4" name="Shape 2"/>
          <p:cNvSpPr/>
          <p:nvPr/>
        </p:nvSpPr>
        <p:spPr bwMode="auto">
          <a:xfrm>
            <a:off x="5904024" y="609448"/>
            <a:ext cx="5713571" cy="1409348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5" name="Shape 3"/>
          <p:cNvSpPr/>
          <p:nvPr/>
        </p:nvSpPr>
        <p:spPr bwMode="auto">
          <a:xfrm>
            <a:off x="5904024" y="2037840"/>
            <a:ext cx="5713571" cy="1409348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6" name="Shape 4"/>
          <p:cNvSpPr/>
          <p:nvPr/>
        </p:nvSpPr>
        <p:spPr bwMode="auto">
          <a:xfrm>
            <a:off x="5904024" y="3475756"/>
            <a:ext cx="5713571" cy="1409348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7" name="Shape 5"/>
          <p:cNvSpPr/>
          <p:nvPr/>
        </p:nvSpPr>
        <p:spPr bwMode="auto">
          <a:xfrm>
            <a:off x="5904024" y="4913671"/>
            <a:ext cx="5713571" cy="1409348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8" name="Text 6"/>
          <p:cNvSpPr/>
          <p:nvPr/>
        </p:nvSpPr>
        <p:spPr bwMode="auto">
          <a:xfrm>
            <a:off x="6761059" y="742763"/>
            <a:ext cx="4570857" cy="12379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6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Специализированные помещения для развития</a:t>
            </a:r>
            <a:endParaRPr lang="en-US" sz="1600"/>
          </a:p>
          <a:p>
            <a:pPr marL="0" indent="0">
              <a:buNone/>
              <a:defRPr/>
            </a:pPr>
            <a:r>
              <a:rPr lang="en-US" sz="1300">
                <a:solidFill>
                  <a:srgbClr val="953012"/>
                </a:solidFill>
                <a:latin typeface="Inter"/>
                <a:ea typeface="Inter"/>
                <a:cs typeface="Inter"/>
              </a:rPr>
              <a:t>Сенсорная и Монтессори комнаты создают уникальные условия для развития навыков.</a:t>
            </a:r>
            <a:endParaRPr lang="en-US" sz="1600"/>
          </a:p>
        </p:txBody>
      </p:sp>
      <p:sp>
        <p:nvSpPr>
          <p:cNvPr id="9" name="Text 7"/>
          <p:cNvSpPr/>
          <p:nvPr/>
        </p:nvSpPr>
        <p:spPr bwMode="auto">
          <a:xfrm>
            <a:off x="6103999" y="723719"/>
            <a:ext cx="666583" cy="4761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32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01</a:t>
            </a:r>
            <a:endParaRPr lang="en-US" sz="3200"/>
          </a:p>
        </p:txBody>
      </p:sp>
      <p:sp>
        <p:nvSpPr>
          <p:cNvPr id="10" name="Text 8"/>
          <p:cNvSpPr/>
          <p:nvPr/>
        </p:nvSpPr>
        <p:spPr bwMode="auto">
          <a:xfrm>
            <a:off x="6761059" y="2152112"/>
            <a:ext cx="4570857" cy="12379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6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Спортивное и игровое пространство для активности</a:t>
            </a:r>
            <a:endParaRPr lang="en-US" sz="1600"/>
          </a:p>
          <a:p>
            <a:pPr marL="0" indent="0">
              <a:buNone/>
              <a:defRPr/>
            </a:pPr>
            <a:r>
              <a:rPr lang="en-US" sz="1300">
                <a:solidFill>
                  <a:srgbClr val="953012"/>
                </a:solidFill>
                <a:latin typeface="Inter"/>
                <a:ea typeface="Inter"/>
                <a:cs typeface="Inter"/>
              </a:rPr>
              <a:t>Игровая зона и спортивное оборудование способствуют развитию физических качеств.</a:t>
            </a:r>
            <a:endParaRPr lang="en-US" sz="1600"/>
          </a:p>
        </p:txBody>
      </p:sp>
      <p:sp>
        <p:nvSpPr>
          <p:cNvPr id="11" name="Text 9"/>
          <p:cNvSpPr/>
          <p:nvPr/>
        </p:nvSpPr>
        <p:spPr bwMode="auto">
          <a:xfrm>
            <a:off x="6103999" y="2133067"/>
            <a:ext cx="666583" cy="4761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32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02</a:t>
            </a:r>
            <a:endParaRPr lang="en-US" sz="3200"/>
          </a:p>
        </p:txBody>
      </p:sp>
      <p:sp>
        <p:nvSpPr>
          <p:cNvPr id="12" name="Text 10"/>
          <p:cNvSpPr/>
          <p:nvPr/>
        </p:nvSpPr>
        <p:spPr bwMode="auto">
          <a:xfrm>
            <a:off x="6761059" y="3618595"/>
            <a:ext cx="4570857" cy="12379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9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Природная среда и доступность транспорта</a:t>
            </a:r>
            <a:endParaRPr lang="en-US" sz="1900"/>
          </a:p>
          <a:p>
            <a:pPr marL="0" indent="0">
              <a:buNone/>
              <a:defRPr/>
            </a:pPr>
            <a:r>
              <a:rPr lang="en-US" sz="1500">
                <a:solidFill>
                  <a:srgbClr val="953012"/>
                </a:solidFill>
                <a:latin typeface="Inter"/>
                <a:ea typeface="Inter"/>
                <a:cs typeface="Inter"/>
              </a:rPr>
              <a:t>Теплица, благоустроенная территория и спецтранспорт расширяют возможности.</a:t>
            </a:r>
            <a:endParaRPr lang="en-US" sz="1900"/>
          </a:p>
        </p:txBody>
      </p:sp>
      <p:sp>
        <p:nvSpPr>
          <p:cNvPr id="13" name="Text 11"/>
          <p:cNvSpPr/>
          <p:nvPr/>
        </p:nvSpPr>
        <p:spPr bwMode="auto">
          <a:xfrm>
            <a:off x="6103999" y="3609073"/>
            <a:ext cx="666583" cy="4761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32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03</a:t>
            </a:r>
            <a:endParaRPr lang="en-US" sz="3200"/>
          </a:p>
        </p:txBody>
      </p:sp>
      <p:sp>
        <p:nvSpPr>
          <p:cNvPr id="14" name="Text 12"/>
          <p:cNvSpPr/>
          <p:nvPr/>
        </p:nvSpPr>
        <p:spPr bwMode="auto">
          <a:xfrm>
            <a:off x="6761059" y="5046988"/>
            <a:ext cx="4570857" cy="121889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9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Информационные и образовательные ресурсы</a:t>
            </a:r>
            <a:endParaRPr lang="en-US" sz="1900"/>
          </a:p>
          <a:p>
            <a:pPr marL="0" indent="0">
              <a:buNone/>
              <a:defRPr/>
            </a:pPr>
            <a:r>
              <a:rPr lang="en-US" sz="1500">
                <a:solidFill>
                  <a:srgbClr val="953012"/>
                </a:solidFill>
                <a:latin typeface="Inter"/>
                <a:ea typeface="Inter"/>
                <a:cs typeface="Inter"/>
              </a:rPr>
              <a:t>ТВ, библиотека и залы ЛФК поддерживают развитие и обучение детей.</a:t>
            </a:r>
            <a:endParaRPr lang="en-US" sz="1900"/>
          </a:p>
        </p:txBody>
      </p:sp>
      <p:sp>
        <p:nvSpPr>
          <p:cNvPr id="15" name="Text 13"/>
          <p:cNvSpPr/>
          <p:nvPr/>
        </p:nvSpPr>
        <p:spPr bwMode="auto">
          <a:xfrm>
            <a:off x="6142089" y="5037465"/>
            <a:ext cx="666583" cy="47613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  <a:defRPr/>
            </a:pPr>
            <a:r>
              <a:rPr lang="en-US" sz="32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04</a:t>
            </a:r>
            <a:endParaRPr 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13">
    <p:bg>
      <p:bgPr shadeToTitle="0">
        <a:solidFill>
          <a:srgbClr val="95301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 bwMode="auto">
          <a:xfrm>
            <a:off x="609448" y="2656811"/>
            <a:ext cx="5446938" cy="1828343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3" name="Shape 1"/>
          <p:cNvSpPr/>
          <p:nvPr/>
        </p:nvSpPr>
        <p:spPr bwMode="auto">
          <a:xfrm>
            <a:off x="6142089" y="2656811"/>
            <a:ext cx="5446938" cy="1828343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4" name="Shape 2"/>
          <p:cNvSpPr/>
          <p:nvPr/>
        </p:nvSpPr>
        <p:spPr bwMode="auto">
          <a:xfrm>
            <a:off x="609448" y="4542289"/>
            <a:ext cx="5446938" cy="1828343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5" name="Shape 3"/>
          <p:cNvSpPr/>
          <p:nvPr/>
        </p:nvSpPr>
        <p:spPr bwMode="auto">
          <a:xfrm>
            <a:off x="6142089" y="4542289"/>
            <a:ext cx="5446938" cy="1828343"/>
          </a:xfrm>
          <a:prstGeom prst="roundRect">
            <a:avLst>
              <a:gd name="adj" fmla="val 12000"/>
            </a:avLst>
          </a:prstGeom>
          <a:solidFill>
            <a:srgbClr val="FFEBD4"/>
          </a:solidFill>
          <a:ln/>
        </p:spPr>
      </p:sp>
      <p:sp>
        <p:nvSpPr>
          <p:cNvPr id="6" name="Text 4"/>
          <p:cNvSpPr/>
          <p:nvPr/>
        </p:nvSpPr>
        <p:spPr bwMode="auto">
          <a:xfrm>
            <a:off x="857036" y="609448"/>
            <a:ext cx="10474881" cy="1104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4000" i="1">
                <a:solidFill>
                  <a:srgbClr val="FFEBD4"/>
                </a:solidFill>
                <a:latin typeface="PT Serif"/>
                <a:ea typeface="PT Serif"/>
                <a:cs typeface="PT Serif"/>
              </a:rPr>
              <a:t>Формы и методы сопровождения детей с ОВЗ в школьном лагере</a:t>
            </a:r>
            <a:endParaRPr lang="en-US" sz="4000"/>
          </a:p>
        </p:txBody>
      </p:sp>
      <p:sp>
        <p:nvSpPr>
          <p:cNvPr id="7" name="Text 5"/>
          <p:cNvSpPr/>
          <p:nvPr/>
        </p:nvSpPr>
        <p:spPr bwMode="auto">
          <a:xfrm>
            <a:off x="942739" y="1733117"/>
            <a:ext cx="10665333" cy="9808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1600">
                <a:solidFill>
                  <a:srgbClr val="FFEBD4"/>
                </a:solidFill>
                <a:latin typeface="Inter"/>
                <a:ea typeface="Inter"/>
                <a:cs typeface="Inter"/>
              </a:rPr>
              <a:t>Комплексный подход в работе с особыми детьми: от организационных процедур до межведомственного взаимодействия.</a:t>
            </a:r>
            <a:endParaRPr lang="en-US" sz="1600"/>
          </a:p>
        </p:txBody>
      </p:sp>
      <p:sp>
        <p:nvSpPr>
          <p:cNvPr id="8" name="Text 6"/>
          <p:cNvSpPr/>
          <p:nvPr/>
        </p:nvSpPr>
        <p:spPr bwMode="auto">
          <a:xfrm>
            <a:off x="857036" y="2894876"/>
            <a:ext cx="4989852" cy="16188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Организационные формы</a:t>
            </a:r>
            <a:endParaRPr lang="en-US" sz="2000"/>
          </a:p>
          <a:p>
            <a:pPr marL="0" indent="0">
              <a:buNone/>
              <a:defRPr/>
            </a:pPr>
            <a:r>
              <a:rPr lang="en-US" sz="1400">
                <a:solidFill>
                  <a:srgbClr val="953012"/>
                </a:solidFill>
                <a:latin typeface="Inter"/>
                <a:ea typeface="Inter"/>
                <a:cs typeface="Inter"/>
              </a:rPr>
              <a:t>Включают набор детей с ОВЗ и подготовку необходимой документации для их полноценного участия в программе лагеря.</a:t>
            </a:r>
            <a:endParaRPr lang="en-US" sz="2000"/>
          </a:p>
        </p:txBody>
      </p:sp>
      <p:sp>
        <p:nvSpPr>
          <p:cNvPr id="9" name="Text 7"/>
          <p:cNvSpPr/>
          <p:nvPr/>
        </p:nvSpPr>
        <p:spPr bwMode="auto">
          <a:xfrm>
            <a:off x="6389677" y="2894876"/>
            <a:ext cx="4989852" cy="16188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Практические формы работы</a:t>
            </a:r>
            <a:endParaRPr lang="en-US" sz="2000"/>
          </a:p>
          <a:p>
            <a:pPr marL="0" indent="0">
              <a:buNone/>
              <a:defRPr/>
            </a:pPr>
            <a:r>
              <a:rPr lang="en-US" sz="1400">
                <a:solidFill>
                  <a:srgbClr val="953012"/>
                </a:solidFill>
                <a:latin typeface="Inter"/>
                <a:ea typeface="Inter"/>
                <a:cs typeface="Inter"/>
              </a:rPr>
              <a:t>Реализуются через проведение инструктажей, а также организацию культурно-массовых мероприятий для подопечных.</a:t>
            </a:r>
            <a:endParaRPr lang="en-US" sz="2000"/>
          </a:p>
        </p:txBody>
      </p:sp>
      <p:sp>
        <p:nvSpPr>
          <p:cNvPr id="10" name="Text 8"/>
          <p:cNvSpPr/>
          <p:nvPr/>
        </p:nvSpPr>
        <p:spPr bwMode="auto">
          <a:xfrm>
            <a:off x="857036" y="4780355"/>
            <a:ext cx="4989852" cy="16188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Индивидуальные и групповые методы</a:t>
            </a:r>
            <a:endParaRPr lang="en-US" sz="2000"/>
          </a:p>
          <a:p>
            <a:pPr marL="0" indent="0">
              <a:buNone/>
              <a:defRPr/>
            </a:pPr>
            <a:r>
              <a:rPr lang="en-US" sz="1200">
                <a:solidFill>
                  <a:srgbClr val="953012"/>
                </a:solidFill>
                <a:latin typeface="Inter"/>
                <a:ea typeface="Inter"/>
                <a:cs typeface="Inter"/>
              </a:rPr>
              <a:t>Категория включает консультирование родителей, наблюдение, анкетирование, анализ климата отряда.</a:t>
            </a:r>
            <a:endParaRPr lang="en-US" sz="2000"/>
          </a:p>
        </p:txBody>
      </p:sp>
      <p:sp>
        <p:nvSpPr>
          <p:cNvPr id="11" name="Text 9"/>
          <p:cNvSpPr/>
          <p:nvPr/>
        </p:nvSpPr>
        <p:spPr bwMode="auto">
          <a:xfrm>
            <a:off x="6389677" y="4780355"/>
            <a:ext cx="4989852" cy="16188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2000" i="1">
                <a:solidFill>
                  <a:srgbClr val="953012"/>
                </a:solidFill>
                <a:latin typeface="PT Serif"/>
                <a:ea typeface="PT Serif"/>
                <a:cs typeface="PT Serif"/>
              </a:rPr>
              <a:t>Межведомственное взаимодействие</a:t>
            </a:r>
            <a:endParaRPr lang="en-US" sz="2000"/>
          </a:p>
          <a:p>
            <a:pPr marL="0" indent="0">
              <a:buNone/>
              <a:defRPr/>
            </a:pPr>
            <a:r>
              <a:rPr lang="en-US" sz="1400">
                <a:solidFill>
                  <a:srgbClr val="953012"/>
                </a:solidFill>
                <a:latin typeface="Inter"/>
                <a:ea typeface="Inter"/>
                <a:cs typeface="Inter"/>
              </a:rPr>
              <a:t>Осуществляется с ключевыми учреждениями: библиотекой, музеем, ККЦК «Юность Шаима» и ГИБДД.</a:t>
            </a:r>
            <a:endParaRPr lang="en-US" sz="20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14">
    <p:bg>
      <p:bgPr shadeToTitle="0">
        <a:solidFill>
          <a:srgbClr val="953012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 bwMode="auto">
          <a:xfrm>
            <a:off x="609448" y="609448"/>
            <a:ext cx="7713321" cy="171407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3600" i="1">
                <a:solidFill>
                  <a:srgbClr val="FFEBD4"/>
                </a:solidFill>
                <a:latin typeface="PT Serif"/>
                <a:ea typeface="PT Serif"/>
                <a:cs typeface="PT Serif"/>
              </a:rPr>
              <a:t>Ожидаемые результаты программы: социализация и оздоровление</a:t>
            </a:r>
            <a:endParaRPr lang="en-US" sz="3600"/>
          </a:p>
        </p:txBody>
      </p:sp>
      <p:sp>
        <p:nvSpPr>
          <p:cNvPr id="3" name="Text 1"/>
          <p:cNvSpPr/>
          <p:nvPr/>
        </p:nvSpPr>
        <p:spPr bwMode="auto">
          <a:xfrm>
            <a:off x="609448" y="2866307"/>
            <a:ext cx="3428143" cy="1714071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Охват и когнитивное развитие</a:t>
            </a:r>
            <a:endParaRPr lang="en-US" sz="1400"/>
          </a:p>
          <a:p>
            <a:pPr marL="0" indent="0" algn="l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Обеспечен стопроцентный охват 20 детей. Прогнозируется повышение познавательной деятельности на 25%, развитие когнитивных процессов — на 55%.</a:t>
            </a:r>
            <a:endParaRPr lang="en-US" sz="1400"/>
          </a:p>
        </p:txBody>
      </p:sp>
      <p:sp>
        <p:nvSpPr>
          <p:cNvPr id="4" name="Text 2"/>
          <p:cNvSpPr/>
          <p:nvPr/>
        </p:nvSpPr>
        <p:spPr bwMode="auto">
          <a:xfrm>
            <a:off x="4389927" y="2771082"/>
            <a:ext cx="3428143" cy="1761684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Эмоциональное и социальное улучшение</a:t>
            </a:r>
            <a:endParaRPr lang="en-US" sz="1400"/>
          </a:p>
          <a:p>
            <a:pPr marL="0" indent="0" algn="l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У 50% детей произойдет улучшение уровня эмоционально-волевой сферы. Увеличится на 20% участие детей в конкурсах и мероприятиях.</a:t>
            </a:r>
            <a:endParaRPr lang="en-US" sz="1400"/>
          </a:p>
        </p:txBody>
      </p:sp>
      <p:sp>
        <p:nvSpPr>
          <p:cNvPr id="5" name="Text 3"/>
          <p:cNvSpPr/>
          <p:nvPr/>
        </p:nvSpPr>
        <p:spPr bwMode="auto">
          <a:xfrm>
            <a:off x="8179930" y="2694901"/>
            <a:ext cx="3428143" cy="178073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  <a:defRPr/>
            </a:pPr>
            <a:r>
              <a:rPr lang="en-US" sz="1400" b="1">
                <a:solidFill>
                  <a:srgbClr val="FFEBD4"/>
                </a:solidFill>
                <a:latin typeface="Inter"/>
                <a:ea typeface="Inter"/>
                <a:cs typeface="Inter"/>
              </a:rPr>
              <a:t>Формирование нравственных качеств и компетентность родителей</a:t>
            </a:r>
            <a:endParaRPr lang="en-US" sz="1400"/>
          </a:p>
          <a:p>
            <a:pPr marL="0" indent="0" algn="l">
              <a:buNone/>
              <a:defRPr/>
            </a:pPr>
            <a:r>
              <a:rPr lang="en-US" sz="1400">
                <a:solidFill>
                  <a:srgbClr val="FFEBD4"/>
                </a:solidFill>
                <a:latin typeface="Inter"/>
                <a:ea typeface="Inter"/>
                <a:cs typeface="Inter"/>
              </a:rPr>
              <a:t>У 60% детей улучшится развитие духовно-нравственных качеств. 90% родителей приобретут необходимую компетентность.</a:t>
            </a:r>
            <a:endParaRPr lang="en-US" sz="1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Slide 9">
    <p:bg>
      <p:bgPr shadeToTitle="0">
        <a:solidFill>
          <a:srgbClr val="4B756B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35450613" name="Text 8"/>
          <p:cNvSpPr/>
          <p:nvPr/>
        </p:nvSpPr>
        <p:spPr bwMode="auto">
          <a:xfrm>
            <a:off x="4380404" y="3180555"/>
            <a:ext cx="666582" cy="5332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en-US" sz="3600" i="1">
                <a:solidFill>
                  <a:srgbClr val="4B756B"/>
                </a:solidFill>
                <a:latin typeface="PT Serif"/>
                <a:ea typeface="PT Serif"/>
                <a:cs typeface="PT Serif"/>
              </a:rPr>
              <a:t>2</a:t>
            </a:r>
            <a:endParaRPr lang="en-US" sz="3600"/>
          </a:p>
        </p:txBody>
      </p:sp>
      <p:sp>
        <p:nvSpPr>
          <p:cNvPr id="1569997542" name="Text 3"/>
          <p:cNvSpPr/>
          <p:nvPr/>
        </p:nvSpPr>
        <p:spPr bwMode="auto">
          <a:xfrm flipH="0" flipV="0">
            <a:off x="609446" y="609446"/>
            <a:ext cx="4757114" cy="225599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800" b="0" i="1" u="none" strike="noStrike" cap="none" spc="0">
                <a:solidFill>
                  <a:schemeClr val="bg1"/>
                </a:solidFill>
                <a:latin typeface="PT Serif"/>
                <a:ea typeface="PT Serif"/>
                <a:cs typeface="PT Serif"/>
              </a:rPr>
              <a:t>Проблема организации отдыха детей с ОВЗ</a:t>
            </a:r>
            <a:endParaRPr sz="1800">
              <a:solidFill>
                <a:schemeClr val="bg1"/>
              </a:solidFill>
            </a:endParaRPr>
          </a:p>
          <a:p>
            <a:pPr marL="0" indent="0" algn="ctr">
              <a:buNone/>
              <a:defRPr/>
            </a:pPr>
            <a:r>
              <a:rPr lang="en-US" sz="1800" b="0" i="0" u="none" strike="noStrike" cap="none" spc="0">
                <a:solidFill>
                  <a:schemeClr val="bg1"/>
                </a:solidFill>
                <a:latin typeface="Inter"/>
                <a:ea typeface="Inter"/>
                <a:cs typeface="Inter"/>
              </a:rPr>
              <a:t>В летние каникулы не каждый родитель может организовать полноценный отдых, укрепить здоровье и развить способности ребёнка. Необходимо создать условия для педагогически целесообразного досуга и общения.</a:t>
            </a:r>
            <a:endParaRPr sz="1600"/>
          </a:p>
        </p:txBody>
      </p:sp>
      <p:sp>
        <p:nvSpPr>
          <p:cNvPr id="1707898246" name="Text 3"/>
          <p:cNvSpPr/>
          <p:nvPr/>
        </p:nvSpPr>
        <p:spPr bwMode="auto">
          <a:xfrm flipH="0" flipV="0">
            <a:off x="6094412" y="609446"/>
            <a:ext cx="4757114" cy="243779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  <a:defRPr/>
            </a:pPr>
            <a:r>
              <a:rPr lang="en-US" sz="1800" b="0" i="1" u="none" strike="noStrike" cap="none" spc="0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Актуальность создания программы летнего лагеря</a:t>
            </a:r>
            <a:endParaRPr sz="1800"/>
          </a:p>
          <a:p>
            <a:pPr>
              <a:defRPr/>
            </a:pPr>
            <a:r>
              <a:rPr lang="en-US" sz="1800" b="0" i="0" u="none" strike="noStrike" cap="none" spc="0">
                <a:solidFill>
                  <a:srgbClr val="EDFFFB"/>
                </a:solidFill>
                <a:latin typeface="Inter"/>
                <a:ea typeface="Inter"/>
                <a:cs typeface="Inter"/>
              </a:rPr>
              <a:t>Реализация комплексной программы летней кампании удовлетворяет потребности в новизне впечатлений, творческой самореализации и общении. Это решает социальные проблемы в подростковой среде.</a:t>
            </a:r>
            <a:endParaRPr/>
          </a:p>
        </p:txBody>
      </p:sp>
      <p:sp>
        <p:nvSpPr>
          <p:cNvPr id="501018664" name=""/>
          <p:cNvSpPr txBox="1"/>
          <p:nvPr/>
        </p:nvSpPr>
        <p:spPr bwMode="auto">
          <a:xfrm flipH="0" flipV="0">
            <a:off x="1556561" y="3066008"/>
            <a:ext cx="8157571" cy="76235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>
            <a:spAutoFit/>
          </a:bodyPr>
          <a:p>
            <a:pPr marL="0" indent="0" algn="ctr">
              <a:buNone/>
              <a:defRPr/>
            </a:pPr>
            <a:r>
              <a:rPr lang="en-US" sz="2200" b="1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Программа «Лето наших возможностей»</a:t>
            </a:r>
            <a:endParaRPr sz="2200" b="1"/>
          </a:p>
          <a:p>
            <a:pPr marL="0" indent="0" algn="ctr">
              <a:buNone/>
              <a:defRPr/>
            </a:pPr>
            <a:r>
              <a:rPr lang="en-US" sz="2200" b="1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Результаты </a:t>
            </a:r>
            <a:r>
              <a:rPr lang="en-US" sz="2200" b="1" i="1">
                <a:solidFill>
                  <a:srgbClr val="EDFFFB"/>
                </a:solidFill>
                <a:latin typeface="PT Serif"/>
                <a:ea typeface="PT Serif"/>
                <a:cs typeface="PT Serif"/>
              </a:rPr>
              <a:t>и перспективы</a:t>
            </a:r>
            <a:endParaRPr sz="2200"/>
          </a:p>
        </p:txBody>
      </p:sp>
      <p:sp>
        <p:nvSpPr>
          <p:cNvPr id="2032783878" name="Text 1"/>
          <p:cNvSpPr/>
          <p:nvPr/>
        </p:nvSpPr>
        <p:spPr bwMode="auto">
          <a:xfrm flipH="0" flipV="0">
            <a:off x="514197" y="4190105"/>
            <a:ext cx="10989100" cy="1469328"/>
          </a:xfrm>
          <a:prstGeom prst="rect">
            <a:avLst/>
          </a:prstGeom>
          <a:noFill/>
          <a:ln/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0"/>
          <a:lstStyle/>
          <a:p>
            <a:pPr marL="0" indent="0" algn="ctr">
              <a:buNone/>
              <a:defRPr/>
            </a:pPr>
            <a:r>
              <a:rPr lang="en-US" sz="1600">
                <a:solidFill>
                  <a:srgbClr val="EDFFFB"/>
                </a:solidFill>
                <a:latin typeface="Inter"/>
                <a:ea typeface="Inter"/>
                <a:cs typeface="Inter"/>
              </a:rPr>
              <a:t>Программа успешно реализуется 15 лет, охватив более 3000 детей с ОВЗ. Достигнуты значительные улучшения в познавательной деятельности, эмоционально-волевой сфере и когнитивных процессах. Отмечается повышение компетентности родителей. Программа способствует формированию гражданского самосознания и самореализации детей. Планируется дальнейшее развитие и расширение охвата.</a:t>
            </a:r>
            <a:endParaRPr lang="en-US" sz="1600"/>
          </a:p>
        </p:txBody>
      </p:sp>
      <p:sp>
        <p:nvSpPr>
          <p:cNvPr id="1746695780" name="Text 1"/>
          <p:cNvSpPr/>
          <p:nvPr/>
        </p:nvSpPr>
        <p:spPr bwMode="auto">
          <a:xfrm flipH="0" flipV="0">
            <a:off x="1942614" y="5665955"/>
            <a:ext cx="8322768" cy="66816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  <a:defRPr/>
            </a:pPr>
            <a:r>
              <a:rPr lang="ru-RU" sz="1600">
                <a:solidFill>
                  <a:srgbClr val="EDFFFB"/>
                </a:solidFill>
                <a:latin typeface="Inter"/>
                <a:ea typeface="Inter"/>
                <a:cs typeface="Inter"/>
              </a:rPr>
              <a:t>Спасибо за просмотр</a:t>
            </a:r>
            <a:endParaRPr lang="ru-RU" sz="1600">
              <a:solidFill>
                <a:srgbClr val="EDFFFB"/>
              </a:solidFill>
              <a:latin typeface="Inter"/>
              <a:ea typeface="Inter"/>
              <a:cs typeface="Inter"/>
            </a:endParaRPr>
          </a:p>
          <a:p>
            <a:pPr marL="0" indent="0" algn="ctr">
              <a:buNone/>
              <a:defRPr/>
            </a:pPr>
            <a:r>
              <a:rPr lang="en-US" sz="1200">
                <a:solidFill>
                  <a:srgbClr val="EDFFFB"/>
                </a:solidFill>
                <a:latin typeface="Inter"/>
                <a:ea typeface="Inter"/>
                <a:cs typeface="Inter"/>
              </a:rPr>
              <a:t>Подготовил</a:t>
            </a:r>
            <a:r>
              <a:rPr lang="ru-RU" sz="1200">
                <a:solidFill>
                  <a:srgbClr val="EDFFFB"/>
                </a:solidFill>
                <a:latin typeface="Inter"/>
                <a:ea typeface="Inter"/>
                <a:cs typeface="Inter"/>
              </a:rPr>
              <a:t>а</a:t>
            </a:r>
            <a:r>
              <a:rPr lang="en-US" sz="1200">
                <a:solidFill>
                  <a:srgbClr val="EDFFFB"/>
                </a:solidFill>
                <a:latin typeface="Inter"/>
                <a:ea typeface="Inter"/>
                <a:cs typeface="Inter"/>
              </a:rPr>
              <a:t>: </a:t>
            </a:r>
            <a:r>
              <a:rPr lang="ru-RU" sz="1200">
                <a:solidFill>
                  <a:srgbClr val="EDFFFB"/>
                </a:solidFill>
                <a:latin typeface="Inter"/>
                <a:ea typeface="Inter"/>
                <a:cs typeface="Inter"/>
              </a:rPr>
              <a:t>Ампилова Людмила</a:t>
            </a:r>
            <a:endParaRPr lang="en-US" sz="16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ONLYOFFICE/8.0.1.31</Application>
  <DocSecurity>0</DocSecurity>
  <PresentationFormat>On-screen Show (16:9)</PresentationFormat>
  <Paragraphs>0</Paragraphs>
  <Slides>14</Slides>
  <Notes>14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Manager/>
  <Company>PptxGenJS</Company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Сопровождение детей с ОВЗ в период школьного лагеря</dc:title>
  <dc:subject>PptxGenJS Presentation</dc:subject>
  <dc:creator>PptxGenJS</dc:creator>
  <cp:keywords/>
  <dc:description/>
  <dc:identifier/>
  <dc:language/>
  <cp:lastModifiedBy/>
  <cp:revision>4</cp:revision>
  <dcterms:created xsi:type="dcterms:W3CDTF">2026-04-14T11:56:19Z</dcterms:created>
  <dcterms:modified xsi:type="dcterms:W3CDTF">2026-04-14T20:41:27Z</dcterms:modified>
  <cp:category/>
  <cp:contentStatus/>
  <cp:version/>
</cp:coreProperties>
</file>