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60" r:id="rId4"/>
    <p:sldId id="261" r:id="rId5"/>
    <p:sldId id="259" r:id="rId6"/>
  </p:sldIdLst>
  <p:sldSz cx="12192000" cy="6858000"/>
  <p:notesSz cx="6858000" cy="9144000"/>
  <p:embeddedFontLst>
    <p:embeddedFont>
      <p:font typeface="Calibri" panose="020F0502020204030204" pitchFamily="34" charset="0"/>
      <p:regular r:id="rId8"/>
      <p:bold r:id="rId9"/>
      <p:italic r:id="rId10"/>
      <p:boldItalic r:id="rId11"/>
    </p:embeddedFont>
    <p:embeddedFont>
      <p:font typeface="Helvetica Neue" panose="020B0604020202020204" charset="0"/>
      <p:regular r:id="rId12"/>
      <p:bold r:id="rId13"/>
      <p:italic r:id="rId14"/>
      <p:boldItalic r:id="rId1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000000"/>
          </p15:clr>
        </p15:guide>
        <p15:guide id="2" pos="3840">
          <p15:clr>
            <a:srgbClr val="000000"/>
          </p15:clr>
        </p15:guide>
      </p15:sldGuideLst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7" roundtripDataSignature="AMtx7mhrtJKE+UxzzY3oRA9CThqkpar9W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658" y="67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notesMaster" Target="notesMasters/notesMaster1.xml"/><Relationship Id="rId12" Type="http://schemas.openxmlformats.org/officeDocument/2006/relationships/font" Target="fonts/font5.fntdata"/><Relationship Id="rId17" Type="http://customschemas.google.com/relationships/presentationmetadata" Target="metadata"/><Relationship Id="rId2" Type="http://schemas.openxmlformats.org/officeDocument/2006/relationships/slide" Target="slides/slide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font" Target="fonts/font8.fntdata"/><Relationship Id="rId10" Type="http://schemas.openxmlformats.org/officeDocument/2006/relationships/font" Target="fonts/font3.fntdata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font" Target="fonts/font7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5" name="Google Shape;5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2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6" name="Google Shape;66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2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6" name="Google Shape;66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18959931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2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6" name="Google Shape;66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34763984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10149a5a275_0_22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82" name="Google Shape;82;g10149a5a275_0_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итульный слайд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9"/>
          <p:cNvSpPr txBox="1">
            <a:spLocks noGrp="1"/>
          </p:cNvSpPr>
          <p:nvPr>
            <p:ph type="title"/>
          </p:nvPr>
        </p:nvSpPr>
        <p:spPr>
          <a:xfrm>
            <a:off x="1524000" y="1122362"/>
            <a:ext cx="9144000" cy="23876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1" name="Google Shape;11;p9"/>
          <p:cNvSpPr txBox="1">
            <a:spLocks noGrp="1"/>
          </p:cNvSpPr>
          <p:nvPr>
            <p:ph type="body" idx="1"/>
          </p:nvPr>
        </p:nvSpPr>
        <p:spPr>
          <a:xfrm>
            <a:off x="1524000" y="3602037"/>
            <a:ext cx="9144000" cy="16557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rmAutofit/>
          </a:bodyPr>
          <a:lstStyle>
            <a:lvl1pPr marL="457200" lvl="0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/>
              <a:buNone/>
              <a:defRPr sz="2400"/>
            </a:lvl1pPr>
            <a:lvl2pPr marL="914400" lvl="1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/>
              <a:buNone/>
              <a:defRPr sz="2400"/>
            </a:lvl2pPr>
            <a:lvl3pPr marL="1371600" lvl="2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/>
              <a:buNone/>
              <a:defRPr sz="2400"/>
            </a:lvl3pPr>
            <a:lvl4pPr marL="1828800" lvl="3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/>
              <a:buNone/>
              <a:defRPr sz="2400"/>
            </a:lvl4pPr>
            <a:lvl5pPr marL="2286000" lvl="4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/>
              <a:buNone/>
              <a:defRPr sz="2400"/>
            </a:lvl5pPr>
            <a:lvl6pPr marL="2743200" lvl="5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2" name="Google Shape;12;p9"/>
          <p:cNvSpPr txBox="1">
            <a:spLocks noGrp="1"/>
          </p:cNvSpPr>
          <p:nvPr>
            <p:ph type="sldNum" idx="12"/>
          </p:nvPr>
        </p:nvSpPr>
        <p:spPr>
          <a:xfrm>
            <a:off x="11089818" y="6404292"/>
            <a:ext cx="263983" cy="2692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объект" type="tx">
  <p:cSld name="TITLE_AND_BODY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1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10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6" name="Google Shape;16;p10"/>
          <p:cNvSpPr txBox="1">
            <a:spLocks noGrp="1"/>
          </p:cNvSpPr>
          <p:nvPr>
            <p:ph type="sldNum" idx="12"/>
          </p:nvPr>
        </p:nvSpPr>
        <p:spPr>
          <a:xfrm>
            <a:off x="11089818" y="6404292"/>
            <a:ext cx="263983" cy="2692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раздела">
  <p:cSld name="Заголовок раздела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1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1"/>
          <p:cNvSpPr txBox="1">
            <a:spLocks noGrp="1"/>
          </p:cNvSpPr>
          <p:nvPr>
            <p:ph type="body" idx="1"/>
          </p:nvPr>
        </p:nvSpPr>
        <p:spPr>
          <a:xfrm>
            <a:off x="831850" y="4589462"/>
            <a:ext cx="10515600" cy="15001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Font typeface="Calibri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Font typeface="Calibri"/>
              <a:buNone/>
              <a:defRPr sz="24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Font typeface="Calibri"/>
              <a:buNone/>
              <a:defRPr sz="24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Font typeface="Calibri"/>
              <a:buNone/>
              <a:defRPr sz="24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Font typeface="Calibri"/>
              <a:buNone/>
              <a:defRPr sz="2400">
                <a:solidFill>
                  <a:srgbClr val="888888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11"/>
          <p:cNvSpPr txBox="1">
            <a:spLocks noGrp="1"/>
          </p:cNvSpPr>
          <p:nvPr>
            <p:ph type="sldNum" idx="12"/>
          </p:nvPr>
        </p:nvSpPr>
        <p:spPr>
          <a:xfrm>
            <a:off x="11089818" y="6404292"/>
            <a:ext cx="263983" cy="2692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Два объекта">
  <p:cSld name="Два объекта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1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12"/>
          <p:cNvSpPr txBox="1">
            <a:spLocks noGrp="1"/>
          </p:cNvSpPr>
          <p:nvPr>
            <p:ph type="sldNum" idx="12"/>
          </p:nvPr>
        </p:nvSpPr>
        <p:spPr>
          <a:xfrm>
            <a:off x="11089818" y="6404292"/>
            <a:ext cx="263983" cy="2692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Сравнение">
  <p:cSld name="Сравнение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13"/>
          <p:cNvSpPr txBox="1">
            <a:spLocks noGrp="1"/>
          </p:cNvSpPr>
          <p:nvPr>
            <p:ph type="title"/>
          </p:nvPr>
        </p:nvSpPr>
        <p:spPr>
          <a:xfrm>
            <a:off x="839787" y="365125"/>
            <a:ext cx="10515601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13"/>
          <p:cNvSpPr txBox="1">
            <a:spLocks noGrp="1"/>
          </p:cNvSpPr>
          <p:nvPr>
            <p:ph type="body" idx="1"/>
          </p:nvPr>
        </p:nvSpPr>
        <p:spPr>
          <a:xfrm>
            <a:off x="839787" y="1681163"/>
            <a:ext cx="5157789" cy="8239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/>
              <a:buNone/>
              <a:defRPr sz="2400" b="1"/>
            </a:lvl2pPr>
            <a:lvl3pPr marL="1371600" lvl="2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/>
              <a:buNone/>
              <a:defRPr sz="2400" b="1"/>
            </a:lvl3pPr>
            <a:lvl4pPr marL="1828800" lvl="3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/>
              <a:buNone/>
              <a:defRPr sz="2400" b="1"/>
            </a:lvl4pPr>
            <a:lvl5pPr marL="2286000" lvl="4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/>
              <a:buNone/>
              <a:defRPr sz="2400" b="1"/>
            </a:lvl5pPr>
            <a:lvl6pPr marL="2743200" lvl="5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8" name="Google Shape;28;p13"/>
          <p:cNvSpPr txBox="1">
            <a:spLocks noGrp="1"/>
          </p:cNvSpPr>
          <p:nvPr>
            <p:ph type="body" idx="2"/>
          </p:nvPr>
        </p:nvSpPr>
        <p:spPr>
          <a:xfrm>
            <a:off x="6172200" y="1681163"/>
            <a:ext cx="5183188" cy="8239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b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9" name="Google Shape;29;p13"/>
          <p:cNvSpPr txBox="1">
            <a:spLocks noGrp="1"/>
          </p:cNvSpPr>
          <p:nvPr>
            <p:ph type="sldNum" idx="12"/>
          </p:nvPr>
        </p:nvSpPr>
        <p:spPr>
          <a:xfrm>
            <a:off x="11089818" y="6404292"/>
            <a:ext cx="263983" cy="2692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олько заголовок">
  <p:cSld name="Только заголовок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14"/>
          <p:cNvSpPr txBox="1">
            <a:spLocks noGrp="1"/>
          </p:cNvSpPr>
          <p:nvPr>
            <p:ph type="sldNum" idx="12"/>
          </p:nvPr>
        </p:nvSpPr>
        <p:spPr>
          <a:xfrm>
            <a:off x="11089818" y="6404292"/>
            <a:ext cx="263983" cy="2692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Пустой слайд">
  <p:cSld name="Пустой слайд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5"/>
          <p:cNvSpPr txBox="1">
            <a:spLocks noGrp="1"/>
          </p:cNvSpPr>
          <p:nvPr>
            <p:ph type="sldNum" idx="12"/>
          </p:nvPr>
        </p:nvSpPr>
        <p:spPr>
          <a:xfrm>
            <a:off x="11089818" y="6404292"/>
            <a:ext cx="263983" cy="2692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Объект с подписью">
  <p:cSld name="Объект с подписью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16"/>
          <p:cNvSpPr txBox="1">
            <a:spLocks noGrp="1"/>
          </p:cNvSpPr>
          <p:nvPr>
            <p:ph type="title"/>
          </p:nvPr>
        </p:nvSpPr>
        <p:spPr>
          <a:xfrm>
            <a:off x="839787" y="457200"/>
            <a:ext cx="3932239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16"/>
          <p:cNvSpPr txBox="1">
            <a:spLocks noGrp="1"/>
          </p:cNvSpPr>
          <p:nvPr>
            <p:ph type="body" idx="1"/>
          </p:nvPr>
        </p:nvSpPr>
        <p:spPr>
          <a:xfrm>
            <a:off x="5183187" y="987425"/>
            <a:ext cx="6172201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3200"/>
              <a:buChar char="•"/>
              <a:defRPr sz="3200"/>
            </a:lvl1pPr>
            <a:lvl2pPr marL="914400" lvl="1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3200"/>
              <a:buChar char="•"/>
              <a:defRPr sz="3200"/>
            </a:lvl2pPr>
            <a:lvl3pPr marL="1371600" lvl="2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3200"/>
              <a:buChar char="•"/>
              <a:defRPr sz="3200"/>
            </a:lvl3pPr>
            <a:lvl4pPr marL="1828800" lvl="3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3200"/>
              <a:buChar char="•"/>
              <a:defRPr sz="3200"/>
            </a:lvl4pPr>
            <a:lvl5pPr marL="2286000" lvl="4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3200"/>
              <a:buChar char="•"/>
              <a:defRPr sz="3200"/>
            </a:lvl5pPr>
            <a:lvl6pPr marL="2743200" lvl="5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8" name="Google Shape;38;p16"/>
          <p:cNvSpPr txBox="1">
            <a:spLocks noGrp="1"/>
          </p:cNvSpPr>
          <p:nvPr>
            <p:ph type="body" idx="2"/>
          </p:nvPr>
        </p:nvSpPr>
        <p:spPr>
          <a:xfrm>
            <a:off x="839787" y="2057400"/>
            <a:ext cx="3932238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9" name="Google Shape;39;p16"/>
          <p:cNvSpPr txBox="1">
            <a:spLocks noGrp="1"/>
          </p:cNvSpPr>
          <p:nvPr>
            <p:ph type="sldNum" idx="12"/>
          </p:nvPr>
        </p:nvSpPr>
        <p:spPr>
          <a:xfrm>
            <a:off x="11089818" y="6404292"/>
            <a:ext cx="263983" cy="2692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Рисунок с подписью">
  <p:cSld name="Рисунок с подписью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7"/>
          <p:cNvSpPr txBox="1">
            <a:spLocks noGrp="1"/>
          </p:cNvSpPr>
          <p:nvPr>
            <p:ph type="title"/>
          </p:nvPr>
        </p:nvSpPr>
        <p:spPr>
          <a:xfrm>
            <a:off x="839787" y="457200"/>
            <a:ext cx="3932239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17"/>
          <p:cNvSpPr>
            <a:spLocks noGrp="1"/>
          </p:cNvSpPr>
          <p:nvPr>
            <p:ph type="pic" idx="2"/>
          </p:nvPr>
        </p:nvSpPr>
        <p:spPr>
          <a:xfrm>
            <a:off x="5183187" y="987425"/>
            <a:ext cx="6172201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43" name="Google Shape;43;p17"/>
          <p:cNvSpPr txBox="1">
            <a:spLocks noGrp="1"/>
          </p:cNvSpPr>
          <p:nvPr>
            <p:ph type="body" idx="1"/>
          </p:nvPr>
        </p:nvSpPr>
        <p:spPr>
          <a:xfrm>
            <a:off x="839787" y="2057400"/>
            <a:ext cx="3932239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Calibri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Calibri"/>
              <a:buNone/>
              <a:defRPr sz="1600"/>
            </a:lvl2pPr>
            <a:lvl3pPr marL="1371600" lvl="2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Calibri"/>
              <a:buNone/>
              <a:defRPr sz="1600"/>
            </a:lvl3pPr>
            <a:lvl4pPr marL="1828800" lvl="3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Calibri"/>
              <a:buNone/>
              <a:defRPr sz="1600"/>
            </a:lvl4pPr>
            <a:lvl5pPr marL="2286000" lvl="4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Calibri"/>
              <a:buNone/>
              <a:defRPr sz="1600"/>
            </a:lvl5pPr>
            <a:lvl6pPr marL="2743200" lvl="5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17"/>
          <p:cNvSpPr txBox="1">
            <a:spLocks noGrp="1"/>
          </p:cNvSpPr>
          <p:nvPr>
            <p:ph type="sldNum" idx="12"/>
          </p:nvPr>
        </p:nvSpPr>
        <p:spPr>
          <a:xfrm>
            <a:off x="11089818" y="6404292"/>
            <a:ext cx="263983" cy="2692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вертикальный текст">
  <p:cSld name="Заголовок и вертикальный текст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8" name="Google Shape;48;p18"/>
          <p:cNvSpPr txBox="1">
            <a:spLocks noGrp="1"/>
          </p:cNvSpPr>
          <p:nvPr>
            <p:ph type="sldNum" idx="12"/>
          </p:nvPr>
        </p:nvSpPr>
        <p:spPr>
          <a:xfrm>
            <a:off x="11089818" y="6404292"/>
            <a:ext cx="263983" cy="2692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Вертикальный заголовок и текст">
  <p:cSld name="Вертикальный заголовок и текст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9"/>
          <p:cNvSpPr txBox="1">
            <a:spLocks noGrp="1"/>
          </p:cNvSpPr>
          <p:nvPr>
            <p:ph type="title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9"/>
          <p:cNvSpPr txBox="1">
            <a:spLocks noGrp="1"/>
          </p:cNvSpPr>
          <p:nvPr>
            <p:ph type="body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2" name="Google Shape;52;p19"/>
          <p:cNvSpPr txBox="1">
            <a:spLocks noGrp="1"/>
          </p:cNvSpPr>
          <p:nvPr>
            <p:ph type="sldNum" idx="12"/>
          </p:nvPr>
        </p:nvSpPr>
        <p:spPr>
          <a:xfrm>
            <a:off x="11089818" y="6404292"/>
            <a:ext cx="263983" cy="2692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Calibri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Calibri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Calibri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Calibri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Calibri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Calibri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Calibri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Calibri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Calibri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p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8"/>
          <p:cNvSpPr txBox="1">
            <a:spLocks noGrp="1"/>
          </p:cNvSpPr>
          <p:nvPr>
            <p:ph type="sldNum" idx="12"/>
          </p:nvPr>
        </p:nvSpPr>
        <p:spPr>
          <a:xfrm>
            <a:off x="11089818" y="6404292"/>
            <a:ext cx="263983" cy="2692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sp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" name="Google Shape;57;p1" descr="Изображение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543800" y="0"/>
            <a:ext cx="46482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8" name="Google Shape;58;p1"/>
          <p:cNvSpPr txBox="1"/>
          <p:nvPr/>
        </p:nvSpPr>
        <p:spPr>
          <a:xfrm>
            <a:off x="1158025" y="1402925"/>
            <a:ext cx="9755700" cy="100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Helvetica Neue"/>
              <a:buNone/>
            </a:pPr>
            <a:r>
              <a:rPr lang="en-US" b="1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LVIII конференция профессорско- преподавательского состава  ВГСПУ </a:t>
            </a:r>
            <a:endParaRPr b="1">
              <a:solidFill>
                <a:srgbClr val="334C8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Helvetica Neue"/>
              <a:buNone/>
            </a:pPr>
            <a:r>
              <a:rPr lang="en-US" b="1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“Актуальные научные исследования в современных условиях развития педагогического образования”</a:t>
            </a:r>
            <a:endParaRPr b="1">
              <a:solidFill>
                <a:srgbClr val="334C8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Helvetica Neue"/>
              <a:buNone/>
            </a:pPr>
            <a:r>
              <a:rPr lang="en-US" b="1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7-8 февраля 2022 г.</a:t>
            </a:r>
            <a:endParaRPr b="1">
              <a:solidFill>
                <a:srgbClr val="334C8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59" name="Google Shape;59;p1"/>
          <p:cNvSpPr txBox="1"/>
          <p:nvPr/>
        </p:nvSpPr>
        <p:spPr>
          <a:xfrm>
            <a:off x="1592854" y="259144"/>
            <a:ext cx="9144000" cy="74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Helvetica Neue"/>
              <a:buNone/>
            </a:pPr>
            <a:r>
              <a:rPr lang="en-US" dirty="0" err="1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Министерство</a:t>
            </a:r>
            <a:r>
              <a:rPr lang="en-US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</a:t>
            </a:r>
            <a:r>
              <a:rPr lang="en-US" dirty="0" err="1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просвещения</a:t>
            </a:r>
            <a:r>
              <a:rPr lang="en-US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</a:t>
            </a:r>
            <a:r>
              <a:rPr lang="en-US" dirty="0" err="1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Российской</a:t>
            </a:r>
            <a:r>
              <a:rPr lang="en-US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</a:t>
            </a:r>
            <a:r>
              <a:rPr lang="en-US" dirty="0" err="1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Федерации</a:t>
            </a:r>
            <a:endParaRPr dirty="0">
              <a:solidFill>
                <a:srgbClr val="334C8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Helvetica Neue"/>
              <a:buNone/>
            </a:pPr>
            <a:r>
              <a:rPr lang="en-US" sz="1400" b="0" i="0" strike="noStrike" cap="none" dirty="0" err="1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Федеральное</a:t>
            </a:r>
            <a:r>
              <a:rPr lang="en-US" sz="1400" b="0" i="0" strike="noStrike" cap="none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</a:t>
            </a:r>
            <a:r>
              <a:rPr lang="en-US" sz="1400" b="0" i="0" strike="noStrike" cap="none" dirty="0" err="1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государственное</a:t>
            </a:r>
            <a:r>
              <a:rPr lang="en-US" sz="1400" b="0" i="0" strike="noStrike" cap="none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</a:t>
            </a:r>
            <a:r>
              <a:rPr lang="en-US" sz="1400" b="0" i="0" strike="noStrike" cap="none" dirty="0" err="1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бюджетное</a:t>
            </a:r>
            <a:r>
              <a:rPr lang="en-US" sz="1400" b="0" i="0" strike="noStrike" cap="none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</a:t>
            </a:r>
            <a:r>
              <a:rPr lang="en-US" sz="1400" b="0" i="0" strike="noStrike" cap="none" dirty="0" err="1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образовательное</a:t>
            </a:r>
            <a:r>
              <a:rPr lang="en-US" sz="1400" b="0" i="0" strike="noStrike" cap="none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</a:t>
            </a:r>
            <a:r>
              <a:rPr lang="en-US" sz="1400" b="0" i="0" strike="noStrike" cap="none" dirty="0" err="1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учреждение</a:t>
            </a:r>
            <a:r>
              <a:rPr lang="en-US" sz="1400" b="0" i="0" strike="noStrike" cap="none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</a:t>
            </a:r>
            <a:r>
              <a:rPr lang="en-US" sz="1400" b="0" i="0" strike="noStrike" cap="none" dirty="0" err="1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высшего</a:t>
            </a:r>
            <a:r>
              <a:rPr lang="en-US" sz="1400" b="0" i="0" strike="noStrike" cap="none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</a:t>
            </a:r>
            <a:r>
              <a:rPr lang="en-US" sz="1400" b="0" i="0" strike="noStrike" cap="none" dirty="0" err="1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образования</a:t>
            </a:r>
            <a:r>
              <a:rPr lang="en-US" sz="1400" b="0" i="0" strike="noStrike" cap="none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“</a:t>
            </a:r>
            <a:r>
              <a:rPr lang="en-US" sz="1400" b="0" i="0" strike="noStrike" cap="none" dirty="0" err="1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Волгоградский</a:t>
            </a:r>
            <a:r>
              <a:rPr lang="en-US" sz="1400" b="0" i="0" strike="noStrike" cap="none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</a:t>
            </a:r>
            <a:r>
              <a:rPr lang="en-US" sz="1400" b="0" i="0" strike="noStrike" cap="none" dirty="0" err="1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государственный</a:t>
            </a:r>
            <a:r>
              <a:rPr lang="en-US" sz="1400" b="0" i="0" strike="noStrike" cap="none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</a:t>
            </a:r>
            <a:r>
              <a:rPr lang="en-US" sz="1400" b="0" i="0" strike="noStrike" cap="none" dirty="0" err="1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социально-педагогический</a:t>
            </a:r>
            <a:r>
              <a:rPr lang="en-US" sz="1400" b="0" i="0" strike="noStrike" cap="none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</a:t>
            </a:r>
            <a:r>
              <a:rPr lang="en-US" sz="1400" b="0" i="0" strike="noStrike" cap="none" dirty="0" err="1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университет</a:t>
            </a:r>
            <a:r>
              <a:rPr lang="en-US" sz="1400" b="0" i="0" strike="noStrike" cap="none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”</a:t>
            </a:r>
            <a:endParaRPr sz="1400" b="0" i="0" strike="noStrike" cap="none" dirty="0">
              <a:solidFill>
                <a:srgbClr val="334C8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" name="Google Shape;60;p1"/>
          <p:cNvSpPr txBox="1">
            <a:spLocks noGrp="1"/>
          </p:cNvSpPr>
          <p:nvPr>
            <p:ph type="subTitle" idx="4294967295"/>
          </p:nvPr>
        </p:nvSpPr>
        <p:spPr>
          <a:xfrm>
            <a:off x="1524000" y="4925302"/>
            <a:ext cx="9144000" cy="37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</a:pPr>
            <a:r>
              <a:rPr lang="en-US" sz="1400" dirty="0" err="1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Докладчик</a:t>
            </a:r>
            <a:r>
              <a:rPr lang="en-US" sz="1400" b="0" i="0" u="none" strike="noStrike" cap="none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: </a:t>
            </a:r>
            <a:r>
              <a:rPr lang="ru-RU" sz="1400" b="0" i="0" u="none" strike="noStrike" cap="none" dirty="0" smtClean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Любимова Екатерина Сергеевна, </a:t>
            </a:r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</a:pPr>
            <a:r>
              <a:rPr lang="ru-RU" sz="1400" b="0" i="0" u="none" strike="noStrike" cap="none" dirty="0" smtClean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с</a:t>
            </a:r>
            <a:r>
              <a:rPr lang="ru-RU" sz="1400" dirty="0" smtClean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тарший преподаватель кафедры специальной педагогики и психологии ВГСПУ</a:t>
            </a:r>
            <a:endParaRPr sz="2800" b="0" i="0" u="none" strike="noStrike" cap="none" dirty="0">
              <a:solidFill>
                <a:srgbClr val="334C8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" name="Google Shape;61;p1"/>
          <p:cNvSpPr txBox="1">
            <a:spLocks noGrp="1"/>
          </p:cNvSpPr>
          <p:nvPr>
            <p:ph type="ctrTitle" idx="4294967295"/>
          </p:nvPr>
        </p:nvSpPr>
        <p:spPr>
          <a:xfrm>
            <a:off x="1524000" y="2699598"/>
            <a:ext cx="9144000" cy="171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Autofit/>
          </a:bodyPr>
          <a:lstStyle/>
          <a:p>
            <a:pPr lvl="0" algn="ctr">
              <a:buClr>
                <a:srgbClr val="FFFFFF"/>
              </a:buClr>
            </a:pPr>
            <a:r>
              <a:rPr lang="en-US" sz="3000" dirty="0" err="1" smtClean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Тема</a:t>
            </a:r>
            <a:r>
              <a:rPr lang="en-US" sz="3000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: </a:t>
            </a:r>
            <a:r>
              <a:rPr lang="ru-RU" sz="3000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Формирование готовности будущего учителя математики к коррекционно-педагогической деятельности при обучении в педагогическом </a:t>
            </a:r>
            <a:r>
              <a:rPr lang="ru-RU" sz="3000" dirty="0" smtClean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вузе</a:t>
            </a:r>
            <a:endParaRPr sz="3000" dirty="0">
              <a:solidFill>
                <a:srgbClr val="334C8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id="62" name="Google Shape;62;p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91350" y="193974"/>
            <a:ext cx="986814" cy="1144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Google Shape;63;p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0913825" y="305450"/>
            <a:ext cx="880736" cy="1008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" name="Google Shape;68;p2" descr="Изображение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543800" y="0"/>
            <a:ext cx="46482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9" name="Google Shape;69;p2"/>
          <p:cNvSpPr txBox="1">
            <a:spLocks noGrp="1"/>
          </p:cNvSpPr>
          <p:nvPr>
            <p:ph type="ctrTitle" idx="4294967295"/>
          </p:nvPr>
        </p:nvSpPr>
        <p:spPr>
          <a:xfrm>
            <a:off x="560825" y="584266"/>
            <a:ext cx="11070300" cy="57943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Autofit/>
          </a:bodyPr>
          <a:lstStyle/>
          <a:p>
            <a:pPr>
              <a:lnSpc>
                <a:spcPct val="115000"/>
              </a:lnSpc>
              <a:buClr>
                <a:schemeClr val="dk1"/>
              </a:buClr>
              <a:buSzPts val="1100"/>
            </a:pPr>
            <a:r>
              <a:rPr lang="en-US" sz="2400" b="0" i="0" u="none" strike="noStrike" cap="none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I </a:t>
            </a:r>
            <a:r>
              <a:rPr lang="en-US" sz="2400" b="0" i="0" u="none" strike="noStrike" cap="none" dirty="0" err="1" smtClean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этап</a:t>
            </a:r>
            <a:r>
              <a:rPr lang="ru-RU" sz="2400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:</a:t>
            </a:r>
            <a:r>
              <a:rPr lang="en-US" sz="2400" b="0" i="0" u="none" strike="noStrike" cap="none" dirty="0" smtClean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  </a:t>
            </a:r>
            <a:r>
              <a:rPr lang="en-US" sz="2400" b="0" i="0" u="none" strike="noStrike" cap="none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/>
            </a:r>
            <a:br>
              <a:rPr lang="en-US" sz="2400" b="0" i="0" u="none" strike="noStrike" cap="none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lang="ru-RU" sz="2400" dirty="0" smtClean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- Определить </a:t>
            </a:r>
            <a:r>
              <a:rPr lang="ru-RU" sz="2400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сущность, структуру и компоненты готовности  к коррекционно-педагогической деятельности  с позиций различных теоретико-методологических подходов</a:t>
            </a:r>
            <a:r>
              <a:rPr lang="ru-RU" sz="2400" dirty="0" smtClean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.</a:t>
            </a:r>
            <a:r>
              <a:rPr lang="ru-RU" sz="2400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</a:t>
            </a:r>
            <a:r>
              <a:rPr lang="ru-RU" sz="2400" dirty="0" smtClean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/>
            </a:r>
            <a:br>
              <a:rPr lang="ru-RU" sz="2400" dirty="0" smtClean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lang="ru-RU" sz="2400" dirty="0" smtClean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- Определить </a:t>
            </a:r>
            <a:r>
              <a:rPr lang="ru-RU" sz="2400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критерии, показатели и  уровни, позволяющие производить оценку  сформированности готовности  к коррекционно-педагогической деятельности будущих </a:t>
            </a:r>
            <a:r>
              <a:rPr lang="ru-RU" sz="2400" dirty="0" smtClean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учителей математики.</a:t>
            </a:r>
            <a:br>
              <a:rPr lang="ru-RU" sz="2400" dirty="0" smtClean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lang="ru-RU" sz="2400" dirty="0" smtClean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- Разработать модель готовности будущего учителя математики к </a:t>
            </a:r>
            <a:r>
              <a:rPr lang="ru-RU" sz="2400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коррекционно-педагогической деятельности </a:t>
            </a:r>
            <a:br>
              <a:rPr lang="ru-RU" sz="2400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lang="en-US" sz="2400" b="0" i="0" u="none" strike="noStrike" cap="none" dirty="0" smtClean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II </a:t>
            </a:r>
            <a:r>
              <a:rPr lang="en-US" sz="2400" b="0" i="0" u="none" strike="noStrike" cap="none" dirty="0" err="1" smtClean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этап</a:t>
            </a:r>
            <a:r>
              <a:rPr lang="ru-RU" sz="2400" dirty="0" smtClean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:</a:t>
            </a:r>
            <a:r>
              <a:rPr lang="ru-RU" sz="2400" b="0" i="0" u="none" strike="noStrike" cap="none" dirty="0" smtClean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/>
            </a:r>
            <a:br>
              <a:rPr lang="ru-RU" sz="2400" b="0" i="0" u="none" strike="noStrike" cap="none" dirty="0" smtClean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lang="ru-RU" sz="2400" dirty="0" smtClean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- Экспериментально </a:t>
            </a:r>
            <a:r>
              <a:rPr lang="ru-RU" sz="2400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проверить организационно-педагогические и социальные условия формирования готовности  к коррекционно-педагогической деятельности у </a:t>
            </a:r>
            <a:r>
              <a:rPr lang="ru-RU" sz="2400" dirty="0" smtClean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будущих учителей математики, обучающихся в педагогическом вузе.</a:t>
            </a:r>
            <a:r>
              <a:rPr lang="ru-RU" sz="2000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/>
            </a:r>
            <a:br>
              <a:rPr lang="ru-RU" sz="2000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endParaRPr sz="2000" b="0" i="0" u="none" strike="noStrike" cap="none" dirty="0">
              <a:solidFill>
                <a:srgbClr val="334C8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70" name="Google Shape;70;p2"/>
          <p:cNvSpPr txBox="1"/>
          <p:nvPr/>
        </p:nvSpPr>
        <p:spPr>
          <a:xfrm>
            <a:off x="560825" y="233175"/>
            <a:ext cx="11070300" cy="9872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34C80"/>
              </a:buClr>
              <a:buSzPts val="3000"/>
              <a:buFont typeface="Helvetica Neue"/>
              <a:buNone/>
            </a:pPr>
            <a:r>
              <a:rPr lang="en-US" sz="3000" b="0" i="0" u="none" strike="noStrike" cap="none" dirty="0" err="1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Планируемые</a:t>
            </a:r>
            <a:r>
              <a:rPr lang="en-US" sz="3000" b="0" i="0" u="none" strike="noStrike" cap="none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</a:t>
            </a:r>
            <a:r>
              <a:rPr lang="en-US" sz="3000" dirty="0" err="1" smtClean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задачи</a:t>
            </a:r>
            <a:r>
              <a:rPr lang="en-US" sz="3000" b="0" i="0" u="none" strike="noStrike" cap="none" dirty="0" smtClean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</a:t>
            </a:r>
            <a:r>
              <a:rPr lang="en-US" sz="3000" b="0" i="0" u="none" strike="noStrike" cap="none" dirty="0" err="1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по</a:t>
            </a:r>
            <a:r>
              <a:rPr lang="en-US" sz="3000" b="0" i="0" u="none" strike="noStrike" cap="none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</a:t>
            </a:r>
            <a:r>
              <a:rPr lang="en-US" sz="3000" dirty="0" err="1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теме</a:t>
            </a:r>
            <a:r>
              <a:rPr lang="en-US" sz="3000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</a:t>
            </a:r>
            <a:r>
              <a:rPr lang="en-US" sz="3000" dirty="0" err="1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исследования</a:t>
            </a:r>
            <a:r>
              <a:rPr lang="en-US" sz="3000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1" name="Google Shape;71;p2"/>
          <p:cNvSpPr txBox="1">
            <a:spLocks noGrp="1"/>
          </p:cNvSpPr>
          <p:nvPr>
            <p:ph type="sldNum" idx="12"/>
          </p:nvPr>
        </p:nvSpPr>
        <p:spPr>
          <a:xfrm>
            <a:off x="11631167" y="6235471"/>
            <a:ext cx="191717" cy="2862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spAutoFit/>
          </a:bodyPr>
          <a:lstStyle/>
          <a:p>
            <a:pPr marL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34C80"/>
              </a:buClr>
              <a:buSzPts val="1400"/>
              <a:buFont typeface="Helvetica Neue"/>
              <a:buNone/>
            </a:pPr>
            <a:fld id="{00000000-1234-1234-1234-123412341234}" type="slidenum">
              <a:rPr lang="en-US" sz="140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pPr marL="0" lvl="0" indent="0" algn="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334C80"/>
                </a:buClr>
                <a:buSzPts val="1400"/>
                <a:buFont typeface="Helvetica Neue"/>
                <a:buNone/>
              </a:pPr>
              <a:t>2</a:t>
            </a:fld>
            <a:endParaRPr sz="1400">
              <a:solidFill>
                <a:srgbClr val="334C8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" name="Google Shape;68;p2" descr="Изображение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543800" y="0"/>
            <a:ext cx="46482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9" name="Google Shape;69;p2"/>
          <p:cNvSpPr txBox="1">
            <a:spLocks noGrp="1"/>
          </p:cNvSpPr>
          <p:nvPr>
            <p:ph type="ctrTitle" idx="4294967295"/>
          </p:nvPr>
        </p:nvSpPr>
        <p:spPr>
          <a:xfrm>
            <a:off x="656725" y="1376217"/>
            <a:ext cx="11070300" cy="51454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Autofit/>
          </a:bodyPr>
          <a:lstStyle/>
          <a:p>
            <a:pPr>
              <a:lnSpc>
                <a:spcPct val="115000"/>
              </a:lnSpc>
              <a:buClr>
                <a:schemeClr val="dk1"/>
              </a:buClr>
              <a:buSzPts val="1100"/>
            </a:pPr>
            <a:r>
              <a:rPr lang="en-US" sz="2000" b="0" i="0" u="none" strike="noStrike" cap="none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I </a:t>
            </a:r>
            <a:r>
              <a:rPr lang="en-US" sz="2000" b="0" i="0" u="none" strike="noStrike" cap="none" dirty="0" err="1" smtClean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этап</a:t>
            </a:r>
            <a:r>
              <a:rPr lang="ru-RU" sz="2000" b="0" i="0" u="none" strike="noStrike" cap="none" dirty="0" smtClean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.</a:t>
            </a:r>
            <a:r>
              <a:rPr lang="en-US" sz="2000" b="0" i="0" u="none" strike="noStrike" cap="none" dirty="0" smtClean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</a:t>
            </a:r>
            <a:r>
              <a:rPr lang="ru-RU" sz="2000" b="0" i="0" u="none" strike="noStrike" cap="none" dirty="0" smtClean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П</a:t>
            </a:r>
            <a:r>
              <a:rPr lang="ru-RU" sz="2000" dirty="0" smtClean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оисково-теоретический </a:t>
            </a:r>
            <a:r>
              <a:rPr lang="en-US" sz="2000" b="0" i="0" u="none" strike="noStrike" cap="none" dirty="0" smtClean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:  </a:t>
            </a:r>
            <a:r>
              <a:rPr lang="ru-RU" sz="2000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/>
            </a:r>
            <a:br>
              <a:rPr lang="ru-RU" sz="2000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lang="ru-RU" sz="2000" dirty="0" smtClean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На основе изучения первоисточников по </a:t>
            </a:r>
            <a:r>
              <a:rPr lang="ru-RU" sz="2000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теме </a:t>
            </a:r>
            <a:r>
              <a:rPr lang="ru-RU" sz="2000" dirty="0" smtClean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исследования </a:t>
            </a:r>
            <a:r>
              <a:rPr lang="ru-RU" sz="2000" dirty="0" smtClean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выявлены </a:t>
            </a:r>
            <a:r>
              <a:rPr lang="ru-RU" sz="2000" dirty="0" smtClean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теоретические </a:t>
            </a:r>
            <a:r>
              <a:rPr lang="ru-RU" sz="2000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и </a:t>
            </a:r>
            <a:r>
              <a:rPr lang="ru-RU" sz="2000" dirty="0" smtClean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практические </a:t>
            </a:r>
            <a:r>
              <a:rPr lang="ru-RU" sz="2000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уровни разработанности данной проблемы. Полученный материал </a:t>
            </a:r>
            <a:r>
              <a:rPr lang="ru-RU" sz="2000" dirty="0" smtClean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позволяет </a:t>
            </a:r>
            <a:r>
              <a:rPr lang="ru-RU" sz="2000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сформулировать рабочую гипотезу, определить цель, задачи, объект и предмет </a:t>
            </a:r>
            <a:r>
              <a:rPr lang="ru-RU" sz="2000" dirty="0" smtClean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исследования.</a:t>
            </a:r>
            <a:br>
              <a:rPr lang="ru-RU" sz="2000" dirty="0" smtClean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lang="ru-RU" sz="2000" dirty="0" smtClean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Определено </a:t>
            </a:r>
            <a:r>
              <a:rPr lang="ru-RU" sz="2000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содержание готовности будущего учителя математики к коррекционно-педагогической деятельности при обучении в педагогическом вузе, </a:t>
            </a:r>
            <a:r>
              <a:rPr lang="ru-RU" sz="2000" dirty="0" smtClean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выделены </a:t>
            </a:r>
            <a:r>
              <a:rPr lang="ru-RU" sz="2000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критерии готовности, уровни и показатели готовности к коррекционно-педагогической деятельности, </a:t>
            </a:r>
            <a:r>
              <a:rPr lang="ru-RU" sz="2000" dirty="0" smtClean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конкретизированы </a:t>
            </a:r>
            <a:r>
              <a:rPr lang="ru-RU" sz="2000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соответствующие средства формирования готовности и условия</a:t>
            </a:r>
            <a:r>
              <a:rPr lang="ru-RU" sz="2000" dirty="0" smtClean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.</a:t>
            </a:r>
            <a:br>
              <a:rPr lang="ru-RU" sz="2000" dirty="0" smtClean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lang="ru-RU" sz="2000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Представлена структура готовности бакалавров педагогического образования (направление математика) к коррекционно-педагогической </a:t>
            </a:r>
            <a:r>
              <a:rPr lang="ru-RU" sz="2000" dirty="0" smtClean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деятельности состоящая из интегративных компонентов – когнитивного, операционального, мотивационного.  </a:t>
            </a:r>
            <a:r>
              <a:rPr lang="ru-RU" sz="2000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/>
            </a:r>
            <a:br>
              <a:rPr lang="ru-RU" sz="2000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lang="ru-RU" sz="2000" dirty="0" smtClean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/>
            </a:r>
            <a:br>
              <a:rPr lang="ru-RU" sz="2000" dirty="0" smtClean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lang="ru-RU" sz="2000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/>
            </a:r>
            <a:br>
              <a:rPr lang="ru-RU" sz="2000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endParaRPr sz="2000" b="0" i="0" u="none" strike="noStrike" cap="none" dirty="0">
              <a:solidFill>
                <a:srgbClr val="334C8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71" name="Google Shape;71;p2"/>
          <p:cNvSpPr txBox="1">
            <a:spLocks noGrp="1"/>
          </p:cNvSpPr>
          <p:nvPr>
            <p:ph type="sldNum" idx="12"/>
          </p:nvPr>
        </p:nvSpPr>
        <p:spPr>
          <a:xfrm>
            <a:off x="11631167" y="6235471"/>
            <a:ext cx="191717" cy="2862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spAutoFit/>
          </a:bodyPr>
          <a:lstStyle/>
          <a:p>
            <a:pPr marL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34C80"/>
              </a:buClr>
              <a:buSzPts val="1400"/>
              <a:buFont typeface="Helvetica Neue"/>
              <a:buNone/>
            </a:pPr>
            <a:fld id="{00000000-1234-1234-1234-123412341234}" type="slidenum">
              <a:rPr lang="en-US" sz="140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pPr marL="0" lvl="0" indent="0" algn="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334C80"/>
                </a:buClr>
                <a:buSzPts val="1400"/>
                <a:buFont typeface="Helvetica Neue"/>
                <a:buNone/>
              </a:pPr>
              <a:t>3</a:t>
            </a:fld>
            <a:endParaRPr sz="1400">
              <a:solidFill>
                <a:srgbClr val="334C8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63038" y="222984"/>
            <a:ext cx="10028962" cy="816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21988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" name="Google Shape;68;p2" descr="Изображение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543800" y="0"/>
            <a:ext cx="46482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9" name="Google Shape;69;p2"/>
          <p:cNvSpPr txBox="1">
            <a:spLocks noGrp="1"/>
          </p:cNvSpPr>
          <p:nvPr>
            <p:ph type="ctrTitle" idx="4294967295"/>
          </p:nvPr>
        </p:nvSpPr>
        <p:spPr>
          <a:xfrm>
            <a:off x="656725" y="1376217"/>
            <a:ext cx="11070300" cy="51454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Autofit/>
          </a:bodyPr>
          <a:lstStyle/>
          <a:p>
            <a:pPr>
              <a:lnSpc>
                <a:spcPct val="115000"/>
              </a:lnSpc>
              <a:buClr>
                <a:schemeClr val="dk1"/>
              </a:buClr>
              <a:buSzPts val="1100"/>
            </a:pPr>
            <a:r>
              <a:rPr lang="en-US" sz="2000" b="0" i="0" u="none" strike="noStrike" cap="none" dirty="0" smtClean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II </a:t>
            </a:r>
            <a:r>
              <a:rPr lang="en-US" sz="2000" b="0" i="0" u="none" strike="noStrike" cap="none" dirty="0" err="1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этап</a:t>
            </a:r>
            <a:r>
              <a:rPr lang="en-US" sz="2000" b="0" i="0" u="none" strike="noStrike" cap="none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: </a:t>
            </a:r>
            <a:r>
              <a:rPr lang="ru-RU" sz="2000" b="0" i="0" u="none" strike="noStrike" cap="none" dirty="0" smtClean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О</a:t>
            </a:r>
            <a:r>
              <a:rPr lang="ru-RU" sz="2000" dirty="0" smtClean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пытно-экспериментальный:</a:t>
            </a:r>
            <a:br>
              <a:rPr lang="ru-RU" sz="2000" dirty="0" smtClean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lang="ru-RU" sz="1800" dirty="0" smtClean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Проведена опытно-экспериментальная работа, состоящая из констатирующего, формирующего и контрольного экспериментов.</a:t>
            </a:r>
            <a:br>
              <a:rPr lang="ru-RU" sz="1800" dirty="0" smtClean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lang="ru-RU" sz="1800" dirty="0" smtClean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В исследовании приняли участие 350 </a:t>
            </a:r>
            <a:r>
              <a:rPr lang="ru-RU" sz="1800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человек. </a:t>
            </a:r>
            <a:r>
              <a:rPr lang="ru-RU" sz="1800" dirty="0" smtClean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Проведённый эксперимент  позволил определить, </a:t>
            </a:r>
            <a:r>
              <a:rPr lang="ru-RU" sz="1800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что при формировании готовности к коррекционно-педагогической деятельности должны быть созданы необходимые условия (использование инновационных технологий, включение в </a:t>
            </a:r>
            <a:r>
              <a:rPr lang="ru-RU" sz="1800" dirty="0" err="1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квазипрофессиональную</a:t>
            </a:r>
            <a:r>
              <a:rPr lang="ru-RU" sz="1800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и профессиональную деятельность, создание условий по освоению профессиональных действий в работе с детьми с </a:t>
            </a:r>
            <a:r>
              <a:rPr lang="ru-RU" sz="1800" dirty="0" smtClean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ОВЗ </a:t>
            </a:r>
            <a:r>
              <a:rPr lang="ru-RU" sz="1800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и др.).</a:t>
            </a:r>
            <a:br>
              <a:rPr lang="ru-RU" sz="1800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lang="ru-RU" sz="1800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В качестве основополагающих в плане реализации системы формирования коррекционно-педагогической деятельности будущих учителей математики </a:t>
            </a:r>
            <a:r>
              <a:rPr lang="ru-RU" sz="1800" dirty="0" smtClean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использованы </a:t>
            </a:r>
            <a:r>
              <a:rPr lang="ru-RU" sz="1800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системный, личностно-ориентированный и деятельностный подходы.</a:t>
            </a:r>
            <a:br>
              <a:rPr lang="ru-RU" sz="1800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lang="ru-RU" sz="1800" dirty="0" smtClean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Использованы </a:t>
            </a:r>
            <a:r>
              <a:rPr lang="ru-RU" sz="1800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следующие формы работы: научные конференции среди студенческого сообщества, научно-практические семинары, научно-исследовательские конкурсы, олимпиады, организация и проведение благотворительных акций, мастер-классов с участием детей с ОВЗ, взаимодействие с общественными организациями, образовательными учреждениями, центрами социально-трудовой реабилитации. </a:t>
            </a:r>
            <a:br>
              <a:rPr lang="ru-RU" sz="1800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endParaRPr sz="1800" b="0" i="0" u="none" strike="noStrike" cap="none" dirty="0">
              <a:solidFill>
                <a:srgbClr val="334C8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71" name="Google Shape;71;p2"/>
          <p:cNvSpPr txBox="1">
            <a:spLocks noGrp="1"/>
          </p:cNvSpPr>
          <p:nvPr>
            <p:ph type="sldNum" idx="12"/>
          </p:nvPr>
        </p:nvSpPr>
        <p:spPr>
          <a:xfrm>
            <a:off x="11631167" y="6235471"/>
            <a:ext cx="191717" cy="2862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spAutoFit/>
          </a:bodyPr>
          <a:lstStyle/>
          <a:p>
            <a:pPr marL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34C80"/>
              </a:buClr>
              <a:buSzPts val="1400"/>
              <a:buFont typeface="Helvetica Neue"/>
              <a:buNone/>
            </a:pPr>
            <a:fld id="{00000000-1234-1234-1234-123412341234}" type="slidenum">
              <a:rPr lang="en-US" sz="140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pPr marL="0" lvl="0" indent="0" algn="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334C80"/>
                </a:buClr>
                <a:buSzPts val="1400"/>
                <a:buFont typeface="Helvetica Neue"/>
                <a:buNone/>
              </a:pPr>
              <a:t>4</a:t>
            </a:fld>
            <a:endParaRPr sz="1400">
              <a:solidFill>
                <a:srgbClr val="334C8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5420" y="222984"/>
            <a:ext cx="11260288" cy="816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26038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g10149a5a275_0_22" descr="Изображение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543800" y="0"/>
            <a:ext cx="46482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g10149a5a275_0_22"/>
          <p:cNvSpPr txBox="1">
            <a:spLocks noGrp="1"/>
          </p:cNvSpPr>
          <p:nvPr>
            <p:ph type="ctrTitle" idx="4294967295"/>
          </p:nvPr>
        </p:nvSpPr>
        <p:spPr>
          <a:xfrm>
            <a:off x="560833" y="1364609"/>
            <a:ext cx="11070300" cy="453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Autofit/>
          </a:bodyPr>
          <a:lstStyle/>
          <a:p>
            <a:pPr lvl="0">
              <a:spcBef>
                <a:spcPts val="1000"/>
              </a:spcBef>
              <a:buClr>
                <a:srgbClr val="334C80"/>
              </a:buClr>
              <a:buSzPts val="2000"/>
            </a:pPr>
            <a:r>
              <a:rPr lang="ru-RU" sz="2400" b="0" i="0" u="none" strike="noStrike" cap="none" dirty="0" smtClean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Полученные результаты исследования будут использоваться </a:t>
            </a:r>
            <a:r>
              <a:rPr lang="ru-RU" sz="2400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при подготовке будущего учителя математики к коррекционно-педагогической деятельности при обучении в любом педагогическом </a:t>
            </a:r>
            <a:r>
              <a:rPr lang="ru-RU" sz="2400" dirty="0" smtClean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вузе.</a:t>
            </a:r>
            <a:br>
              <a:rPr lang="ru-RU" sz="2400" dirty="0" smtClean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lang="ru-RU" sz="2400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/>
            </a:r>
            <a:br>
              <a:rPr lang="ru-RU" sz="2400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lang="ru-RU" sz="2400" dirty="0" smtClean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Разработанная модель организации </a:t>
            </a:r>
            <a:r>
              <a:rPr lang="ru-RU" sz="2400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образовательного процесса при подготовке будущих учителей математики к работе с детьми с особыми образовательными потребностями, </a:t>
            </a:r>
            <a:r>
              <a:rPr lang="ru-RU" sz="2400" dirty="0" smtClean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способствует развитию </a:t>
            </a:r>
            <a:r>
              <a:rPr lang="ru-RU" sz="2400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у бакалавров </a:t>
            </a:r>
            <a:r>
              <a:rPr lang="ru-RU" sz="2400" dirty="0" smtClean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компетенций в области обучения </a:t>
            </a:r>
            <a:r>
              <a:rPr lang="ru-RU" sz="2400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детей с ОВЗ с учетом индивидуальных </a:t>
            </a:r>
            <a:r>
              <a:rPr lang="ru-RU" sz="2400" dirty="0" smtClean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социально-возрастных, </a:t>
            </a:r>
            <a:r>
              <a:rPr lang="ru-RU" sz="2400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психофизических особенностей в соответствии с ФГОС СОО для детей с </a:t>
            </a:r>
            <a:r>
              <a:rPr lang="ru-RU" sz="2400" dirty="0" smtClean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ОВЗ  и  может внедряться в обучение </a:t>
            </a:r>
            <a:r>
              <a:rPr lang="ru-RU" sz="2400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студентов направления «Педагогическое образование» </a:t>
            </a:r>
            <a:r>
              <a:rPr lang="ru-RU" sz="2400" dirty="0" smtClean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любого профиля.</a:t>
            </a:r>
            <a:endParaRPr sz="2400" b="0" i="0" u="none" strike="noStrike" cap="none" dirty="0">
              <a:solidFill>
                <a:srgbClr val="334C8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86" name="Google Shape;86;g10149a5a275_0_22"/>
          <p:cNvSpPr txBox="1"/>
          <p:nvPr/>
        </p:nvSpPr>
        <p:spPr>
          <a:xfrm>
            <a:off x="560833" y="388971"/>
            <a:ext cx="11070300" cy="62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34C80"/>
              </a:buClr>
              <a:buSzPts val="3000"/>
              <a:buFont typeface="Helvetica Neue"/>
              <a:buNone/>
            </a:pPr>
            <a:r>
              <a:rPr lang="en-US" sz="3000" b="0" i="0" u="none" strike="noStrike" cap="none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Внедренческий потенциал результатов </a:t>
            </a:r>
            <a:r>
              <a:rPr lang="en-US" sz="300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исследования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7" name="Google Shape;87;g10149a5a275_0_22"/>
          <p:cNvSpPr txBox="1">
            <a:spLocks noGrp="1"/>
          </p:cNvSpPr>
          <p:nvPr>
            <p:ph type="sldNum" idx="12"/>
          </p:nvPr>
        </p:nvSpPr>
        <p:spPr>
          <a:xfrm>
            <a:off x="11631167" y="6224698"/>
            <a:ext cx="1917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sp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34C80"/>
              </a:buClr>
              <a:buSzPts val="1400"/>
              <a:buFont typeface="Helvetica Neue"/>
              <a:buNone/>
            </a:pPr>
            <a:fld id="{00000000-1234-1234-1234-123412341234}" type="slidenum">
              <a:rPr lang="en-US" sz="140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pPr marL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334C80"/>
                </a:buClr>
                <a:buSzPts val="1400"/>
                <a:buFont typeface="Helvetica Neue"/>
                <a:buNone/>
              </a:pPr>
              <a:t>5</a:t>
            </a:fld>
            <a:endParaRPr sz="1400">
              <a:solidFill>
                <a:srgbClr val="334C8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000FF"/>
      </a:hlink>
      <a:folHlink>
        <a:srgbClr val="FF00FF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Тема Offic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000FF"/>
      </a:hlink>
      <a:folHlink>
        <a:srgbClr val="FF00FF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394</TotalTime>
  <Words>114</Words>
  <Application>Microsoft Office PowerPoint</Application>
  <PresentationFormat>Широкоэкранный</PresentationFormat>
  <Paragraphs>18</Paragraphs>
  <Slides>5</Slides>
  <Notes>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9" baseType="lpstr">
      <vt:lpstr>Calibri</vt:lpstr>
      <vt:lpstr>Helvetica Neue</vt:lpstr>
      <vt:lpstr>Arial</vt:lpstr>
      <vt:lpstr>Тема Office</vt:lpstr>
      <vt:lpstr>Тема: Формирование готовности будущего учителя математики к коррекционно-педагогической деятельности при обучении в педагогическом вузе</vt:lpstr>
      <vt:lpstr>I этап:    - Определить сущность, структуру и компоненты готовности  к коррекционно-педагогической деятельности  с позиций различных теоретико-методологических подходов.  - Определить критерии, показатели и  уровни, позволяющие производить оценку  сформированности готовности  к коррекционно-педагогической деятельности будущих учителей математики. - Разработать модель готовности будущего учителя математики к коррекционно-педагогической деятельности  II этап: - Экспериментально проверить организационно-педагогические и социальные условия формирования готовности  к коррекционно-педагогической деятельности у будущих учителей математики, обучающихся в педагогическом вузе. </vt:lpstr>
      <vt:lpstr>I этап. Поисково-теоретический :   На основе изучения первоисточников по теме исследования выявлены теоретические и практические уровни разработанности данной проблемы. Полученный материал позволяет сформулировать рабочую гипотезу, определить цель, задачи, объект и предмет исследования. Определено содержание готовности будущего учителя математики к коррекционно-педагогической деятельности при обучении в педагогическом вузе, выделены критерии готовности, уровни и показатели готовности к коррекционно-педагогической деятельности, конкретизированы соответствующие средства формирования готовности и условия. Представлена структура готовности бакалавров педагогического образования (направление математика) к коррекционно-педагогической деятельности состоящая из интегративных компонентов – когнитивного, операционального, мотивационного.     </vt:lpstr>
      <vt:lpstr>II этап: Опытно-экспериментальный: Проведена опытно-экспериментальная работа, состоящая из констатирующего, формирующего и контрольного экспериментов. В исследовании приняли участие 350 человек. Проведённый эксперимент  позволил определить, что при формировании готовности к коррекционно-педагогической деятельности должны быть созданы необходимые условия (использование инновационных технологий, включение в квазипрофессиональную и профессиональную деятельность, создание условий по освоению профессиональных действий в работе с детьми с ОВЗ и др.). В качестве основополагающих в плане реализации системы формирования коррекционно-педагогической деятельности будущих учителей математики использованы системный, личностно-ориентированный и деятельностный подходы. Использованы следующие формы работы: научные конференции среди студенческого сообщества, научно-практические семинары, научно-исследовательские конкурсы, олимпиады, организация и проведение благотворительных акций, мастер-классов с участием детей с ОВЗ, взаимодействие с общественными организациями, образовательными учреждениями, центрами социально-трудовой реабилитации.  </vt:lpstr>
      <vt:lpstr>Полученные результаты исследования будут использоваться при подготовке будущего учителя математики к коррекционно-педагогической деятельности при обучении в любом педагогическом вузе.  Разработанная модель организации образовательного процесса при подготовке будущих учителей математики к работе с детьми с особыми образовательными потребностями, способствует развитию у бакалавров компетенций в области обучения детей с ОВЗ с учетом индивидуальных социально-возрастных, психофизических особенностей в соответствии с ФГОС СОО для детей с ОВЗ  и  может внедряться в обучение студентов направления «Педагогическое образование» любого профиля.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Тема: ***</dc:title>
  <dc:creator>Пользователь</dc:creator>
  <cp:lastModifiedBy>Honor-2020</cp:lastModifiedBy>
  <cp:revision>17</cp:revision>
  <dcterms:modified xsi:type="dcterms:W3CDTF">2022-01-30T17:19:18Z</dcterms:modified>
</cp:coreProperties>
</file>