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83" autoAdjust="0"/>
  </p:normalViewPr>
  <p:slideViewPr>
    <p:cSldViewPr>
      <p:cViewPr varScale="1">
        <p:scale>
          <a:sx n="112" d="100"/>
          <a:sy n="112" d="100"/>
        </p:scale>
        <p:origin x="-158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uhonos.ru/gorlo/bolezni-gorla/laringit/" TargetMode="External"/><Relationship Id="rId2" Type="http://schemas.openxmlformats.org/officeDocument/2006/relationships/hyperlink" Target="https://uhonos.ru/gorlo/bolezni-gorla/krup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uhonos.ru/gorlo/bolezni-gorla/stenoz-gortani/" TargetMode="External"/><Relationship Id="rId2" Type="http://schemas.openxmlformats.org/officeDocument/2006/relationships/hyperlink" Target="https://uhonos.ru/dyxanie/stridor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5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Дисфония</a:t>
            </a: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(афония)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8147248" cy="1868760"/>
          </a:xfrm>
        </p:spPr>
        <p:txBody>
          <a:bodyPr>
            <a:normAutofit/>
          </a:bodyPr>
          <a:lstStyle/>
          <a:p>
            <a:r>
              <a:rPr lang="ru-RU" dirty="0" smtClean="0"/>
              <a:t>Выполнили:</a:t>
            </a:r>
          </a:p>
          <a:p>
            <a:r>
              <a:rPr lang="ru-RU" dirty="0" smtClean="0"/>
              <a:t>Баринова Е.</a:t>
            </a:r>
          </a:p>
          <a:p>
            <a:r>
              <a:rPr lang="ru-RU" dirty="0" smtClean="0"/>
              <a:t>Деменкова И.</a:t>
            </a:r>
          </a:p>
          <a:p>
            <a:r>
              <a:rPr lang="ru-RU" dirty="0" smtClean="0"/>
              <a:t>Трифонова А.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033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-35933"/>
            <a:ext cx="5791200" cy="13716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</a:t>
            </a:r>
            <a:r>
              <a:rPr lang="ru-RU" sz="2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расстройство фонации вследствие патологических изменений голосового аппарата. </a:t>
            </a:r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Проблемы с голосом. Дисфония и афония. | Речьблог | Яндекс Дзе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173" y="3658771"/>
            <a:ext cx="442849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Дисфония: симптомы и причины возникновения | Больница имени С.С.Юдин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89040"/>
            <a:ext cx="4032448" cy="2691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615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1" y="-243408"/>
            <a:ext cx="5619907" cy="13716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484784"/>
            <a:ext cx="8856984" cy="4896544"/>
          </a:xfrm>
        </p:spPr>
        <p:txBody>
          <a:bodyPr>
            <a:normAutofit/>
          </a:bodyPr>
          <a:lstStyle/>
          <a:p>
            <a:pPr algn="just"/>
            <a:r>
              <a:rPr lang="ru-RU" sz="20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Дисфония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возникает при нарушении работы голосового аппарата. У больных происходит частичное изменение высоты, тембра или силы голоса. Данное патологическое состояние встречается в любом возрасте и хорошо поддается лечению. </a:t>
            </a: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Дисфония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афония — симптомы различных соматических и психоневрологических заболеваний: дифтерийного 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крупа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острого 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ларингита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катара, опухоли гортани, неврозов. Все больные с нарушением речевой функции должны быть тщательно обследованы. Лечение афонии и </a:t>
            </a:r>
            <a:r>
              <a:rPr lang="ru-RU" sz="20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дисфонии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зависит от причин, вызвавших эти недуги. Правильная и своевременная терапия обеспечивает быстрое возвращение голоса с его первоначальной тональностью.</a:t>
            </a:r>
          </a:p>
        </p:txBody>
      </p:sp>
    </p:spTree>
    <p:extLst>
      <p:ext uri="{BB962C8B-B14F-4D97-AF65-F5344CB8AC3E}">
        <p14:creationId xmlns:p14="http://schemas.microsoft.com/office/powerpoint/2010/main" val="248996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-243408"/>
            <a:ext cx="8640960" cy="11430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94808"/>
            <a:ext cx="8736632" cy="6034591"/>
          </a:xfrm>
        </p:spPr>
        <p:txBody>
          <a:bodyPr>
            <a:normAutofit/>
          </a:bodyPr>
          <a:lstStyle/>
          <a:p>
            <a:pPr algn="just"/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причиной </a:t>
            </a:r>
            <a:r>
              <a:rPr lang="ru-RU" sz="18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дисфонии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голосовых связок является врожденный порок развития гортани. У больных с нарушенной структурой хрящевой ткани провисает надгортанник, вход в гортань </a:t>
            </a:r>
            <a:r>
              <a:rPr lang="ru-RU" sz="18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неполностью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отрывается, что проявляется отрывистым и шумным вдохом. Это так называемый врожденный </a:t>
            </a:r>
            <a:r>
              <a:rPr lang="ru-RU" sz="1800" b="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стридор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или </a:t>
            </a:r>
            <a:r>
              <a:rPr lang="ru-RU" sz="18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ларингомаляция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которая развивается в процессе эмбриогенеза после появления центров </a:t>
            </a:r>
            <a:r>
              <a:rPr lang="ru-RU" sz="18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хондрификации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Врожденный </a:t>
            </a:r>
            <a:r>
              <a:rPr lang="ru-RU" sz="18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подголосовой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стеноз гортани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частая причина сужения дыхательных путей в детском возрасте, проявляющегося </a:t>
            </a:r>
            <a:r>
              <a:rPr lang="ru-RU" sz="18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дисфонией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или афонией. Полное или частичное недоразвитие голосовых складок у детей сопровождается одышкой, хрипами, кашлем.</a:t>
            </a:r>
          </a:p>
          <a:p>
            <a:pPr algn="just"/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Ангиома гортани – сосудистая патология, являющаяся следствием нарушенного эмбрионального развития кровеносной и лимфатической систем. Развивается заболевание под воздействием инфекционных агентов, травматического повреждения, гормонального дисбаланса в </a:t>
            </a:r>
            <a:r>
              <a:rPr lang="ru-RU" sz="18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гестационном</a:t>
            </a:r>
            <a:r>
              <a:rPr lang="ru-RU" sz="18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периоде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959242"/>
            <a:ext cx="1916700" cy="1844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28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14300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Заболевания, ставшие причиной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484784"/>
            <a:ext cx="8712968" cy="5373216"/>
          </a:xfrm>
        </p:spPr>
        <p:txBody>
          <a:bodyPr>
            <a:normAutofit fontScale="775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Аллергия</a:t>
            </a:r>
            <a:r>
              <a:rPr lang="ru-RU" sz="2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Воспаление различных отделов респираторного тракта,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Доброкачественные новообразования гортани,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Заболевания неврологического характера,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Астеническое состояние,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Гормональный сбой,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Миастения,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Заболевания внутренних органов в стадии декомпенсации,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Эндокринопатия,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Гематологические заболевания,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Остеохондроз шейного отдела позвоночника,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Травмы голосового аппарата,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6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Острые инфекционные заболевания – грипп, ОРВИ, ангина.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030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-315416"/>
            <a:ext cx="5791200" cy="13716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24744"/>
            <a:ext cx="8640960" cy="5544616"/>
          </a:xfrm>
        </p:spPr>
        <p:txBody>
          <a:bodyPr>
            <a:normAutofit fontScale="47500" lnSpcReduction="20000"/>
          </a:bodyPr>
          <a:lstStyle/>
          <a:p>
            <a:pPr algn="just"/>
            <a:r>
              <a:rPr lang="ru-RU" sz="4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происхождению </a:t>
            </a:r>
            <a:r>
              <a:rPr lang="ru-RU" sz="44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дисфония</a:t>
            </a:r>
            <a:r>
              <a:rPr lang="ru-RU" sz="4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бывает органической и функциональной. Органическая возникает на фоне воспалительных заболеваний гортани, а функциональная — на фоне различных невротических изменений. После угасания патологических процессов в организме </a:t>
            </a:r>
            <a:r>
              <a:rPr lang="ru-RU" sz="44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дисфония</a:t>
            </a:r>
            <a:r>
              <a:rPr lang="ru-RU" sz="4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исчезает.</a:t>
            </a:r>
          </a:p>
          <a:p>
            <a:pPr algn="just"/>
            <a:r>
              <a:rPr lang="ru-RU" sz="44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</a:t>
            </a:r>
            <a:r>
              <a:rPr lang="ru-RU" sz="44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дисфония</a:t>
            </a:r>
            <a:r>
              <a:rPr lang="ru-RU" sz="4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подразделяется на 3 вида: </a:t>
            </a:r>
            <a:r>
              <a:rPr lang="ru-RU" sz="4400" b="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гипотонусная</a:t>
            </a:r>
            <a:r>
              <a:rPr lang="ru-RU" sz="4400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b="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гипертонусная</a:t>
            </a:r>
            <a:r>
              <a:rPr lang="ru-RU" sz="4400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b="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гипо-гипертонусная</a:t>
            </a:r>
            <a:r>
              <a:rPr lang="ru-RU" sz="4400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4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Патогенетическая классификация </a:t>
            </a:r>
            <a:r>
              <a:rPr lang="ru-RU" sz="44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дисфонии</a:t>
            </a:r>
            <a:r>
              <a:rPr lang="ru-RU" sz="4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ru-RU" sz="4400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Мутационная</a:t>
            </a:r>
            <a:r>
              <a:rPr lang="ru-RU" sz="4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44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дисфония</a:t>
            </a:r>
            <a:r>
              <a:rPr lang="ru-RU" sz="4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встречается у мальчиков пубертатного возраста и отличается резким переходом голоса от высокого тона к низкому.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ru-RU" sz="4400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Психогенная</a:t>
            </a:r>
            <a:r>
              <a:rPr lang="ru-RU" sz="4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44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дисфония</a:t>
            </a:r>
            <a:r>
              <a:rPr lang="ru-RU" sz="4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обусловлена сильным психоэмоциональным перенапряжением.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ru-RU" sz="4400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Спастическая</a:t>
            </a:r>
            <a:r>
              <a:rPr lang="ru-RU" sz="4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44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дисфония</a:t>
            </a:r>
            <a:r>
              <a:rPr lang="ru-RU" sz="4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возникает при </a:t>
            </a:r>
            <a:r>
              <a:rPr lang="ru-RU" sz="44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дискоординируемой</a:t>
            </a:r>
            <a:r>
              <a:rPr lang="ru-RU" sz="4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гиперфункции дыхательной мускулатуры.</a:t>
            </a:r>
          </a:p>
          <a:p>
            <a:pPr algn="just"/>
            <a:r>
              <a:rPr lang="ru-RU" sz="4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длительности </a:t>
            </a:r>
            <a:r>
              <a:rPr lang="ru-RU" sz="44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дисфонию</a:t>
            </a:r>
            <a:r>
              <a:rPr lang="ru-RU" sz="44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подразделяют на кратковременную и стойкую.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5451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504" y="-243408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506916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афонии:</a:t>
            </a:r>
          </a:p>
          <a:p>
            <a:pPr algn="just"/>
            <a:r>
              <a:rPr lang="ru-RU" sz="2000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Паралитическая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афония развивается при дисфункции нижнего гортанного нерва, который травмируется во время операций на органах шеи или поражается при инфекционной интоксикации. Причиной патологии также являются хронические заболевания нервной системы – сирингомиелия, </a:t>
            </a:r>
            <a:r>
              <a:rPr lang="ru-RU" sz="20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сирингобульбия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Истинная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афония возникает при поражении гортани, препятствующему надлежащему смыканию и достаточной вибрации связок. Острый или хронический ларингит, паралич гортанных мышц, новообразования — причины подобных изменений.</a:t>
            </a:r>
          </a:p>
          <a:p>
            <a:pPr algn="just"/>
            <a:r>
              <a:rPr lang="ru-RU" sz="2000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афония – отсутствие голоса, обусловленное функциональной недостаточностью голосовых мышц центрального происхождения. Развитию патологии способствует влияние стресса и психических травм на лабильную нервную систему больных.</a:t>
            </a:r>
          </a:p>
          <a:p>
            <a:pPr algn="just"/>
            <a:r>
              <a:rPr lang="ru-RU" sz="2000" b="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Спастическая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афония возникает при спазматическом сокращении мышц гортани, сужающих голосовую щель. Судороги гортанных мышц делают щель настолько узкой, что у больных полностью пропадает голос</a:t>
            </a:r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44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4624"/>
            <a:ext cx="8784976" cy="111965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направления коррекционной работы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24744"/>
            <a:ext cx="8856984" cy="3744416"/>
          </a:xfrm>
        </p:spPr>
        <p:txBody>
          <a:bodyPr>
            <a:normAutofit fontScale="85000" lnSpcReduction="20000"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2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Фонопедические</a:t>
            </a:r>
            <a:r>
              <a:rPr lang="ru-RU" sz="22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упражнения для реабилитации голосовой функции,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2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Массажирование</a:t>
            </a:r>
            <a:r>
              <a:rPr lang="ru-RU" sz="22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шеи</a:t>
            </a:r>
            <a:endParaRPr 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2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Психотерапевтическое </a:t>
            </a:r>
            <a:r>
              <a:rPr 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воздействие</a:t>
            </a:r>
            <a:endParaRPr 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2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Логопедические и голосовые </a:t>
            </a:r>
            <a:r>
              <a:rPr 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</a:t>
            </a:r>
            <a:endParaRPr 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Бальнеотерапия</a:t>
            </a:r>
            <a:endParaRPr 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Гидротерапия</a:t>
            </a:r>
            <a:endParaRPr 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Иглорефлексотерапия</a:t>
            </a:r>
            <a:endParaRPr 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Электросон</a:t>
            </a:r>
            <a:endParaRPr 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2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Физиотерапия – электростимуляция мышц гортани диадинамическим током, гальванизация, дарсонвализация, </a:t>
            </a:r>
            <a:r>
              <a:rPr lang="ru-RU" sz="22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амплипульс</a:t>
            </a:r>
            <a:r>
              <a:rPr lang="ru-RU" sz="22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электрофорез.</a:t>
            </a:r>
          </a:p>
          <a:p>
            <a:endParaRPr lang="ru-RU" dirty="0"/>
          </a:p>
        </p:txBody>
      </p:sp>
      <p:pic>
        <p:nvPicPr>
          <p:cNvPr id="4098" name="Picture 2" descr="4569458694859898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25144"/>
            <a:ext cx="3580824" cy="2075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Лечение функциональной дисфонии — стоимость и запись на прием | Сеть клиник  100m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4725144"/>
            <a:ext cx="3112083" cy="2075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96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9307"/>
            <a:ext cx="5791200" cy="137160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коррекционной работы при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484784"/>
            <a:ext cx="8784976" cy="1612776"/>
          </a:xfrm>
        </p:spPr>
        <p:txBody>
          <a:bodyPr>
            <a:normAutofit/>
          </a:bodyPr>
          <a:lstStyle/>
          <a:p>
            <a:pPr algn="just"/>
            <a:r>
              <a:rPr lang="ru-RU" sz="20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Всю 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логопедическую работу при </a:t>
            </a:r>
            <a:r>
              <a:rPr lang="ru-RU" sz="2000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дисфонии</a:t>
            </a:r>
            <a:r>
              <a:rPr lang="ru-RU" sz="20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разделяют на 4 этапа. Они позволяют корректировать дефект не просто постепенно, а последовательно. Описание каждого этапа представлено ниже в таблице. </a:t>
            </a:r>
            <a:endParaRPr lang="ru-RU" sz="20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020831"/>
              </p:ext>
            </p:extLst>
          </p:nvPr>
        </p:nvGraphicFramePr>
        <p:xfrm>
          <a:off x="179512" y="2636912"/>
          <a:ext cx="8640960" cy="3888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6480720"/>
              </a:tblGrid>
              <a:tr h="473532">
                <a:tc>
                  <a:txBody>
                    <a:bodyPr/>
                    <a:lstStyle/>
                    <a:p>
                      <a:r>
                        <a:rPr lang="ru-RU" sz="1600" b="0" i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Этапы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i="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Фонопедическая</a:t>
                      </a:r>
                      <a:r>
                        <a:rPr lang="ru-RU" sz="1600" b="0" i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работа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299147">
                <a:tc>
                  <a:txBody>
                    <a:bodyPr/>
                    <a:lstStyle/>
                    <a:p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Рациональная психотерапия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Изучение личности и сбор анамнеза заболевания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Выявление причин </a:t>
                      </a:r>
                      <a:r>
                        <a:rPr lang="ru-RU" sz="16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дисфонии</a:t>
                      </a:r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 подбор методов устранения нарушения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Создание лечебного режима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05251">
                <a:tc>
                  <a:txBody>
                    <a:bodyPr/>
                    <a:lstStyle/>
                    <a:p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Подготовительный этап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Подготовка функционального базиса голосового аппарата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Обучение правильной гигиене голоса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05251">
                <a:tc>
                  <a:txBody>
                    <a:bodyPr/>
                    <a:lstStyle/>
                    <a:p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Тренировка слухового восприятия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Обучение способности различать голосовые дефекты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Развитие слухового восприятия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05251">
                <a:tc>
                  <a:txBody>
                    <a:bodyPr/>
                    <a:lstStyle/>
                    <a:p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Постановочный этап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Непосредственно</a:t>
                      </a:r>
                      <a:r>
                        <a:rPr lang="ru-RU" sz="16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постановка правильного звучания голоса</a:t>
                      </a:r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018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 fontScale="90000"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Фонопедические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упражнения при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556793"/>
            <a:ext cx="5472608" cy="403244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коррекционной работы при </a:t>
            </a:r>
            <a:r>
              <a:rPr lang="ru-RU" b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дисфонии</a:t>
            </a:r>
            <a:r>
              <a:rPr lang="ru-RU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афонии включают развитие пяти отдельных сторон голосового </a:t>
            </a:r>
            <a:r>
              <a:rPr lang="ru-RU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звучания: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Стимуляция </a:t>
            </a:r>
            <a:r>
              <a:rPr lang="ru-RU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мышц небной занавески. </a:t>
            </a:r>
            <a:endParaRPr lang="ru-RU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тембра. </a:t>
            </a:r>
            <a:endParaRPr lang="ru-RU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устойчивости тональности. </a:t>
            </a:r>
            <a:endParaRPr lang="ru-RU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диапазона. </a:t>
            </a:r>
            <a:endParaRPr lang="ru-RU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Коррекция </a:t>
            </a:r>
            <a:r>
              <a:rPr lang="ru-RU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интонации и выразительности голоса. </a:t>
            </a:r>
            <a:endParaRPr lang="ru-RU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2136883"/>
            <a:ext cx="3312368" cy="2914884"/>
          </a:xfrm>
          <a:prstGeom prst="rect">
            <a:avLst/>
          </a:prstGeom>
        </p:spPr>
      </p:pic>
      <p:sp>
        <p:nvSpPr>
          <p:cNvPr id="5" name="AutoShape 2" descr="Дыхательная гимнастика для тембра голос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07975" y="5445224"/>
            <a:ext cx="851249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Каждое из представленных направлений имеет собственные упражнения для коррекции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дисфонии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924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38</TotalTime>
  <Words>344</Words>
  <Application>Microsoft Office PowerPoint</Application>
  <PresentationFormat>Экран (4:3)</PresentationFormat>
  <Paragraphs>78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Главная</vt:lpstr>
      <vt:lpstr>Дисфония (афония)</vt:lpstr>
      <vt:lpstr>Определение</vt:lpstr>
      <vt:lpstr>Определение</vt:lpstr>
      <vt:lpstr>Причины</vt:lpstr>
      <vt:lpstr>Заболевания, ставшие причиной дисфонии:</vt:lpstr>
      <vt:lpstr>Классификация</vt:lpstr>
      <vt:lpstr>Классификация</vt:lpstr>
      <vt:lpstr>Основные направления коррекционной работы</vt:lpstr>
      <vt:lpstr>Этапы коррекционной работы при дисфонии</vt:lpstr>
      <vt:lpstr>Фонопедические упражнения при дисфонии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Дисфония (афония)</dc:title>
  <dc:creator>Лиза Зайцева</dc:creator>
  <cp:lastModifiedBy>Лиза Зайцева</cp:lastModifiedBy>
  <cp:revision>5</cp:revision>
  <dcterms:created xsi:type="dcterms:W3CDTF">2020-11-02T15:54:04Z</dcterms:created>
  <dcterms:modified xsi:type="dcterms:W3CDTF">2020-11-02T16:42:52Z</dcterms:modified>
</cp:coreProperties>
</file>