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6"/>
  </p:notesMasterIdLst>
  <p:sldIdLst>
    <p:sldId id="416" r:id="rId2"/>
    <p:sldId id="299" r:id="rId3"/>
    <p:sldId id="297" r:id="rId4"/>
    <p:sldId id="302" r:id="rId5"/>
    <p:sldId id="305" r:id="rId6"/>
    <p:sldId id="306" r:id="rId7"/>
    <p:sldId id="307" r:id="rId8"/>
    <p:sldId id="366" r:id="rId9"/>
    <p:sldId id="308" r:id="rId10"/>
    <p:sldId id="311" r:id="rId11"/>
    <p:sldId id="256" r:id="rId12"/>
    <p:sldId id="310" r:id="rId13"/>
    <p:sldId id="309" r:id="rId14"/>
    <p:sldId id="412" r:id="rId15"/>
    <p:sldId id="313" r:id="rId16"/>
    <p:sldId id="314" r:id="rId17"/>
    <p:sldId id="340" r:id="rId18"/>
    <p:sldId id="342" r:id="rId19"/>
    <p:sldId id="343" r:id="rId20"/>
    <p:sldId id="350" r:id="rId21"/>
    <p:sldId id="351" r:id="rId22"/>
    <p:sldId id="354" r:id="rId23"/>
    <p:sldId id="418" r:id="rId24"/>
    <p:sldId id="355" r:id="rId25"/>
    <p:sldId id="361" r:id="rId26"/>
    <p:sldId id="360" r:id="rId27"/>
    <p:sldId id="378" r:id="rId28"/>
    <p:sldId id="359" r:id="rId29"/>
    <p:sldId id="358" r:id="rId30"/>
    <p:sldId id="379" r:id="rId31"/>
    <p:sldId id="357" r:id="rId32"/>
    <p:sldId id="356" r:id="rId33"/>
    <p:sldId id="380" r:id="rId34"/>
    <p:sldId id="260" r:id="rId35"/>
    <p:sldId id="264" r:id="rId36"/>
    <p:sldId id="265" r:id="rId37"/>
    <p:sldId id="266" r:id="rId38"/>
    <p:sldId id="258" r:id="rId39"/>
    <p:sldId id="274" r:id="rId40"/>
    <p:sldId id="322" r:id="rId41"/>
    <p:sldId id="328" r:id="rId42"/>
    <p:sldId id="369" r:id="rId43"/>
    <p:sldId id="337" r:id="rId44"/>
    <p:sldId id="363" r:id="rId45"/>
    <p:sldId id="367" r:id="rId46"/>
    <p:sldId id="397" r:id="rId47"/>
    <p:sldId id="399" r:id="rId48"/>
    <p:sldId id="398" r:id="rId49"/>
    <p:sldId id="404" r:id="rId50"/>
    <p:sldId id="403" r:id="rId51"/>
    <p:sldId id="370" r:id="rId52"/>
    <p:sldId id="414" r:id="rId53"/>
    <p:sldId id="381" r:id="rId54"/>
    <p:sldId id="382" r:id="rId55"/>
    <p:sldId id="383" r:id="rId56"/>
    <p:sldId id="384" r:id="rId57"/>
    <p:sldId id="385" r:id="rId58"/>
    <p:sldId id="388" r:id="rId59"/>
    <p:sldId id="387" r:id="rId60"/>
    <p:sldId id="386" r:id="rId61"/>
    <p:sldId id="407" r:id="rId62"/>
    <p:sldId id="408" r:id="rId63"/>
    <p:sldId id="389" r:id="rId64"/>
    <p:sldId id="390" r:id="rId65"/>
    <p:sldId id="391" r:id="rId66"/>
    <p:sldId id="392" r:id="rId67"/>
    <p:sldId id="393" r:id="rId68"/>
    <p:sldId id="405" r:id="rId69"/>
    <p:sldId id="413" r:id="rId70"/>
    <p:sldId id="415" r:id="rId71"/>
    <p:sldId id="411" r:id="rId72"/>
    <p:sldId id="417" r:id="rId73"/>
    <p:sldId id="410" r:id="rId74"/>
    <p:sldId id="419" r:id="rId7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9C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357" autoAdjust="0"/>
  </p:normalViewPr>
  <p:slideViewPr>
    <p:cSldViewPr>
      <p:cViewPr varScale="1">
        <p:scale>
          <a:sx n="81" d="100"/>
          <a:sy n="81" d="100"/>
        </p:scale>
        <p:origin x="-1498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4200F-F154-4409-804B-6AE714AC04BD}" type="datetimeFigureOut">
              <a:rPr lang="ru-RU" smtClean="0"/>
              <a:t>12.06.2024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AC98D9-7FF3-4F81-9528-F6197F38F8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017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AC98D9-7FF3-4F81-9528-F6197F38F85E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065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03648" y="4372168"/>
            <a:ext cx="7416823" cy="229719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Поджелудочная железа: просто о сложном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692696"/>
            <a:ext cx="6336704" cy="3397814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126687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748464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851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1520" y="620688"/>
            <a:ext cx="7992888" cy="47525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957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249446"/>
              </p:ext>
            </p:extLst>
          </p:nvPr>
        </p:nvGraphicFramePr>
        <p:xfrm>
          <a:off x="683567" y="1340767"/>
          <a:ext cx="7848873" cy="4896546"/>
        </p:xfrm>
        <a:graphic>
          <a:graphicData uri="http://schemas.openxmlformats.org/drawingml/2006/table">
            <a:tbl>
              <a:tblPr/>
              <a:tblGrid>
                <a:gridCol w="2616291"/>
                <a:gridCol w="2616291"/>
                <a:gridCol w="2616291"/>
              </a:tblGrid>
              <a:tr h="1109884">
                <a:tc>
                  <a:txBody>
                    <a:bodyPr/>
                    <a:lstStyle/>
                    <a:p>
                      <a:pPr algn="ctr" fontAlgn="t"/>
                      <a:r>
                        <a:rPr lang="ru-RU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Функция  </a:t>
                      </a:r>
                      <a:endParaRPr lang="ru-RU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114300" marB="1143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Действие</a:t>
                      </a:r>
                      <a:endParaRPr lang="ru-RU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114300" marB="1143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Составляющая часть железы</a:t>
                      </a:r>
                      <a:endParaRPr lang="ru-RU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114300" marB="1143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10988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Эндокринная</a:t>
                      </a:r>
                    </a:p>
                  </a:txBody>
                  <a:tcPr marL="114300" marR="114300" marT="114300" marB="11430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Производство и выброс гормонов в плазму крови</a:t>
                      </a:r>
                    </a:p>
                  </a:txBody>
                  <a:tcPr marL="114300" marR="114300" marT="114300" marB="11430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2%</a:t>
                      </a:r>
                    </a:p>
                  </a:txBody>
                  <a:tcPr marL="114300" marR="114300" marT="114300" marB="11430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7677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Экзокринная</a:t>
                      </a:r>
                    </a:p>
                  </a:txBody>
                  <a:tcPr marL="114300" marR="114300" marT="114300" marB="11430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Выработка панкреатического сока в совокупности с ферментами, поступающими в тонкий кишечник</a:t>
                      </a:r>
                    </a:p>
                  </a:txBody>
                  <a:tcPr marL="114300" marR="114300" marT="114300" marB="11430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98%</a:t>
                      </a:r>
                    </a:p>
                  </a:txBody>
                  <a:tcPr marL="114300" marR="114300" marT="114300" marB="11430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Поджелудочная железа: эндокринный орган или орган пищеварения?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539552" y="1916832"/>
            <a:ext cx="8147248" cy="4209331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815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548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3254"/>
            <a:ext cx="8789897" cy="6170405"/>
          </a:xfrm>
          <a:prstGeom prst="rect">
            <a:avLst/>
          </a:prstGeom>
          <a:ln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11" name="Скругленный прямоугольник 10"/>
          <p:cNvSpPr/>
          <p:nvPr/>
        </p:nvSpPr>
        <p:spPr>
          <a:xfrm>
            <a:off x="1043608" y="332656"/>
            <a:ext cx="7488832" cy="158417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Поджелудочная железа – орган, состоящий из клеток, образующих дольки, которые имеют выводные протоки, соединяющиеся в общий проток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580112" y="3933056"/>
            <a:ext cx="3384376" cy="23762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этому протоку пищеварительный сок этой железы поступает в 12-перстную кишку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71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9736" y="188640"/>
            <a:ext cx="7488832" cy="107173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Пищеварительный сок – бесцветная прозрачная жидкость щелочной реакции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5040" y="1630109"/>
            <a:ext cx="7488832" cy="64807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его состав входят ферменты: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78766" y="2627711"/>
            <a:ext cx="7488832" cy="107173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рипсин  расщепляет белки, поступившие из желудка, до полипептидов 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35870" y="3933056"/>
            <a:ext cx="7488832" cy="107173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Липаза с помощью желчи расщепляет жиры пищи до глицерина и жирных кислот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67636" y="5229200"/>
            <a:ext cx="7488832" cy="1071736"/>
          </a:xfrm>
          <a:prstGeom prst="roundRect">
            <a:avLst/>
          </a:prstGeom>
          <a:solidFill>
            <a:srgbClr val="EE9CC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Амилаза и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мальтаза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расщепляют крахмал до глюкозы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3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9036496" cy="6741367"/>
          </a:xfrm>
          <a:prstGeom prst="rect">
            <a:avLst/>
          </a:prstGeom>
          <a:ln/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85083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8938846" cy="6274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1403648" y="4653136"/>
            <a:ext cx="3960440" cy="171383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1560" y="4653136"/>
            <a:ext cx="3600400" cy="1080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дольками в области хвоста – особые тканевые образования –островки Лангерганса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1560" y="5805264"/>
            <a:ext cx="3600400" cy="105273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островки Лангерганса – структурно-функциональная единица эндокринной части ПЖ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69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0" y="116632"/>
            <a:ext cx="9180512" cy="662473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стровок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из различных клеток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вырабатывают клетки только одного вида, называемые бета-клетками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них гормон и синтезируется и сохраняется в виде особых зернышек правильной формы — гранул.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Островки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обильно снабжаются кровью и следят за содержанием в ней сахара.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оно повышается против нормы, гранулы инсулина движутся к поверхности клетки и выходят из нее.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сахар крови служит регулятором выхода инсулина из клеток-островков. </a:t>
            </a:r>
          </a:p>
        </p:txBody>
      </p:sp>
    </p:spTree>
    <p:extLst>
      <p:ext uri="{BB962C8B-B14F-4D97-AF65-F5344CB8AC3E}">
        <p14:creationId xmlns:p14="http://schemas.microsoft.com/office/powerpoint/2010/main" val="408148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03648" y="1628800"/>
            <a:ext cx="5904656" cy="28083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243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35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6444207" y="4598480"/>
            <a:ext cx="2675707" cy="63071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Панкреатический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полипептид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59097" y="4598481"/>
            <a:ext cx="1872208" cy="457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55576" y="1268760"/>
            <a:ext cx="2060591" cy="457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Соматостатин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9512" y="3030116"/>
            <a:ext cx="1728192" cy="457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глюкагон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95536" y="5445224"/>
            <a:ext cx="2736304" cy="81724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Островок </a:t>
            </a:r>
            <a:r>
              <a:rPr lang="ru-RU" sz="2400" b="1" dirty="0" err="1" smtClean="0">
                <a:solidFill>
                  <a:srgbClr val="C00000"/>
                </a:solidFill>
              </a:rPr>
              <a:t>Лангерганса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33"/>
            <a:ext cx="914400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5663531" y="4598481"/>
            <a:ext cx="3456384" cy="457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C00000"/>
                </a:solidFill>
              </a:rPr>
              <a:t>Панкреотический</a:t>
            </a:r>
            <a:r>
              <a:rPr lang="ru-RU" b="1" dirty="0" smtClean="0">
                <a:solidFill>
                  <a:srgbClr val="C00000"/>
                </a:solidFill>
              </a:rPr>
              <a:t> полипептид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60516" y="4508793"/>
            <a:ext cx="1872208" cy="457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инсулин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71600" y="1268760"/>
            <a:ext cx="1872208" cy="457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solidFill>
                  <a:srgbClr val="C00000"/>
                </a:solidFill>
              </a:rPr>
              <a:t>Соматостатин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9512" y="3030116"/>
            <a:ext cx="1728192" cy="457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глюкагон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08104" y="5299033"/>
            <a:ext cx="3456384" cy="110962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Гормон отвечает за правильный отток желчи и участие в процессе обмена </a:t>
            </a:r>
            <a:r>
              <a:rPr lang="ru-RU" b="1" dirty="0" smtClean="0">
                <a:solidFill>
                  <a:srgbClr val="C00000"/>
                </a:solidFill>
              </a:rPr>
              <a:t>белков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44008" y="260648"/>
            <a:ext cx="4320480" cy="301587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Гастрин выделяется G-клетками и является регулятором для нормальной работы желудка, так как воздействует на составляющие желудочного сока (взаимодействие регулировки объёма кислоты и пепсина</a:t>
            </a:r>
            <a:r>
              <a:rPr lang="ru-RU" b="1" dirty="0" smtClean="0">
                <a:solidFill>
                  <a:srgbClr val="C00000"/>
                </a:solidFill>
              </a:rPr>
              <a:t>)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-180528" y="2568468"/>
            <a:ext cx="3456384" cy="31011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rgbClr val="C00000"/>
                </a:solidFill>
              </a:rPr>
              <a:t>Соматостатин</a:t>
            </a:r>
            <a:r>
              <a:rPr lang="ru-RU" b="1" dirty="0">
                <a:solidFill>
                  <a:srgbClr val="C00000"/>
                </a:solidFill>
              </a:rPr>
              <a:t> представлен клетками дельта (около 10%). Гормон координирует внешнесекреторную и эндокринную деятельность поджелудочной </a:t>
            </a:r>
            <a:r>
              <a:rPr lang="ru-RU" b="1" dirty="0" smtClean="0">
                <a:solidFill>
                  <a:srgbClr val="C00000"/>
                </a:solidFill>
              </a:rPr>
              <a:t>железы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8316416" y="4953845"/>
            <a:ext cx="484632" cy="6903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45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4" y="116632"/>
            <a:ext cx="914400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524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501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вал 4"/>
          <p:cNvSpPr/>
          <p:nvPr/>
        </p:nvSpPr>
        <p:spPr>
          <a:xfrm>
            <a:off x="4251855" y="1484784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Г</a:t>
            </a:r>
          </a:p>
        </p:txBody>
      </p:sp>
      <p:sp>
        <p:nvSpPr>
          <p:cNvPr id="9" name="Овал 8"/>
          <p:cNvSpPr/>
          <p:nvPr/>
        </p:nvSpPr>
        <p:spPr>
          <a:xfrm>
            <a:off x="5137609" y="2906152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Г</a:t>
            </a:r>
          </a:p>
        </p:txBody>
      </p:sp>
      <p:sp>
        <p:nvSpPr>
          <p:cNvPr id="10" name="Овал 9"/>
          <p:cNvSpPr/>
          <p:nvPr/>
        </p:nvSpPr>
        <p:spPr>
          <a:xfrm>
            <a:off x="4501224" y="2004194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Г</a:t>
            </a:r>
          </a:p>
        </p:txBody>
      </p:sp>
      <p:sp>
        <p:nvSpPr>
          <p:cNvPr id="11" name="Овал 10"/>
          <p:cNvSpPr/>
          <p:nvPr/>
        </p:nvSpPr>
        <p:spPr>
          <a:xfrm>
            <a:off x="5173084" y="2025170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Г</a:t>
            </a:r>
          </a:p>
        </p:txBody>
      </p:sp>
      <p:sp>
        <p:nvSpPr>
          <p:cNvPr id="12" name="Овал 11"/>
          <p:cNvSpPr/>
          <p:nvPr/>
        </p:nvSpPr>
        <p:spPr>
          <a:xfrm>
            <a:off x="963969" y="2057629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Г</a:t>
            </a:r>
          </a:p>
        </p:txBody>
      </p:sp>
      <p:sp>
        <p:nvSpPr>
          <p:cNvPr id="13" name="Овал 12"/>
          <p:cNvSpPr/>
          <p:nvPr/>
        </p:nvSpPr>
        <p:spPr>
          <a:xfrm>
            <a:off x="1907704" y="2025170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Г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21284" y="3429000"/>
            <a:ext cx="5256584" cy="172819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Везикула — в цитологии — это относительно маленькие внутриклеточные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органеллы,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мембрано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-защищённые сумки, в которых запасаются или транспортируются питательные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вещества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74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06" y="2763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вал 4"/>
          <p:cNvSpPr/>
          <p:nvPr/>
        </p:nvSpPr>
        <p:spPr>
          <a:xfrm>
            <a:off x="5771212" y="2348880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И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873224" y="3230188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И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516216" y="2780928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И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053570" y="3404171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И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771212" y="3839788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И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5150404" y="3780481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И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46" y="5414544"/>
            <a:ext cx="2618652" cy="1421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Овал 13"/>
          <p:cNvSpPr/>
          <p:nvPr/>
        </p:nvSpPr>
        <p:spPr>
          <a:xfrm>
            <a:off x="883412" y="5414544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Г</a:t>
            </a:r>
          </a:p>
        </p:txBody>
      </p:sp>
      <p:sp>
        <p:nvSpPr>
          <p:cNvPr id="15" name="Овал 14"/>
          <p:cNvSpPr/>
          <p:nvPr/>
        </p:nvSpPr>
        <p:spPr>
          <a:xfrm>
            <a:off x="1437772" y="5451193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Г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341943" y="188640"/>
            <a:ext cx="2736304" cy="81724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Бета –клетки инсулин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32344" y="188640"/>
            <a:ext cx="2736304" cy="81724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Островок </a:t>
            </a:r>
            <a:r>
              <a:rPr lang="ru-RU" sz="2400" b="1" dirty="0" err="1" smtClean="0">
                <a:solidFill>
                  <a:srgbClr val="C00000"/>
                </a:solidFill>
              </a:rPr>
              <a:t>Лангерганса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4066" y="4404077"/>
            <a:ext cx="1368152" cy="72333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Пища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709860" y="4977172"/>
            <a:ext cx="242316" cy="4373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ирог 18"/>
          <p:cNvSpPr/>
          <p:nvPr/>
        </p:nvSpPr>
        <p:spPr>
          <a:xfrm rot="10800000">
            <a:off x="2416800" y="5451192"/>
            <a:ext cx="623370" cy="498087"/>
          </a:xfrm>
          <a:prstGeom prst="p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Пирог 21"/>
          <p:cNvSpPr/>
          <p:nvPr/>
        </p:nvSpPr>
        <p:spPr>
          <a:xfrm rot="10800000">
            <a:off x="3027651" y="5809077"/>
            <a:ext cx="623370" cy="498087"/>
          </a:xfrm>
          <a:prstGeom prst="p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2868648" y="6010259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Г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92738" y="5647059"/>
            <a:ext cx="554360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Г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013361" y="5809077"/>
            <a:ext cx="2736304" cy="81724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Секреторные гранулы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43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784975" cy="679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5220072" y="692696"/>
            <a:ext cx="3923928" cy="102427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Образование инсулина регулируется уровнем глюкозы в крови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517193" y="1916832"/>
            <a:ext cx="4680520" cy="115212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Повышение концентрации её в крови стимулирует секрецию инсулина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63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74136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8964487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2132856"/>
            <a:ext cx="1224136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3200400"/>
            <a:ext cx="1800200" cy="7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5436096" y="548680"/>
            <a:ext cx="1944216" cy="149046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776090" y="116316"/>
            <a:ext cx="4320480" cy="115212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Окисление глюкозы приводит к образованию  АТФ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482242" y="1484359"/>
            <a:ext cx="4662715" cy="6606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АТФ приводит к закрытию К+-каналов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416050" y="2361456"/>
            <a:ext cx="4680520" cy="57606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Это открывает  </a:t>
            </a:r>
            <a:r>
              <a:rPr lang="ru-RU" sz="2000" b="1" dirty="0" err="1" smtClean="0">
                <a:solidFill>
                  <a:schemeClr val="tx1"/>
                </a:solidFill>
              </a:rPr>
              <a:t>Са</a:t>
            </a:r>
            <a:r>
              <a:rPr lang="ru-RU" sz="2000" b="1" dirty="0" smtClean="0">
                <a:solidFill>
                  <a:schemeClr val="tx1"/>
                </a:solidFill>
              </a:rPr>
              <a:t>+-каналы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164288" y="4060446"/>
            <a:ext cx="1932282" cy="232088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</a:rPr>
              <a:t>Са</a:t>
            </a:r>
            <a:r>
              <a:rPr lang="ru-RU" sz="2000" b="1" dirty="0" smtClean="0">
                <a:solidFill>
                  <a:schemeClr val="tx1"/>
                </a:solidFill>
              </a:rPr>
              <a:t>+ с белками обеспечивает продвижение везикул к мембране и его секрецию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51520" y="4139448"/>
            <a:ext cx="1932282" cy="232088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Чем больше глюкозы, тем больше АТФ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06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16623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643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611560" y="368660"/>
            <a:ext cx="8064896" cy="14761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ткани человеческого организма можно разделить на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инсулинозависимые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инсулино</a:t>
            </a:r>
            <a:r>
              <a:rPr lang="ru-RU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зависимые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2132856"/>
            <a:ext cx="8136904" cy="165618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первым относятся мышцы, жировая ткань и печень, к другим - все остальные.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Такое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деление основано на принципе поступления сахара в ткани.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9145" y="4437112"/>
            <a:ext cx="8136904" cy="165618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Инсулиновый путь,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сахар попадает из крови в клетку при помощи инсулина. А без него он так и остается у "запертых дверей"</a:t>
            </a:r>
          </a:p>
        </p:txBody>
      </p:sp>
    </p:spTree>
    <p:extLst>
      <p:ext uri="{BB962C8B-B14F-4D97-AF65-F5344CB8AC3E}">
        <p14:creationId xmlns:p14="http://schemas.microsoft.com/office/powerpoint/2010/main" val="20186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48680"/>
            <a:ext cx="7704856" cy="5688632"/>
          </a:xfrm>
        </p:spPr>
      </p:pic>
    </p:spTree>
    <p:extLst>
      <p:ext uri="{BB962C8B-B14F-4D97-AF65-F5344CB8AC3E}">
        <p14:creationId xmlns:p14="http://schemas.microsoft.com/office/powerpoint/2010/main" val="11493002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1560" y="368660"/>
            <a:ext cx="8064896" cy="14761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есть и другой путь, когда сахар проникает в ткани без </a:t>
            </a: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проводника</a:t>
            </a:r>
            <a:endParaRPr lang="ru-RU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18663" y="1988840"/>
            <a:ext cx="8136904" cy="316835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нергия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есть основа основ для всего живого и что все находится в движении. Человек не является исключением. Мы непрерывно черпаем ее из самых разнообразных источников, бодрствуем мы или спим. Но есть такие органы и ткани в нашем организме, непрерывность и качество работы которых особенно для нас важны.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90671" y="5301208"/>
            <a:ext cx="8064896" cy="10441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00B050"/>
                </a:solidFill>
              </a:rPr>
              <a:t>Потому режим и условия работы для них должны быть строго </a:t>
            </a:r>
            <a:r>
              <a:rPr lang="ru-RU" sz="2400" dirty="0" smtClean="0">
                <a:solidFill>
                  <a:srgbClr val="00B050"/>
                </a:solidFill>
              </a:rPr>
              <a:t>определенными</a:t>
            </a:r>
            <a:endParaRPr lang="ru-RU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669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473510" y="5312848"/>
            <a:ext cx="8202945" cy="12845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Мозг строго следит за тем, чтобы сначала насытились наиболее ответственные органы, в том числе и он </a:t>
            </a: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</a:t>
            </a:r>
            <a:endParaRPr lang="ru-RU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3510" y="476672"/>
            <a:ext cx="8274954" cy="165618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таким органам относятся головной мозг, сердце, почки, нервы, семенники. </a:t>
            </a:r>
            <a:endParaRPr lang="ru-RU" sz="24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Сахар </a:t>
            </a:r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служит для них основным источником питания.</a:t>
            </a:r>
            <a:endParaRPr lang="ru-RU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9145" y="2420888"/>
            <a:ext cx="8136904" cy="27363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количество его уменьшается или увеличивается сверх меры, начинаются сбои в работе. </a:t>
            </a:r>
            <a:endParaRPr lang="ru-RU" sz="24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</a:t>
            </a:r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себе представить, что произойдет, остановись хоть на короткое время деятельность любого из них. </a:t>
            </a:r>
            <a:endParaRPr lang="ru-RU" sz="24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Потому-то </a:t>
            </a:r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организм стремится обеспечить их энергией в первую очередь. </a:t>
            </a:r>
            <a:endParaRPr lang="ru-RU" sz="24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Другим </a:t>
            </a:r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 тканям достается то, что останется</a:t>
            </a:r>
            <a:endParaRPr lang="ru-RU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26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79513" y="368660"/>
            <a:ext cx="8712968" cy="32763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что же ориентируется мозг, когда решает, куда направить сахар?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уровень его содержания в крови</a:t>
            </a: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Нужную информацию он считывает при помощи специальных датчиков. </a:t>
            </a:r>
            <a:endParaRPr lang="ru-RU" sz="2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сахара недостаточно, он поступает лишь в мозг, сердце, почки и другие инсулинонезависимые ткани. </a:t>
            </a:r>
            <a:endParaRPr lang="ru-RU" sz="2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инсулинозависимыми же они поделятся лишь в том случае, когда сахара хватит на всех.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9145" y="4437112"/>
            <a:ext cx="8136904" cy="165618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Каким же образом происходит раздача сахара "остальным"? </a:t>
            </a:r>
          </a:p>
        </p:txBody>
      </p:sp>
    </p:spTree>
    <p:extLst>
      <p:ext uri="{BB962C8B-B14F-4D97-AF65-F5344CB8AC3E}">
        <p14:creationId xmlns:p14="http://schemas.microsoft.com/office/powerpoint/2010/main" val="332226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39551" y="692696"/>
            <a:ext cx="8026497" cy="54006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огда мы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хорошо пообедали и прилегли на диван, содержание сахара в крови повышается, даже слишком, тогда как его уровень должен быть строго определенным.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ебольшие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колебания в ту или иную сторону возможны и закономерны, но лишь небольшие и кратковременные.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принятия пищи вступает в работу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команде из центра поджелудочная железа немедленно впрыскивает в кровь его дополнительную порцию, чтобы с помощью инсулина быстренько "спрятать" сахар в те органы и ткани, где его излишки не повредят организму.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есть, в первую очередь,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клетки мышц, печени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18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29145" y="548680"/>
            <a:ext cx="8136904" cy="5544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все становится на свои места.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незаметно заснули и спокойно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смотрим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очередной приятный сон.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Мозг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работает нормально и готовится к показу другого, не менее приятного сновидения.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Почки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работают тоже нормально, фильтруя и очищая кровь.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Кровяные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тельца безмятежно путешествуют по лабиринтам и закоулкам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наших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сосудов, разнося кислород. </a:t>
            </a: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"завязывается" жирок, потому что часть лишнего сахара переводится при помощи инсулина в жир.</a:t>
            </a:r>
          </a:p>
        </p:txBody>
      </p:sp>
    </p:spTree>
    <p:extLst>
      <p:ext uri="{BB962C8B-B14F-4D97-AF65-F5344CB8AC3E}">
        <p14:creationId xmlns:p14="http://schemas.microsoft.com/office/powerpoint/2010/main" val="332226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2881" y="260648"/>
            <a:ext cx="8781606" cy="11161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что же случается при сахарном диабете, когда инсулина мало?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9144" y="1484784"/>
            <a:ext cx="8535343" cy="46085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Покушал больной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прилег отдохнуть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онятно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сахар в крови после еды "подскочил".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Положить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 его в укромные местечки, да инсулина нет.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попасть сахару без него в "складские помещения".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ишнее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пошло гулять по организму и попадает туда, куда вход свободный, то есть в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инсулинонезависимые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ткани.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Врывается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сахар в такие клетки непрошеным гостем, так сказать, лишним блюдом.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теперь с ним делать? Надо и его "переваривать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26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06012" y="3933056"/>
            <a:ext cx="8781606" cy="27183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Сорбит имеет свойство удерживать воду. </a:t>
            </a:r>
            <a:endParaRPr lang="ru-RU" sz="2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Мало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сорбита - мало и удерживаемой им воды</a:t>
            </a: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 его - и воды много. </a:t>
            </a:r>
            <a:endParaRPr lang="ru-RU" sz="2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сорбит накапливается в тканях, то они отекают, и кровообращение в них существенно нарушается.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9144" y="260648"/>
            <a:ext cx="8535343" cy="352839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Откладывать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впрок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 клетки 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умеют.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инсулинонезависимые клетки организма, перерабатывая сахар, выделяют сорбит.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нормальных количествах он никак не вредит.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его много, становится веществом "страшным". Настоящим ядом для больного.</a:t>
            </a:r>
          </a:p>
        </p:txBody>
      </p:sp>
    </p:spTree>
    <p:extLst>
      <p:ext uri="{BB962C8B-B14F-4D97-AF65-F5344CB8AC3E}">
        <p14:creationId xmlns:p14="http://schemas.microsoft.com/office/powerpoint/2010/main" val="178175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1560" y="368660"/>
            <a:ext cx="8064896" cy="14761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же органы и ткани человеческого организма способны накапливать сорбит? </a:t>
            </a:r>
            <a:endParaRPr lang="ru-RU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09994" y="2348880"/>
            <a:ext cx="8136904" cy="309634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прежде всего нервная ткань, хрусталик глаза, половые железы, внутренняя стенка сосудов и, соответственно, все органы, богатые сосудами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наиболее частым осложнением при диабете является ухудшение, а нередко и полная потеря зрения. </a:t>
            </a:r>
          </a:p>
        </p:txBody>
      </p:sp>
    </p:spTree>
    <p:extLst>
      <p:ext uri="{BB962C8B-B14F-4D97-AF65-F5344CB8AC3E}">
        <p14:creationId xmlns:p14="http://schemas.microsoft.com/office/powerpoint/2010/main" val="332226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395536" y="980728"/>
            <a:ext cx="8064896" cy="45365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Возникают серьезные заболевания почек. </a:t>
            </a:r>
            <a:endParaRPr lang="ru-RU" sz="2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Ухудшается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кровоснабжение ног, нарушается их иннервация, что может привести к гангрене и необходимости операции</a:t>
            </a: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Снижается память, ухудшается нервная деятельность в целом. </a:t>
            </a:r>
            <a:endParaRPr lang="ru-RU" sz="2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половой функции тоже может быть следствием сахарного диабета. </a:t>
            </a:r>
            <a:endParaRPr lang="ru-RU" sz="2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всему этому виной исключительно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излишки сорбита.</a:t>
            </a:r>
          </a:p>
        </p:txBody>
      </p:sp>
    </p:spTree>
    <p:extLst>
      <p:ext uri="{BB962C8B-B14F-4D97-AF65-F5344CB8AC3E}">
        <p14:creationId xmlns:p14="http://schemas.microsoft.com/office/powerpoint/2010/main" val="332226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79512" y="188640"/>
            <a:ext cx="8712968" cy="640871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Подведем итоги: </a:t>
            </a:r>
          </a:p>
          <a:p>
            <a:pPr marL="457200" indent="-457200" algn="ctr">
              <a:buAutoNum type="arabicPeriod"/>
            </a:pP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еды естественным образом повышается содержание сахара в крови. </a:t>
            </a:r>
            <a:endParaRPr lang="ru-RU" sz="2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срочно привести его количество к норме. </a:t>
            </a:r>
            <a:endParaRPr lang="ru-RU" sz="2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Однако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из-за недостатка инсулина излишки сахара не усваиваются ответственными за его хранение инсулинозависимыми тканями, то есть мышцами и печенью</a:t>
            </a: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Эти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излишки циркулируют в кровяном русле. </a:t>
            </a:r>
            <a:endParaRPr lang="ru-RU" sz="2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И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наконец, поглощенные "гостеприимными" клетками инсулинонезависимых тканей, распадаются, выделяя чрезмерное количество сорбита. </a:t>
            </a:r>
            <a:endParaRPr lang="ru-RU" sz="2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Сорбит 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удерживает воду. Инсулинонезависимые ткани от избытка воды набухают. </a:t>
            </a:r>
            <a:endParaRPr lang="ru-RU" sz="2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В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них нарушается </a:t>
            </a: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кровообращение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сбивается </a:t>
            </a: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функционирование</a:t>
            </a:r>
            <a:endParaRPr lang="ru-RU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19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35122" y="368660"/>
            <a:ext cx="5904656" cy="25202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 – это гормон, играющий особую роль в организме человека. Нарушения его продукции вызывают серьезные патологические процессы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3086262"/>
            <a:ext cx="8136904" cy="343908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 – это гормон белковой природы, образующийся в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β-клетках.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выполняет многогранные функции, напрямую касающиеся метаболических процессов. Основная задача гормона – это регулирование уровня глюкозы в плазме крови.</a:t>
            </a:r>
          </a:p>
        </p:txBody>
      </p:sp>
    </p:spTree>
    <p:extLst>
      <p:ext uri="{BB962C8B-B14F-4D97-AF65-F5344CB8AC3E}">
        <p14:creationId xmlns:p14="http://schemas.microsoft.com/office/powerpoint/2010/main" val="14659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683568" y="4759199"/>
            <a:ext cx="7704856" cy="16921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Отметим, что функции гликогена и инсулина тесно переплетены между собой. При употреблении пищи поджелудочная железа начинает вырабатывать инсулин для нейтрализации переизбытка глюкозы (норма – 100 мг на 1 децилитр крови), который попадает в печень, а также жировую и мышечную ткань в виде гликогена.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552" y="116632"/>
            <a:ext cx="8136904" cy="41764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 инсулина в организме человека заключается в таких действиях:</a:t>
            </a: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усиление проницаемости плазматических мембран для глюкозы;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активация ферментов гликолиза;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переброс в печень, мышечную и жировую ткань избытка глюкозы в измененном виде, как гликоген;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стимуляция синтеза белков и жиров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подавление ферментов, воздействующих на распад гликогена и жиров.</a:t>
            </a:r>
          </a:p>
        </p:txBody>
      </p:sp>
    </p:spTree>
    <p:extLst>
      <p:ext uri="{BB962C8B-B14F-4D97-AF65-F5344CB8AC3E}">
        <p14:creationId xmlns:p14="http://schemas.microsoft.com/office/powerpoint/2010/main" val="2058263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67544" y="476672"/>
            <a:ext cx="8136904" cy="59766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Гликоген – это сложный углевод, состоящий из цепочки молекул глюкозы. При снижении уровня сахара в крови (например, при высоких физических нагрузках или сильных стрессах) запасы вещества расщепляются ферментами на составляющие, что способствует нормализации уровня глюкозы.</a:t>
            </a: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 организме отмечается нехватка инсулина, это соответственно, сказывается на запасах гликогена, который в норме составляет 300-400 грамм.</a:t>
            </a:r>
          </a:p>
        </p:txBody>
      </p:sp>
    </p:spTree>
    <p:extLst>
      <p:ext uri="{BB962C8B-B14F-4D97-AF65-F5344CB8AC3E}">
        <p14:creationId xmlns:p14="http://schemas.microsoft.com/office/powerpoint/2010/main" val="387446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683568" y="1412776"/>
            <a:ext cx="7992888" cy="47525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Заболевания, вызванные нехваткой гормона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Дисфункция поджелудочной железы приводит к тому, что инсулин вырабатывается в недостаточном количестве либо наступает его абсолютное отсутствие. Данное обстоятельство опасно развитием сахарного диабета – это болезнь, проявляющаяся при нехватке инсулина.</a:t>
            </a: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зависимости от типа заболевания человек становится зависимым от гормона, пациенты обязаны регулярно вводить его подкожно, дабы держать в норме уровень глюкозы. Различают два типа СД.</a:t>
            </a:r>
          </a:p>
        </p:txBody>
      </p:sp>
    </p:spTree>
    <p:extLst>
      <p:ext uri="{BB962C8B-B14F-4D97-AF65-F5344CB8AC3E}">
        <p14:creationId xmlns:p14="http://schemas.microsoft.com/office/powerpoint/2010/main" val="23194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696999"/>
              </p:ext>
            </p:extLst>
          </p:nvPr>
        </p:nvGraphicFramePr>
        <p:xfrm>
          <a:off x="251519" y="188640"/>
          <a:ext cx="8640961" cy="6669359"/>
        </p:xfrm>
        <a:graphic>
          <a:graphicData uri="http://schemas.openxmlformats.org/drawingml/2006/table">
            <a:tbl>
              <a:tblPr/>
              <a:tblGrid>
                <a:gridCol w="1728192"/>
                <a:gridCol w="1874836"/>
                <a:gridCol w="1581549"/>
                <a:gridCol w="1728192"/>
                <a:gridCol w="1728192"/>
              </a:tblGrid>
              <a:tr h="969052">
                <a:tc>
                  <a:txBody>
                    <a:bodyPr/>
                    <a:lstStyle/>
                    <a:p>
                      <a:pPr algn="l" fontAlgn="t"/>
                      <a:r>
                        <a:rPr lang="ru-RU" sz="15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Тип СД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500" i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Дисфункция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500" i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Степень нарушения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500" i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Зависимость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5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Группа риска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79144">
                <a:tc>
                  <a:txBody>
                    <a:bodyPr/>
                    <a:lstStyle/>
                    <a:p>
                      <a:pPr algn="l" fontAlgn="t"/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СД </a:t>
                      </a:r>
                      <a:r>
                        <a:rPr lang="en-US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типа</a:t>
                      </a: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Сбой продуцирования инсулина вследствие деструкции (отмирания) β-клеток</a:t>
                      </a: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Абсолютная</a:t>
                      </a: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5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Инсулинозависимый</a:t>
                      </a: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Лица до 30 лет</a:t>
                      </a: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21163">
                <a:tc>
                  <a:txBody>
                    <a:bodyPr/>
                    <a:lstStyle/>
                    <a:p>
                      <a:pPr algn="l" fontAlgn="t"/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СД </a:t>
                      </a: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 </a:t>
                      </a: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типа</a:t>
                      </a: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Функциональный сбой инсулина на клеточную ткань (потеря чувствительности клеток к гормону)</a:t>
                      </a: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Относительная</a:t>
                      </a: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Инсулино</a:t>
                      </a: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зависимый</a:t>
                      </a: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Лица старше 40 лет, страдающие избыточным весом</a:t>
                      </a:r>
                    </a:p>
                  </a:txBody>
                  <a:tcPr marL="96709" marR="96709" marT="96709" marB="967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647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611560" y="332656"/>
            <a:ext cx="7992888" cy="23042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 I </a:t>
            </a:r>
            <a:r>
              <a:rPr lang="ru-RU" sz="24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типа  </a:t>
            </a:r>
            <a:endParaRPr lang="ru-RU" sz="2400" b="1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Лица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подвергшиеся данному типу заболевания, полностью зависят от инсулинотерапии.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поддержания нормы сахара в крови они вынуждены регулярно производить инъекции инсулина.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91060" y="3501008"/>
            <a:ext cx="8013387" cy="23042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 </a:t>
            </a:r>
            <a:r>
              <a:rPr lang="ru-RU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sz="24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типа</a:t>
            </a:r>
            <a:endParaRPr lang="ru-RU" sz="2400" b="1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Терапия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направлена на стимуляцию чувствительности клеток к гормону.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Основополагающая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часть лечения – это здоровый образ жизни, правильная диета и прием таблетированных препаратов. </a:t>
            </a:r>
          </a:p>
        </p:txBody>
      </p:sp>
    </p:spTree>
    <p:extLst>
      <p:ext uri="{BB962C8B-B14F-4D97-AF65-F5344CB8AC3E}">
        <p14:creationId xmlns:p14="http://schemas.microsoft.com/office/powerpoint/2010/main" val="163953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95250"/>
            <a:ext cx="7429500" cy="666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967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91061" y="116632"/>
            <a:ext cx="7992888" cy="64807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норме содержание в крови сахара (глюкозы) равно 0,07—0,1 процента. </a:t>
            </a:r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 под влиянием инсулина эта величина упадет до 0,03 процента, то нервные клетки, для которых глюкоза является основным источником питания, начинают голодать. </a:t>
            </a:r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Первой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начинает страдать кора головного мозга, а позднее и другие его отделы. Нарушение их нормальной работы сказывается в том, что у человека появляются судороги, теряется сознание. </a:t>
            </a:r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менее развита кора головного мозга, тем легче переносится низкий уровень сахара крови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рыбы и земноводные переносят снижение сахара крови очень легко. У новорожденных детей уровень сахара крови тоже очень низкий — взрослый человек при таком содержании его потерял бы сознание. Но у ребенка кора мозга еще недостаточно развита и не нуждается в большом количестве глюкозы.</a:t>
            </a:r>
          </a:p>
        </p:txBody>
      </p:sp>
    </p:spTree>
    <p:extLst>
      <p:ext uri="{BB962C8B-B14F-4D97-AF65-F5344CB8AC3E}">
        <p14:creationId xmlns:p14="http://schemas.microsoft.com/office/powerpoint/2010/main" val="392278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574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40959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480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5058" name="Picture 2" descr="https://fhd.multiurok.ru/1/f/b/1fb9ea627359ec6e0691e46656b6024ee1120ece/img_php0ouknt_Endokrinnaya-sistema_0_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0675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270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4631"/>
            <a:ext cx="8208912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01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4406" y="908720"/>
            <a:ext cx="2520280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 инсулин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4406" y="4869160"/>
            <a:ext cx="2252747" cy="15121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АНАБОЛИЗМ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652120" y="764704"/>
            <a:ext cx="2520280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 глюкагон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30636" y="2132856"/>
            <a:ext cx="2520280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 глюкоза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3160384" y="183896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 rot="10800000">
            <a:off x="5076056" y="1791823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228184" y="4725144"/>
            <a:ext cx="2252747" cy="15121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КАТАБОЛИЗМ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91061" y="3206367"/>
            <a:ext cx="2252747" cy="15121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Накопление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Насыщение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Хранение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</a:rPr>
              <a:t>С</a:t>
            </a:r>
            <a:r>
              <a:rPr lang="ru-RU" sz="2400" b="1" dirty="0" smtClean="0">
                <a:solidFill>
                  <a:schemeClr val="tx1"/>
                </a:solidFill>
              </a:rPr>
              <a:t>троительство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186765" y="2996952"/>
            <a:ext cx="2252747" cy="15121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Растрата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Голодание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Сжигание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</a:rPr>
              <a:t>Р</a:t>
            </a:r>
            <a:r>
              <a:rPr lang="ru-RU" sz="2400" b="1" dirty="0" smtClean="0">
                <a:solidFill>
                  <a:schemeClr val="tx1"/>
                </a:solidFill>
              </a:rPr>
              <a:t>асщепление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373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1115616" y="1484784"/>
            <a:ext cx="7162154" cy="15121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Глюкагон — это пептидный гормон, который вырабатывается для поддержания соответствующего уровня глюкозы в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крови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59632" y="3717032"/>
            <a:ext cx="7162154" cy="15121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предотвращает слишком низкий уровень глюкозы в крови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99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907976" y="1196752"/>
            <a:ext cx="7162154" cy="38164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осуществляется с помощью процесса, называемого гликогенолизом, который происходит, когда глюкагон в печени стимулирует превращение накопленного гликогена в глюкозу.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процесс позволяет организму поддерживать адекватные концентрации глюкозы в плазме.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67783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755576" y="620688"/>
            <a:ext cx="7162154" cy="496855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Глюкагон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секретируется из альфа-клеток поджелудочной железы в ответ на:</a:t>
            </a: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>
              <a:buFont typeface="Wingdings" pitchFamily="2" charset="2"/>
              <a:buChar char="Ø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гипогликемию</a:t>
            </a:r>
          </a:p>
          <a:p>
            <a:pPr marL="342900" indent="-342900" algn="ctr">
              <a:buFont typeface="Wingdings" pitchFamily="2" charset="2"/>
              <a:buChar char="Ø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долгосрочное голодание</a:t>
            </a:r>
          </a:p>
          <a:p>
            <a:pPr marL="342900" indent="-342900" algn="ctr">
              <a:buFont typeface="Wingdings" pitchFamily="2" charset="2"/>
              <a:buChar char="Ø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физические упражнения</a:t>
            </a:r>
          </a:p>
          <a:p>
            <a:pPr marL="342900" indent="-342900" algn="ctr">
              <a:buFont typeface="Wingdings" pitchFamily="2" charset="2"/>
              <a:buChar char="Ø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употребление высокобелковой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пищи</a:t>
            </a:r>
          </a:p>
          <a:p>
            <a:pPr marL="342900" indent="-342900" algn="ctr">
              <a:buFont typeface="Wingdings" pitchFamily="2" charset="2"/>
              <a:buChar char="Ø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вы поститесь в течение длительного периода времени, этот важный белок способствует использованию накопленного жира для энергии, которая сохраняет потребление глюкозы организмом.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67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906706" y="722400"/>
            <a:ext cx="2520280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4406" y="4869160"/>
            <a:ext cx="2373418" cy="15121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АНАБОЛИЗМ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510468" y="722400"/>
            <a:ext cx="2520280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глюкагон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30636" y="2564904"/>
            <a:ext cx="2520280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глюкоза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2987824" y="158649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 rot="10800000">
            <a:off x="5292080" y="162880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228184" y="4725144"/>
            <a:ext cx="2448272" cy="15121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КАТАБОЛИЗМ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91060" y="2996952"/>
            <a:ext cx="2539576" cy="172158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Накопление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Насыщение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Хранение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</a:rPr>
              <a:t>С</a:t>
            </a:r>
            <a:r>
              <a:rPr lang="ru-RU" sz="2400" b="1" dirty="0" smtClean="0">
                <a:solidFill>
                  <a:schemeClr val="tx1"/>
                </a:solidFill>
              </a:rPr>
              <a:t>троительство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210980" y="2996952"/>
            <a:ext cx="2465476" cy="161687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Растрата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Голодание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Сжигание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</a:rPr>
              <a:t>Р</a:t>
            </a:r>
            <a:r>
              <a:rPr lang="ru-RU" sz="2400" b="1" dirty="0" smtClean="0">
                <a:solidFill>
                  <a:schemeClr val="tx1"/>
                </a:solidFill>
              </a:rPr>
              <a:t>асщепление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0805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799630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510882" y="908720"/>
            <a:ext cx="4680520" cy="122413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крови оказывается слишком много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сахара и не достаточно инсулина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677874" y="150362"/>
            <a:ext cx="2252747" cy="15121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Сахарный диабет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29185" y="4005064"/>
            <a:ext cx="7200800" cy="10081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избытка жидкости ему приходится избавляться, то есть обильно и часто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мочиться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3568" y="2348880"/>
            <a:ext cx="6254447" cy="115212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Кровь становится очень "густой", и организм, пытаясь ее разжижать, вынуждает человека много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пить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773596"/>
            <a:ext cx="180020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48336"/>
            <a:ext cx="1793776" cy="1793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2011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539552" y="1196752"/>
            <a:ext cx="7766616" cy="54718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 ни пил человек, клетки его организма все равно "изнемогают" от жажды.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выше уровень сахара в крови, тем сильнее эта "клеточная" жажда.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разбавления густой, насыщенной сахаром крови организм начинает использовать даже внутриклеточную жидкость.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Она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покидает клетки и вливается в кровяное русло, стараясь хоть как-то уменьшить концентрацию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сахара.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Это означает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обезвоживание.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339752" y="346361"/>
            <a:ext cx="4680520" cy="57528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Сахарный диабет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6128" y="1773596"/>
            <a:ext cx="1197872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348818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683568" y="982931"/>
            <a:ext cx="7766616" cy="215907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этой же причине питательные вещества, поступающие в организм с продуктами, не могут проникнуть в клетки, и в результате больной сахарным диабетом, несмотря на обильную пищу, постоянно испытывает голод и теряет в весе.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20181" y="188640"/>
            <a:ext cx="2693389" cy="7193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Сахарный диабет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028" y="3933056"/>
            <a:ext cx="2391836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789040"/>
            <a:ext cx="2521056" cy="2437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325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464234" y="1412776"/>
            <a:ext cx="8284230" cy="47525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Из-за отсутствия инсулина сахар не может проникнуть в клетки. </a:t>
            </a:r>
            <a:endParaRPr lang="ru-RU" sz="24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Клетки </a:t>
            </a:r>
            <a:r>
              <a:rPr lang="ru-RU" sz="2400" b="1" dirty="0">
                <a:solidFill>
                  <a:schemeClr val="tx1"/>
                </a:solidFill>
              </a:rPr>
              <a:t>испытывают энергетический голод, а головной мозг воспринимает его как дефицит именно сахара. </a:t>
            </a:r>
            <a:endParaRPr lang="ru-RU" sz="2400" b="1" dirty="0" smtClean="0">
              <a:solidFill>
                <a:schemeClr val="tx1"/>
              </a:solidFill>
            </a:endParaRPr>
          </a:p>
          <a:p>
            <a:pPr algn="ctr"/>
            <a:endParaRPr lang="ru-RU" sz="2400" b="1" dirty="0">
              <a:solidFill>
                <a:schemeClr val="tx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И </a:t>
            </a:r>
            <a:r>
              <a:rPr lang="ru-RU" sz="2400" b="1" dirty="0">
                <a:solidFill>
                  <a:schemeClr val="tx1"/>
                </a:solidFill>
              </a:rPr>
              <a:t>организм начинает разрушать белки, чтобы образовать из них сахар. </a:t>
            </a:r>
            <a:endParaRPr lang="ru-RU" sz="24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Однако </a:t>
            </a:r>
            <a:r>
              <a:rPr lang="ru-RU" sz="2400" b="1" dirty="0">
                <a:solidFill>
                  <a:schemeClr val="tx1"/>
                </a:solidFill>
              </a:rPr>
              <a:t>запасы мышечного белка не бесконечны.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03848" y="222630"/>
            <a:ext cx="3240360" cy="90211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Сахарный диабет</a:t>
            </a:r>
          </a:p>
        </p:txBody>
      </p:sp>
    </p:spTree>
    <p:extLst>
      <p:ext uri="{BB962C8B-B14F-4D97-AF65-F5344CB8AC3E}">
        <p14:creationId xmlns:p14="http://schemas.microsoft.com/office/powerpoint/2010/main" val="273157080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464234" y="1412776"/>
            <a:ext cx="8284230" cy="47525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Поступающий же с пищей белок из-за отсутствия инсулина не усваивается.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ез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инсулина сахар, образовавшийся из белка, также не попадает в клетки. Но организм нуждается в энергии.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ее взять? Он начинает активно разрушать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жиры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 помните, какое это хорошее горючее и сколько оно выделяет энергии?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распад жиров происходит очень активно, продукты их обмена не "успевают направиться" по правильному энергетическому пути, и из них образуются так называемые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кетоновые тела.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699792" y="443114"/>
            <a:ext cx="3528392" cy="7193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Сахарный диабет</a:t>
            </a:r>
          </a:p>
        </p:txBody>
      </p:sp>
    </p:spTree>
    <p:extLst>
      <p:ext uri="{BB962C8B-B14F-4D97-AF65-F5344CB8AC3E}">
        <p14:creationId xmlns:p14="http://schemas.microsoft.com/office/powerpoint/2010/main" val="115078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464234" y="1412776"/>
            <a:ext cx="8284230" cy="47525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и ацетон, многим знакомый как растворитель, широко применяющийся в быту, - им выводят пятна на одежде,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снимают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лак с ногтей.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при </a:t>
            </a:r>
            <a:r>
              <a:rPr 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кетоацидозе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этот самый сильно пахнущий химический препарат свободно "разгуливает" внутри человека.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естественно, протестует и борется, отчаянно пытаясь приспособиться к новой ситуации.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147582" y="261428"/>
            <a:ext cx="2693389" cy="7193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Сахарный диабет</a:t>
            </a:r>
          </a:p>
        </p:txBody>
      </p:sp>
    </p:spTree>
    <p:extLst>
      <p:ext uri="{BB962C8B-B14F-4D97-AF65-F5344CB8AC3E}">
        <p14:creationId xmlns:p14="http://schemas.microsoft.com/office/powerpoint/2010/main" val="238887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464234" y="1412776"/>
            <a:ext cx="8284230" cy="47525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Головной мозг, сражаясь за жизнь, даже начинает использовать как источник энергии кетоновые тела, пытаясь при этом решить возникшие проблемы.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ничего не получается. Процессы идут дальше.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не принять своевременных мер, то заходят так далеко, что возникает непосредственная угроза жизни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 почему больные сахарным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диабетом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обязательно должны знать первые симптомы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кетоацидоза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635896" y="332656"/>
            <a:ext cx="2693389" cy="719300"/>
          </a:xfrm>
          <a:prstGeom prst="roundRect">
            <a:avLst>
              <a:gd name="adj" fmla="val 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Сахарный диабет</a:t>
            </a:r>
          </a:p>
        </p:txBody>
      </p:sp>
    </p:spTree>
    <p:extLst>
      <p:ext uri="{BB962C8B-B14F-4D97-AF65-F5344CB8AC3E}">
        <p14:creationId xmlns:p14="http://schemas.microsoft.com/office/powerpoint/2010/main" val="238887503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539552" y="630128"/>
            <a:ext cx="8284230" cy="5040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надвигающейся беде следует подумать,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если…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3528" y="1484784"/>
            <a:ext cx="8284230" cy="49685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вдруг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усилилась жажда, вы начали пить больше, чем обычно; пьете слишком много и постоянно "бегаете" в туалет;</a:t>
            </a: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вдруг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появились сильная слабость, сонливость; постоянно и беспричинно хочется прилечь;</a:t>
            </a:r>
          </a:p>
          <a:p>
            <a:pPr algn="ctr"/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пропал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аппетит, возникает тошнота, может быть и рвота;</a:t>
            </a:r>
          </a:p>
          <a:p>
            <a:pPr algn="ctr"/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появился неприятный запах изо рта, похожий на запах испорченных яблок (так пахнет ацетон);</a:t>
            </a:r>
          </a:p>
          <a:p>
            <a:pPr algn="ctr"/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стала тяжелой голова;</a:t>
            </a:r>
          </a:p>
          <a:p>
            <a:pPr algn="ctr"/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появились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боли в животе, иной раз настолько сильные, что врач может заподозрить острый аппендицит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8887503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55576" y="260648"/>
            <a:ext cx="7162154" cy="56166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Гипергликемия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Повышенное содержание глюкозы в крови возникает, когда организм не вырабатывает достаточное количество инсулина или не может правильно его использовать. Это происходит у пациентов с диабетом и людей с гормональным дисбалансом.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Глюкагон может способствовать  гипергликемии</a:t>
            </a:r>
          </a:p>
        </p:txBody>
      </p:sp>
    </p:spTree>
    <p:extLst>
      <p:ext uri="{BB962C8B-B14F-4D97-AF65-F5344CB8AC3E}">
        <p14:creationId xmlns:p14="http://schemas.microsoft.com/office/powerpoint/2010/main" val="138674897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755576" y="1052736"/>
            <a:ext cx="7344816" cy="43924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Симптомы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гипергликемии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обычно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включают в себя:</a:t>
            </a:r>
          </a:p>
          <a:p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усиление жажды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частое мочеиспускание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с концентрацией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затуманенное зрение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головные боли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слабость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онемение конечностей.</a:t>
            </a:r>
          </a:p>
        </p:txBody>
      </p:sp>
    </p:spTree>
    <p:extLst>
      <p:ext uri="{BB962C8B-B14F-4D97-AF65-F5344CB8AC3E}">
        <p14:creationId xmlns:p14="http://schemas.microsoft.com/office/powerpoint/2010/main" val="179671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335186" y="611952"/>
            <a:ext cx="8284230" cy="5040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ипогликемия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3528" y="1484784"/>
            <a:ext cx="8284230" cy="49685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называется состояние, при котором в крови отмечается низкий уровень содержания сахара.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происходит при увеличении количества инсулина или резком повышении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потребности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организма в сахаре.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Чаще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гипогликемия случается у больных сахарным диабетом первого типа.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Низкий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содержания сахара в крови, равно как и высокий, опасен для организма.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Небольшие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колебания, в том числе и снижение, случаются практически у каждого больного.</a:t>
            </a:r>
          </a:p>
        </p:txBody>
      </p:sp>
    </p:spTree>
    <p:extLst>
      <p:ext uri="{BB962C8B-B14F-4D97-AF65-F5344CB8AC3E}">
        <p14:creationId xmlns:p14="http://schemas.microsoft.com/office/powerpoint/2010/main" val="116340346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335186" y="611952"/>
            <a:ext cx="8284230" cy="5040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ипогликемия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3528" y="1484784"/>
            <a:ext cx="8284230" cy="49685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значительное снижение уровня содержания сахара вредно и даже опасно, потому что при каждой тяжелой гипогликемии погибают сотни тысяч клеток коры головного мозга.</a:t>
            </a: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Очень важно знать первые признаки, указывающие на критически низкое содержание сахара в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крови.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1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335186" y="611952"/>
            <a:ext cx="8284230" cy="5040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Гипогликемия: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3528" y="1484784"/>
            <a:ext cx="8284230" cy="3600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-явно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выраженная слабость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потливость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бледность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кожи;</a:t>
            </a: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дрожь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теле;</a:t>
            </a: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чувство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голода.</a:t>
            </a:r>
          </a:p>
        </p:txBody>
      </p:sp>
    </p:spTree>
    <p:extLst>
      <p:ext uri="{BB962C8B-B14F-4D97-AF65-F5344CB8AC3E}">
        <p14:creationId xmlns:p14="http://schemas.microsoft.com/office/powerpoint/2010/main" val="1884002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611560" y="611952"/>
            <a:ext cx="8284230" cy="5040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Гипогликемия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3528" y="1484784"/>
            <a:ext cx="8284230" cy="482453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только появились такие симптомы, нужно срочно съесть что-нибудь сладкое: например, чайную ложку меда или 1 -2 кусочка сахара-рафинада, либо выпить стакан теплого сладкого чая. Если гипогликемия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случается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вдали от дома, то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предусмотрительно иметь при себе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положенные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заранее в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карман карамельки или пара таблеток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глюкозы.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правило, уже минут через 10-15 после того, как организм получит такую "сладкую" помощь, симптомы гипогликемии исчезают. Хотя еще какое-то время остаются слабость, разбитость, мешающие человеку продолжить прерванные занятия.</a:t>
            </a:r>
          </a:p>
        </p:txBody>
      </p:sp>
    </p:spTree>
    <p:extLst>
      <p:ext uri="{BB962C8B-B14F-4D97-AF65-F5344CB8AC3E}">
        <p14:creationId xmlns:p14="http://schemas.microsoft.com/office/powerpoint/2010/main" val="319972506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467544" y="611952"/>
            <a:ext cx="8284230" cy="5040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Гипогликемия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3528" y="1484784"/>
            <a:ext cx="8284230" cy="482453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больной не примет необходимых мер при первых признаках гипогликемии? Как правило, появятся признаки психического расстройства. Больной начинает то плакать, то смеяться. Или же вдруг слезы и "веселье" сменяются бранью, часто переходящей в откровенную агрессию, направленную на окружающих. Потом возникает сонливость. Человек не понимает, где находится и что с ним происходит.</a:t>
            </a:r>
          </a:p>
          <a:p>
            <a:pPr algn="ctr"/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вял, у него нарушена координация движений. Постепенно от него уходит сознание, и он впадает в гипогликемическую кому... Это очень опасное состояние, тут нужна немедленная медицинская помощь.</a:t>
            </a:r>
          </a:p>
          <a:p>
            <a:pPr algn="ctr"/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внутривенное введение глюкозы, и возможно, другие экстренные меры. Однако пока приедет "скорая", пока больного доставят в реанимацию, может пройти немало времени, и часть клеток коры головного мозга уже погибнет.</a:t>
            </a:r>
          </a:p>
        </p:txBody>
      </p:sp>
    </p:spTree>
    <p:extLst>
      <p:ext uri="{BB962C8B-B14F-4D97-AF65-F5344CB8AC3E}">
        <p14:creationId xmlns:p14="http://schemas.microsoft.com/office/powerpoint/2010/main" val="55716689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755576" y="1412776"/>
            <a:ext cx="7776864" cy="37444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Гипогликемия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Низкое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глюкозы в крови может возникнуть в результате голодания, чрезмерных физических нагрузок и непреднамеренного приема пациентами с диабетом слишком большого количества инсулина или лекарств, снижающих уровень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глюкозы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0360"/>
            <a:ext cx="914400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6367125" y="4511574"/>
            <a:ext cx="2747714" cy="64839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Панкре</a:t>
            </a:r>
            <a:r>
              <a:rPr lang="ru-RU" b="1" dirty="0">
                <a:solidFill>
                  <a:srgbClr val="C00000"/>
                </a:solidFill>
              </a:rPr>
              <a:t>а</a:t>
            </a:r>
            <a:r>
              <a:rPr lang="ru-RU" b="1" dirty="0" smtClean="0">
                <a:solidFill>
                  <a:srgbClr val="C00000"/>
                </a:solidFill>
              </a:rPr>
              <a:t>тический полипептид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60516" y="4508793"/>
            <a:ext cx="1872208" cy="457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инсулин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60516" y="1268760"/>
            <a:ext cx="2283292" cy="457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Соматостатин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9512" y="3030116"/>
            <a:ext cx="1728192" cy="457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глюкагон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08104" y="5644221"/>
            <a:ext cx="3456384" cy="102513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Гормон отвечает за правильный отток желчи и участие в процессе обмена </a:t>
            </a:r>
            <a:r>
              <a:rPr lang="ru-RU" b="1" dirty="0" smtClean="0">
                <a:solidFill>
                  <a:srgbClr val="C00000"/>
                </a:solidFill>
              </a:rPr>
              <a:t>белков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516216" y="260649"/>
            <a:ext cx="2598623" cy="306967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Гастрин выделяется G-клетками и является регулятором для нормальной работы желудка, так как воздействует на составляющие желудочного </a:t>
            </a:r>
            <a:r>
              <a:rPr lang="ru-RU" b="1" dirty="0" smtClean="0">
                <a:solidFill>
                  <a:srgbClr val="C00000"/>
                </a:solidFill>
              </a:rPr>
              <a:t>сока)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5496" y="1936755"/>
            <a:ext cx="3456384" cy="31011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Соматостатин представлен клетками дельта (около 10%). Гормон координирует внешнесекреторную и эндокринную деятельность поджелудочной железы</a:t>
            </a:r>
            <a:r>
              <a:rPr lang="ru-RU" b="1" dirty="0" smtClean="0">
                <a:solidFill>
                  <a:srgbClr val="C00000"/>
                </a:solidFill>
              </a:rPr>
              <a:t>;</a:t>
            </a:r>
            <a:r>
              <a:rPr lang="en-US" b="1" dirty="0" smtClean="0">
                <a:solidFill>
                  <a:srgbClr val="C00000"/>
                </a:solidFill>
              </a:rPr>
              <a:t>=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8388424" y="5037876"/>
            <a:ext cx="484632" cy="6903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2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9036496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5108410" y="4941168"/>
            <a:ext cx="4007484" cy="64807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тиреотропных гормонов щитовидной железы</a:t>
            </a:r>
          </a:p>
        </p:txBody>
      </p:sp>
    </p:spTree>
    <p:extLst>
      <p:ext uri="{BB962C8B-B14F-4D97-AF65-F5344CB8AC3E}">
        <p14:creationId xmlns:p14="http://schemas.microsoft.com/office/powerpoint/2010/main" val="20565813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755576" y="332656"/>
            <a:ext cx="8136904" cy="59766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Подавляет синтез ряда гормонов, влияющих на функцию органов пищеварения (гастрина,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секретина),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влияет на выработку желудочного и панкреатического сока, снижает секрецию желчи, вызывая развитие серьезной патологии.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снижает на 30–40% кровоснабжение внутренних органов, перистальтику кишечника, сократимость желчного пузыря.</a:t>
            </a:r>
          </a:p>
        </p:txBody>
      </p:sp>
    </p:spTree>
    <p:extLst>
      <p:ext uri="{BB962C8B-B14F-4D97-AF65-F5344CB8AC3E}">
        <p14:creationId xmlns:p14="http://schemas.microsoft.com/office/powerpoint/2010/main" val="94706904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72816"/>
            <a:ext cx="6747763" cy="3993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236308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969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79512" y="188640"/>
            <a:ext cx="8568952" cy="64087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 стабилизирует многие процессы в организме</a:t>
            </a:r>
          </a:p>
          <a:p>
            <a:pPr algn="ctr"/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>
              <a:buFont typeface="Arial" pitchFamily="34" charset="0"/>
              <a:buChar char="•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снижает уровень глюкозы до нормы и поддерживает его;</a:t>
            </a:r>
          </a:p>
          <a:p>
            <a:pPr marL="342900" indent="-342900" algn="ctr">
              <a:buFont typeface="Arial" pitchFamily="34" charset="0"/>
              <a:buChar char="•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участвует в наращивании мышечной ткани, за счет синтеза рибосомами строительного материала-белков;</a:t>
            </a:r>
          </a:p>
          <a:p>
            <a:pPr marL="342900" indent="-342900" algn="ctr">
              <a:buFont typeface="Arial" pitchFamily="34" charset="0"/>
              <a:buChar char="•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питает мышцы аминокислотами и приостанавливает процесс распада на клеточном уровне;</a:t>
            </a:r>
          </a:p>
          <a:p>
            <a:pPr marL="342900" indent="-342900" algn="ctr">
              <a:buFont typeface="Arial" pitchFamily="34" charset="0"/>
              <a:buChar char="•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активирует ферменты, участвующие в образовании гликогена, который является хранилищем глюкозы;</a:t>
            </a:r>
          </a:p>
          <a:p>
            <a:pPr marL="342900" indent="-342900" algn="ctr">
              <a:buFont typeface="Arial" pitchFamily="34" charset="0"/>
              <a:buChar char="•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участвует в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липогенезе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это синтез жирных кислот;</a:t>
            </a:r>
          </a:p>
          <a:p>
            <a:pPr marL="342900" indent="-342900" algn="ctr">
              <a:buFont typeface="Arial" pitchFamily="34" charset="0"/>
              <a:buChar char="•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снижает уровень образования кетоновых тел, пагубно влияющих на почки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организма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06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4065632"/>
          </a:xfrm>
        </p:spPr>
        <p:txBody>
          <a:bodyPr/>
          <a:lstStyle/>
          <a:p>
            <a:pPr marL="45720" indent="0" algn="ctr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</a:t>
            </a:r>
          </a:p>
          <a:p>
            <a:pPr marL="45720" indent="0" algn="ctr">
              <a:buNone/>
            </a:pP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97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2187</TotalTime>
  <Words>3051</Words>
  <Application>Microsoft Office PowerPoint</Application>
  <PresentationFormat>Экран (4:3)</PresentationFormat>
  <Paragraphs>341</Paragraphs>
  <Slides>74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74</vt:i4>
      </vt:variant>
    </vt:vector>
  </HeadingPairs>
  <TitlesOfParts>
    <vt:vector size="75" baseType="lpstr">
      <vt:lpstr>Воздушный поток</vt:lpstr>
      <vt:lpstr>Поджелудочная железа: просто о сложном</vt:lpstr>
      <vt:lpstr>Презентация PowerPoint</vt:lpstr>
      <vt:lpstr>Презентация PowerPoint</vt:lpstr>
      <vt:lpstr>Поджелудочная железа: эндокринный орган или орган пищеварения?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Андрей</cp:lastModifiedBy>
  <cp:revision>84</cp:revision>
  <dcterms:created xsi:type="dcterms:W3CDTF">2020-01-29T12:24:43Z</dcterms:created>
  <dcterms:modified xsi:type="dcterms:W3CDTF">2024-06-12T17:54:25Z</dcterms:modified>
</cp:coreProperties>
</file>