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54" r:id="rId2"/>
    <p:sldId id="355" r:id="rId3"/>
    <p:sldId id="356" r:id="rId4"/>
    <p:sldId id="357" r:id="rId5"/>
    <p:sldId id="368" r:id="rId6"/>
    <p:sldId id="369" r:id="rId7"/>
    <p:sldId id="358" r:id="rId8"/>
    <p:sldId id="361" r:id="rId9"/>
    <p:sldId id="360" r:id="rId10"/>
    <p:sldId id="364" r:id="rId11"/>
    <p:sldId id="365" r:id="rId12"/>
    <p:sldId id="362" r:id="rId13"/>
    <p:sldId id="366" r:id="rId14"/>
    <p:sldId id="324" r:id="rId15"/>
    <p:sldId id="293" r:id="rId16"/>
    <p:sldId id="298" r:id="rId17"/>
    <p:sldId id="363" r:id="rId18"/>
    <p:sldId id="308" r:id="rId19"/>
    <p:sldId id="309" r:id="rId20"/>
    <p:sldId id="339" r:id="rId21"/>
    <p:sldId id="304" r:id="rId22"/>
    <p:sldId id="312" r:id="rId23"/>
    <p:sldId id="341" r:id="rId24"/>
    <p:sldId id="340" r:id="rId25"/>
    <p:sldId id="314" r:id="rId26"/>
    <p:sldId id="344" r:id="rId27"/>
    <p:sldId id="343" r:id="rId28"/>
    <p:sldId id="342" r:id="rId29"/>
    <p:sldId id="303" r:id="rId30"/>
    <p:sldId id="305" r:id="rId31"/>
    <p:sldId id="317" r:id="rId32"/>
    <p:sldId id="302" r:id="rId33"/>
    <p:sldId id="325" r:id="rId34"/>
    <p:sldId id="334" r:id="rId35"/>
    <p:sldId id="335" r:id="rId36"/>
    <p:sldId id="326" r:id="rId37"/>
    <p:sldId id="327" r:id="rId38"/>
    <p:sldId id="318" r:id="rId39"/>
    <p:sldId id="319" r:id="rId40"/>
    <p:sldId id="320" r:id="rId41"/>
    <p:sldId id="321" r:id="rId42"/>
    <p:sldId id="322" r:id="rId43"/>
    <p:sldId id="288" r:id="rId44"/>
    <p:sldId id="353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9" autoAdjust="0"/>
    <p:restoredTop sz="94660"/>
  </p:normalViewPr>
  <p:slideViewPr>
    <p:cSldViewPr>
      <p:cViewPr varScale="1">
        <p:scale>
          <a:sx n="82" d="100"/>
          <a:sy n="82" d="100"/>
        </p:scale>
        <p:origin x="-1445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A87DA-7466-40AE-AFED-BB3CFFDDCEF3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99B994-485A-4F2D-B888-9EC4D45C90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606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17.png"/><Relationship Id="rId4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17.png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17.png"/><Relationship Id="rId4" Type="http://schemas.openxmlformats.org/officeDocument/2006/relationships/image" Target="../media/image2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692696"/>
            <a:ext cx="8208911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«Щитовидная и паращитовидные железы»</a:t>
            </a: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ЕН-ББ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Z-51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ИЕНО, ФК и БЖ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Сумцов Лазарь.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  2024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614" y="2204864"/>
            <a:ext cx="315760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931224" cy="72008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Щитовидная железа: анатомические особенности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5111750" cy="3245961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106688" cy="4691063"/>
          </a:xfrm>
        </p:spPr>
        <p:txBody>
          <a:bodyPr>
            <a:normAutofit/>
          </a:bodyPr>
          <a:lstStyle/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Непарный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орган, состоит из двух долей, соединенных перешейком.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правая доли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расширенное основание и заостренную верхушку.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наружную, или переднелатеральную поверхность, и внутреннюю, или заднемедиальную поверхность каждой доли.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Спереди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доли соединены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перешейком,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имеет различные варианты строения: он может быть узким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мм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широким (15 мм), может отсутствовать;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 случаев от него отходит вверх длинный узкий отросток – пирамидальная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93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Гормоны щитовидной железы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64" y="1600200"/>
            <a:ext cx="7732076" cy="4997152"/>
          </a:xfrm>
        </p:spPr>
      </p:pic>
    </p:spTree>
    <p:extLst>
      <p:ext uri="{BB962C8B-B14F-4D97-AF65-F5344CB8AC3E}">
        <p14:creationId xmlns:p14="http://schemas.microsoft.com/office/powerpoint/2010/main" val="282213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113813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Тироксин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700808"/>
            <a:ext cx="4176464" cy="3132348"/>
          </a:xfrm>
        </p:spPr>
      </p:pic>
      <p:sp>
        <p:nvSpPr>
          <p:cNvPr id="3" name="Прямоугольник 2"/>
          <p:cNvSpPr/>
          <p:nvPr/>
        </p:nvSpPr>
        <p:spPr>
          <a:xfrm>
            <a:off x="611560" y="2204864"/>
            <a:ext cx="4176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Тироксин (Т4) –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двух главных гормонов щитовидной железы, основной функцией которого является регуляция энергетического и пластического обмена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52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5"/>
            <a:ext cx="7692280" cy="792089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Биосинтез тиреоидных гормонов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359020" cy="46910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9"/>
            <a:ext cx="842493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4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99412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Биохимия процесса *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352928" cy="5458408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 Т</a:t>
            </a:r>
            <a:r>
              <a:rPr lang="ru-RU" sz="5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3 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</a:t>
            </a:r>
            <a:r>
              <a:rPr lang="ru-RU" sz="5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осуществляется в составе йодсодержащего гликопротеида тиреоглобулина, с молекулярной массой 660 000 Да. Углеводы составляют 8-10% его массы, а йодид 0,2-1%, в зависимости от его содержания в пище. Коэффициент седиментации тиреоглобулина составляет 19S. Он состоит из двух субъединиц (димеров) с коэффициентом седиментации 12S.</a:t>
            </a:r>
          </a:p>
          <a:p>
            <a:pPr algn="just"/>
            <a:r>
              <a:rPr lang="ru-RU" sz="5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Тиреоглобулин 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содержит 115 остатков тирозина, каждый из которых представляет собой потенциальный сайт йодирования. Около 70% йодида этого гликопротеида содержится в составе неактивных предшественников - монойодтирозина (МИТ) и дийодтирозина (ДИТ), 30% в йодтиронильных остатках Т</a:t>
            </a:r>
            <a:r>
              <a:rPr lang="ru-RU" sz="5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3 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</a:t>
            </a:r>
            <a:r>
              <a:rPr lang="ru-RU" sz="5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 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молекулы тиреоглобулина происходит на больших полирибосомах на мембранах гранулярной ЭПС.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Включение углеводного компонента начинается в цистернах гранулярного эндоплазматического ретикулума, где также начинается формирование вторичной и третичной структуры тиреоглобулина. Каждая молекула содержит более 20 углеводных цепей, которые могут различаться по длине, быть простыми и разветвлёнными. В комплексе Гольджи происходит окончательное дозревание молекул тиреоглобулина, которые затем путём экзоцитоза выделяются с апикального конца тироцитов в полость фолликула.</a:t>
            </a:r>
          </a:p>
          <a:p>
            <a:pPr algn="just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Считается, что ткань щитовидной железы содержит по крайней мере три йодпротеина: тиреоглобулин, тиреоальбумин и партикулярный белок. Соотношение этих элементов изменяется при патологии.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03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 тироксина и трийодтиронина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76527"/>
            <a:ext cx="5448605" cy="3064840"/>
          </a:xfrm>
        </p:spPr>
      </p:pic>
      <p:sp>
        <p:nvSpPr>
          <p:cNvPr id="5" name="Прямоугольник 4"/>
          <p:cNvSpPr/>
          <p:nvPr/>
        </p:nvSpPr>
        <p:spPr>
          <a:xfrm>
            <a:off x="683567" y="1484783"/>
            <a:ext cx="53068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в фолликулярных клетках щитовидной железы. Йодиды поступают через базолатеральную мембрану в фолликулярную клетку симпортом с ионами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+,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градиент последних создается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+,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K+-АТФазой, далее перемещаются к апикальной мембране и выходят из клетки в фолликулярное пространство при участии анион-транспортного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8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Эндокринные заболевания: тиреоидные патологии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32912"/>
            <a:ext cx="6696743" cy="4693251"/>
          </a:xfrm>
        </p:spPr>
      </p:pic>
    </p:spTree>
    <p:extLst>
      <p:ext uri="{BB962C8B-B14F-4D97-AF65-F5344CB8AC3E}">
        <p14:creationId xmlns:p14="http://schemas.microsoft.com/office/powerpoint/2010/main" val="328767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 щитовидной железы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00200"/>
            <a:ext cx="6912768" cy="4525963"/>
          </a:xfrm>
        </p:spPr>
      </p:pic>
    </p:spTree>
    <p:extLst>
      <p:ext uri="{BB962C8B-B14F-4D97-AF65-F5344CB8AC3E}">
        <p14:creationId xmlns:p14="http://schemas.microsoft.com/office/powerpoint/2010/main" val="18740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06613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Симптомы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1484784"/>
            <a:ext cx="7802880" cy="4680520"/>
          </a:xfrm>
        </p:spPr>
      </p:pic>
    </p:spTree>
    <p:extLst>
      <p:ext uri="{BB962C8B-B14F-4D97-AF65-F5344CB8AC3E}">
        <p14:creationId xmlns:p14="http://schemas.microsoft.com/office/powerpoint/2010/main" val="36118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Различия в видах гипофункции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56792"/>
            <a:ext cx="7128792" cy="4968552"/>
          </a:xfrm>
        </p:spPr>
      </p:pic>
    </p:spTree>
    <p:extLst>
      <p:ext uri="{BB962C8B-B14F-4D97-AF65-F5344CB8AC3E}">
        <p14:creationId xmlns:p14="http://schemas.microsoft.com/office/powerpoint/2010/main" val="257057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щитовидной железы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новорожденных в 20% случаев железа имеет фолликулярный тип строения.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60% - фолликулы спавшиеся, эпителий слущенный – железа десквамативного типа. У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18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новорожденных – железа имеет смешанный тип строения, фолликулы мелкие.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первых 2-х недель после рождения в железах десквамативного типа строения появляются фолликулы с коллоидом, и железа постепенно перестраивается в нормальный фолликулярный тип.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2-м годам вес железы удваивается. Особенно бурный рост и усиление кровоснабжения наблюдаются в железе в период полового созревания.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15-16 годам появляются фолликулы с плоским эпителием (тироциты) и строение железы приближается к строению у взрослых. • В период от 20 до 60 лет масса органа (25-30 г – 0,05% общей массы тела) существенно не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меняется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Некоторое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массы и размеров (продольный – около 50 мм, поперечный – 50-60 мм, высота перешейка – 5-15 мм) органа в старческом возрасте обусловлена возрастной атрофией, однако функция железы не нарушается.</a:t>
            </a:r>
          </a:p>
        </p:txBody>
      </p:sp>
    </p:spTree>
    <p:extLst>
      <p:ext uri="{BB962C8B-B14F-4D97-AF65-F5344CB8AC3E}">
        <p14:creationId xmlns:p14="http://schemas.microsoft.com/office/powerpoint/2010/main" val="124161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Сводная информация о гормонах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Трийодтиронин (Т3, Т4),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тироксин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Регулируют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 веществ, увеличивают теплообмен, усиливают окислительные процессы и расходование белков, жиров и углеводов.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Стимулируют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 кислорода организмом и тканями; способствуют выделению воды и калия из организма;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Регулируют процессы роста и развития; активируют деятельность надпочечников, половых органов (продукция половых гормонов и нормальная функция половых желез) и молочных желез;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нормальный рост, созревание скелета, особенно на развитие детского организма; регулируют дифференцировку головного мозга, интеллектуальное развитие и развитие структур кожи.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синтезу витамина А из провитамина. Стимулирует всасывание в кишечнике витамина В12 и эритропоэз. Стимулирует моторную функцию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кишечника</a:t>
            </a:r>
          </a:p>
          <a:p>
            <a:pPr marL="0" indent="0" algn="ctr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Кальцитонин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кальция в крови: усиливает выведение кальция с мочой, уменьшая реабсорбцию кальция в канальцах почки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Уменьшает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всасывание кальция из кишечника; стимулирует образование остеобластов и кальцификацию костей, увеличивая фиксацию кальция в костной ткани; угнетает функцию остеокластов, разрушающих костную ткань.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Соматостатин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Подавляет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 белка. Серотонин, норадреналин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Регулируют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функцию тироцитов</a:t>
            </a:r>
          </a:p>
        </p:txBody>
      </p:sp>
    </p:spTree>
    <p:extLst>
      <p:ext uri="{BB962C8B-B14F-4D97-AF65-F5344CB8AC3E}">
        <p14:creationId xmlns:p14="http://schemas.microsoft.com/office/powerpoint/2010/main" val="202936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86314" y="1214422"/>
            <a:ext cx="3429024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0966" name="Picture 6" descr="https://present5.com/presentation/78083203_438049085/image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18" y="-2150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1520" y="476672"/>
            <a:ext cx="5249174" cy="23808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Паращитовидная железа – орган эндокринной системы;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из-за близости к щитовидке его называют еще околощитовидной или паратиреоидной железой.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9598" y="1772816"/>
            <a:ext cx="3436897" cy="2727734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44" y="3428976"/>
            <a:ext cx="5357850" cy="257179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Околощитовидные железы вырабатывают 1 гормон – паратгормон, который представляет собой пептид.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вбрасывают вещество в кровь порционно, по мере необходимости, из мелких гранул внутри клеток (где оно и хранится).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786314" y="1643050"/>
            <a:ext cx="3714776" cy="171451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Капиллярная сеть, которая оплетает околощитовидные железы, способствует быстрому поступлению гормонов в кровяное русло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Капиллярная сеть, которая оплетает околощитовидные железы, способствует быстрому поступлению гормонов в кровяное русл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3810000" cy="4962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паращитовидных желез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644556"/>
            <a:ext cx="6552728" cy="4908147"/>
          </a:xfrm>
        </p:spPr>
      </p:pic>
    </p:spTree>
    <p:extLst>
      <p:ext uri="{BB962C8B-B14F-4D97-AF65-F5344CB8AC3E}">
        <p14:creationId xmlns:p14="http://schemas.microsoft.com/office/powerpoint/2010/main" val="275790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3786182" y="5643578"/>
            <a:ext cx="1071570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??????????????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3071802" y="5500702"/>
            <a:ext cx="714380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642910" y="1071546"/>
            <a:ext cx="2071702" cy="12144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Реагирует на снижение уровня Са   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??????????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3357554" y="5143512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??????</a:t>
            </a:r>
            <a:r>
              <a:rPr lang="ru-RU" sz="1200" dirty="0" smtClean="0">
                <a:solidFill>
                  <a:schemeClr val="tx1"/>
                </a:solidFill>
              </a:rPr>
              <a:t> Са в крови   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2910" y="1071546"/>
            <a:ext cx="2071702" cy="12144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Реагирует на снижение уровня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715140" y="5429264"/>
            <a:ext cx="2286016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Основное количество </a:t>
            </a:r>
            <a:r>
              <a:rPr lang="ru-RU" sz="1200" dirty="0" smtClean="0">
                <a:solidFill>
                  <a:srgbClr val="C00000"/>
                </a:solidFill>
              </a:rPr>
              <a:t>(99%) </a:t>
            </a:r>
            <a:r>
              <a:rPr lang="ru-RU" sz="1200" dirty="0" smtClean="0">
                <a:solidFill>
                  <a:schemeClr val="tx1"/>
                </a:solidFill>
              </a:rPr>
              <a:t>Са организма  содержится в </a:t>
            </a:r>
            <a:r>
              <a:rPr lang="ru-RU" sz="1200" dirty="0" smtClean="0">
                <a:solidFill>
                  <a:srgbClr val="C00000"/>
                </a:solidFill>
              </a:rPr>
              <a:t>костях и зубах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260648"/>
            <a:ext cx="8822214" cy="63116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C:\Users\GA\Desktop\slide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243507"/>
            <a:ext cx="8496944" cy="63548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3897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остеокласты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4429124" y="4500570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ПОВЫШАЕТ        Са в крови   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54" name="Прямая со стрелкой 53"/>
          <p:cNvCxnSpPr/>
          <p:nvPr/>
        </p:nvCxnSpPr>
        <p:spPr>
          <a:xfrm rot="5400000" flipH="1" flipV="1">
            <a:off x="3750463" y="5107793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https://avatars.mds.yandex.net/get-zen_doc/118604/pub_5d923e76028d6800aece3b1e_5d9409adfe289100b1d3d3de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625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643998" cy="62865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GA\Desktop\process-svertyvaniya-krovi-she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982"/>
            <a:ext cx="9060024" cy="6795018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3131840" y="3176972"/>
            <a:ext cx="2520280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63960" y="4149080"/>
            <a:ext cx="2520280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1680" y="2766683"/>
            <a:ext cx="648072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80312" y="2859277"/>
            <a:ext cx="1512168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11198" y="3897052"/>
            <a:ext cx="2520280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71660" y="4905164"/>
            <a:ext cx="2520280" cy="9721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79612" y="4797152"/>
            <a:ext cx="2520280" cy="7200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03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643998" cy="62865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GA\Desktop\process-svertyvaniya-krovi-she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437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69634" name="Picture 2" descr="https://mtdata.ru/u18/photo2FB1/20743848075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caninavit.ru/wp-content/uploads/2019/02/c2912a85fa02a96f833145cb932826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6" y="11663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6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i2.wp.com/lifegid.com/media/res/1/1/9/3/7/11937.oztq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78" y="0"/>
            <a:ext cx="9003322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6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8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69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pic>
        <p:nvPicPr>
          <p:cNvPr id="46088" name="Picture 8" descr="https://www.ridus.ru/images/2019/10/25/997350/in_article_7b06203ac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714488"/>
            <a:ext cx="1571636" cy="1785950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остеокласты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42844" y="1000108"/>
            <a:ext cx="1285884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Стимулирует всасывание Са в кишечнике</a:t>
            </a:r>
            <a:endParaRPr lang="ru-RU" sz="1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 flipH="1" flipV="1">
            <a:off x="3821901" y="5107793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3286116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857224" y="2285992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4" name="Прямая со стрелкой 33"/>
          <p:cNvCxnSpPr>
            <a:endCxn id="32" idx="2"/>
          </p:cNvCxnSpPr>
          <p:nvPr/>
        </p:nvCxnSpPr>
        <p:spPr>
          <a:xfrm>
            <a:off x="1357290" y="2428868"/>
            <a:ext cx="1928826" cy="285752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3071802" y="307181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857224" y="285749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9" name="Прямая со стрелкой 38"/>
          <p:cNvCxnSpPr>
            <a:endCxn id="37" idx="2"/>
          </p:cNvCxnSpPr>
          <p:nvPr/>
        </p:nvCxnSpPr>
        <p:spPr>
          <a:xfrm>
            <a:off x="1214414" y="3000372"/>
            <a:ext cx="1857388" cy="25003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Овал 40"/>
          <p:cNvSpPr/>
          <p:nvPr/>
        </p:nvSpPr>
        <p:spPr>
          <a:xfrm>
            <a:off x="4643438" y="207167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5000628" y="242886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214942" y="321468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3500430" y="450057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4143372" y="450057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3357554" y="5143512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        Са в крови    </a:t>
            </a:r>
            <a:endParaRPr lang="ru-RU" sz="1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500034" y="428604"/>
            <a:ext cx="928694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286380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4" name="Picture 4" descr="Урология – область медицины, занимающаяся проблемами мочевыводящей системы человека, а также мочеполовой системы мужчин. Урологи лечат заболевания почек, мочеиспускательного канала, надпочечников, мочевого пузыря, мочеточника, предстательной железы и внешних половых органов. Основной метод лечения урологических проблем – оперативный. Проблемами мочевыводящей системы, которые возможно решить терапевтическими методами, занимается нефрология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928802"/>
            <a:ext cx="1714512" cy="1857388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6429388" y="1428736"/>
            <a:ext cx="2500330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ПОВЫШАЕТСЯ СТЕПЕНЬ ОБРАТНОГО ВСАСЫВАНИЯ Са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000760" y="3857628"/>
            <a:ext cx="3143240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УМЕНЬШАЕТСЯ СТЕПЕНЬ ОБРАТНОГО ВСАСЫВАНИЯ ФОСФАТ-ИОНА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pic>
        <p:nvPicPr>
          <p:cNvPr id="46088" name="Picture 8" descr="https://www.ridus.ru/images/2019/10/25/997350/in_article_7b06203ac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1714488"/>
            <a:ext cx="1571636" cy="1785950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остеокласты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42844" y="1000108"/>
            <a:ext cx="1285884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Стимулирует всасывание Са в кишечнике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 flipH="1" flipV="1">
            <a:off x="3821901" y="5107793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3286116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857224" y="2285992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4" name="Прямая со стрелкой 33"/>
          <p:cNvCxnSpPr>
            <a:endCxn id="32" idx="2"/>
          </p:cNvCxnSpPr>
          <p:nvPr/>
        </p:nvCxnSpPr>
        <p:spPr>
          <a:xfrm>
            <a:off x="1357290" y="2428868"/>
            <a:ext cx="1928826" cy="285752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3071802" y="307181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857224" y="285749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9" name="Прямая со стрелкой 38"/>
          <p:cNvCxnSpPr>
            <a:endCxn id="37" idx="2"/>
          </p:cNvCxnSpPr>
          <p:nvPr/>
        </p:nvCxnSpPr>
        <p:spPr>
          <a:xfrm>
            <a:off x="1214414" y="3000372"/>
            <a:ext cx="1857388" cy="25003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6786578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643438" y="207167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6858016" y="221455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4" name="Прямая со стрелкой 43"/>
          <p:cNvCxnSpPr>
            <a:endCxn id="42" idx="2"/>
          </p:cNvCxnSpPr>
          <p:nvPr/>
        </p:nvCxnSpPr>
        <p:spPr>
          <a:xfrm>
            <a:off x="5214942" y="2143116"/>
            <a:ext cx="1643074" cy="214314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Овал 45"/>
          <p:cNvSpPr/>
          <p:nvPr/>
        </p:nvSpPr>
        <p:spPr>
          <a:xfrm>
            <a:off x="5000628" y="242886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rot="10800000">
            <a:off x="5572132" y="2571744"/>
            <a:ext cx="1152532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7000892" y="328612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214942" y="321468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52" name="Прямая со стрелкой 51"/>
          <p:cNvCxnSpPr>
            <a:endCxn id="50" idx="3"/>
          </p:cNvCxnSpPr>
          <p:nvPr/>
        </p:nvCxnSpPr>
        <p:spPr>
          <a:xfrm>
            <a:off x="5572132" y="3357562"/>
            <a:ext cx="1501993" cy="23344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3500430" y="450057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4143372" y="450057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3357554" y="5143512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ПОВЫШАЕТ        Са в крови   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500034" y="428604"/>
            <a:ext cx="928694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6715140" y="714356"/>
            <a:ext cx="714380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rot="16200000" flipH="1">
            <a:off x="4857752" y="2071678"/>
            <a:ext cx="3071834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286380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4" name="Picture 4" descr="Урология – область медицины, занимающаяся проблемами мочевыводящей системы человека, а также мочеполовой системы мужчин. Урологи лечат заболевания почек, мочеиспускательного канала, надпочечников, мочевого пузыря, мочеточника, предстательной железы и внешних половых органов. Основной метод лечения урологических проблем – оперативный. Проблемами мочевыводящей системы, которые возможно решить терапевтическими методами, занимается нефрология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928802"/>
            <a:ext cx="1714512" cy="1857388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6429388" y="1428736"/>
            <a:ext cx="2500330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ПОВЫШАЕТСЯ СТЕПЕНЬ ОБРАТНОГО ВСАСЫВАНИЯ Са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000760" y="3857628"/>
            <a:ext cx="3143240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УМЕНЬШАЕТСЯ СТЕПЕНЬ ОБРАТНОГО ВСАСЫВАНИЯ ФОСФАТ-ИОНА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pic>
        <p:nvPicPr>
          <p:cNvPr id="46088" name="Picture 8" descr="https://www.ridus.ru/images/2019/10/25/997350/in_article_7b06203ac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1714488"/>
            <a:ext cx="1571636" cy="1785950"/>
          </a:xfrm>
          <a:prstGeom prst="rect">
            <a:avLst/>
          </a:prstGeom>
          <a:noFill/>
        </p:spPr>
      </p:pic>
      <p:pic>
        <p:nvPicPr>
          <p:cNvPr id="18" name="Picture 18" descr="https://st2.depositphotos.com/1848791/7164/v/950/depositphotos_71641507-stock-illustration-man-ic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572140"/>
            <a:ext cx="966725" cy="1143008"/>
          </a:xfrm>
          <a:prstGeom prst="rect">
            <a:avLst/>
          </a:prstGeom>
          <a:noFill/>
        </p:spPr>
      </p:pic>
      <p:sp>
        <p:nvSpPr>
          <p:cNvPr id="19" name="Выгнутая влево стрелка 18"/>
          <p:cNvSpPr/>
          <p:nvPr/>
        </p:nvSpPr>
        <p:spPr>
          <a:xfrm>
            <a:off x="7429520" y="6000768"/>
            <a:ext cx="1071570" cy="500066"/>
          </a:xfrm>
          <a:prstGeom prst="curv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С мочой 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остеокласты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42844" y="1000108"/>
            <a:ext cx="1285884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Стимулирует всасывание Са в кишечнике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 flipH="1" flipV="1">
            <a:off x="3821901" y="5107793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3286116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857224" y="2285992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4" name="Прямая со стрелкой 33"/>
          <p:cNvCxnSpPr>
            <a:endCxn id="32" idx="2"/>
          </p:cNvCxnSpPr>
          <p:nvPr/>
        </p:nvCxnSpPr>
        <p:spPr>
          <a:xfrm>
            <a:off x="1357290" y="2428868"/>
            <a:ext cx="1928826" cy="285752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3071802" y="307181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857224" y="285749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9" name="Прямая со стрелкой 38"/>
          <p:cNvCxnSpPr>
            <a:endCxn id="37" idx="2"/>
          </p:cNvCxnSpPr>
          <p:nvPr/>
        </p:nvCxnSpPr>
        <p:spPr>
          <a:xfrm>
            <a:off x="1214414" y="3000372"/>
            <a:ext cx="1857388" cy="25003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6786578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643438" y="207167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6858016" y="221455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4" name="Прямая со стрелкой 43"/>
          <p:cNvCxnSpPr>
            <a:endCxn id="42" idx="2"/>
          </p:cNvCxnSpPr>
          <p:nvPr/>
        </p:nvCxnSpPr>
        <p:spPr>
          <a:xfrm>
            <a:off x="5214942" y="2143116"/>
            <a:ext cx="1643074" cy="214314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Овал 45"/>
          <p:cNvSpPr/>
          <p:nvPr/>
        </p:nvSpPr>
        <p:spPr>
          <a:xfrm>
            <a:off x="5000628" y="242886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rot="10800000">
            <a:off x="5572132" y="2571744"/>
            <a:ext cx="1152532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7000892" y="328612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214942" y="321468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52" name="Прямая со стрелкой 51"/>
          <p:cNvCxnSpPr>
            <a:endCxn id="50" idx="3"/>
          </p:cNvCxnSpPr>
          <p:nvPr/>
        </p:nvCxnSpPr>
        <p:spPr>
          <a:xfrm>
            <a:off x="5572132" y="3357562"/>
            <a:ext cx="1501993" cy="23344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16200000" flipH="1">
            <a:off x="6429388" y="4429132"/>
            <a:ext cx="2286016" cy="714380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3500430" y="450057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4143372" y="450057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3357554" y="5143512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ПОВЫШАЕТ        Са в крови   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500034" y="428604"/>
            <a:ext cx="928694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6715140" y="714356"/>
            <a:ext cx="714380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rot="16200000" flipH="1">
            <a:off x="4857752" y="2071678"/>
            <a:ext cx="3071834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1" name="Овал 90"/>
          <p:cNvSpPr/>
          <p:nvPr/>
        </p:nvSpPr>
        <p:spPr>
          <a:xfrm>
            <a:off x="8001024" y="557214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286380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24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5317737"/>
            <a:ext cx="1857356" cy="154026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5000636"/>
            <a:ext cx="2071702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ВЫСВОБОЖДАЕТ    Са   </a:t>
            </a:r>
            <a:endParaRPr lang="ru-RU" sz="1400" b="1" dirty="0">
              <a:solidFill>
                <a:schemeClr val="tx1"/>
              </a:solidFill>
            </a:endParaRPr>
          </a:p>
        </p:txBody>
      </p:sp>
      <p:pic>
        <p:nvPicPr>
          <p:cNvPr id="8" name="Picture 4" descr="https://fr-dc.ru/wp-content/uploads/2019/05/m02ttx3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85728"/>
            <a:ext cx="1714480" cy="1143002"/>
          </a:xfrm>
          <a:prstGeom prst="rect">
            <a:avLst/>
          </a:prstGeom>
          <a:noFill/>
        </p:spPr>
      </p:pic>
      <p:pic>
        <p:nvPicPr>
          <p:cNvPr id="46084" name="Picture 4" descr="Урология – область медицины, занимающаяся проблемами мочевыводящей системы человека, а также мочеполовой системы мужчин. Урологи лечат заболевания почек, мочеиспускательного канала, надпочечников, мочевого пузыря, мочеточника, предстательной железы и внешних половых органов. Основной метод лечения урологических проблем – оперативный. Проблемами мочевыводящей системы, которые возможно решить терапевтическими методами, занимается нефрология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928802"/>
            <a:ext cx="1714512" cy="1857388"/>
          </a:xfrm>
          <a:prstGeom prst="rect">
            <a:avLst/>
          </a:prstGeom>
          <a:noFill/>
        </p:spPr>
      </p:pic>
      <p:pic>
        <p:nvPicPr>
          <p:cNvPr id="46086" name="Picture 6" descr="https://st.gloryon.com/img/site/card/card-00636-icon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1857364"/>
            <a:ext cx="3357586" cy="3357586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6429388" y="1428736"/>
            <a:ext cx="2500330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ПОВЫШАЕТСЯ СТЕПЕНЬ ОБРАТНОГО ВСАСЫВАНИЯ Са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000760" y="3857628"/>
            <a:ext cx="3143240" cy="5000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УМЕНЬШАЕТСЯ СТЕПЕНЬ ОБРАТНОГО ВСАСЫВАНИЯ ФОСФАТ-ИОНА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pic>
        <p:nvPicPr>
          <p:cNvPr id="46088" name="Picture 8" descr="https://www.ridus.ru/images/2019/10/25/997350/in_article_7b06203ac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1714488"/>
            <a:ext cx="1571636" cy="1785950"/>
          </a:xfrm>
          <a:prstGeom prst="rect">
            <a:avLst/>
          </a:prstGeom>
          <a:noFill/>
        </p:spPr>
      </p:pic>
      <p:pic>
        <p:nvPicPr>
          <p:cNvPr id="18" name="Picture 18" descr="https://st2.depositphotos.com/1848791/7164/v/950/depositphotos_71641507-stock-illustration-man-ic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572140"/>
            <a:ext cx="966725" cy="1143008"/>
          </a:xfrm>
          <a:prstGeom prst="rect">
            <a:avLst/>
          </a:prstGeom>
          <a:noFill/>
        </p:spPr>
      </p:pic>
      <p:sp>
        <p:nvSpPr>
          <p:cNvPr id="19" name="Выгнутая влево стрелка 18"/>
          <p:cNvSpPr/>
          <p:nvPr/>
        </p:nvSpPr>
        <p:spPr>
          <a:xfrm>
            <a:off x="7429520" y="6000768"/>
            <a:ext cx="1071570" cy="500066"/>
          </a:xfrm>
          <a:prstGeom prst="curv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С мочой 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214810" y="6429396"/>
            <a:ext cx="1071570" cy="2143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остеокласты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42844" y="1000108"/>
            <a:ext cx="1285884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Стимулирует всасывание Са в кишечнике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428992" y="578645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000496" y="557214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3250397" y="5250669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 flipH="1" flipV="1">
            <a:off x="3821901" y="5107793"/>
            <a:ext cx="785818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3286116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857224" y="2285992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4" name="Прямая со стрелкой 33"/>
          <p:cNvCxnSpPr>
            <a:endCxn id="32" idx="2"/>
          </p:cNvCxnSpPr>
          <p:nvPr/>
        </p:nvCxnSpPr>
        <p:spPr>
          <a:xfrm>
            <a:off x="1357290" y="2428868"/>
            <a:ext cx="1928826" cy="285752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3071802" y="307181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857224" y="285749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39" name="Прямая со стрелкой 38"/>
          <p:cNvCxnSpPr>
            <a:endCxn id="37" idx="2"/>
          </p:cNvCxnSpPr>
          <p:nvPr/>
        </p:nvCxnSpPr>
        <p:spPr>
          <a:xfrm>
            <a:off x="1214414" y="3000372"/>
            <a:ext cx="1857388" cy="25003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6786578" y="257174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643438" y="207167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6858016" y="2214554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4" name="Прямая со стрелкой 43"/>
          <p:cNvCxnSpPr>
            <a:endCxn id="42" idx="2"/>
          </p:cNvCxnSpPr>
          <p:nvPr/>
        </p:nvCxnSpPr>
        <p:spPr>
          <a:xfrm>
            <a:off x="5214942" y="2143116"/>
            <a:ext cx="1643074" cy="214314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Овал 45"/>
          <p:cNvSpPr/>
          <p:nvPr/>
        </p:nvSpPr>
        <p:spPr>
          <a:xfrm>
            <a:off x="5000628" y="2428868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rot="10800000">
            <a:off x="5572132" y="2571744"/>
            <a:ext cx="1152532" cy="142876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7000892" y="3286124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214942" y="3214686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52" name="Прямая со стрелкой 51"/>
          <p:cNvCxnSpPr>
            <a:endCxn id="50" idx="3"/>
          </p:cNvCxnSpPr>
          <p:nvPr/>
        </p:nvCxnSpPr>
        <p:spPr>
          <a:xfrm>
            <a:off x="5572132" y="3357562"/>
            <a:ext cx="1501993" cy="233443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16200000" flipH="1">
            <a:off x="6429388" y="4429132"/>
            <a:ext cx="2286016" cy="714380"/>
          </a:xfrm>
          <a:prstGeom prst="straightConnector1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3500430" y="450057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4143372" y="4500570"/>
            <a:ext cx="500066" cy="2857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00166" y="214290"/>
            <a:ext cx="1714512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ПАРАТГОРМОН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16200000" flipH="1">
            <a:off x="-214346" y="2643182"/>
            <a:ext cx="4214842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rot="16200000" flipH="1">
            <a:off x="2678893" y="5536421"/>
            <a:ext cx="1143008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3357554" y="5143512"/>
            <a:ext cx="2000264" cy="2857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ПОВЫШАЕТ        Са в крови   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 rot="10800000" flipV="1">
            <a:off x="500034" y="428604"/>
            <a:ext cx="928694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6715140" y="714356"/>
            <a:ext cx="714380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rot="16200000" flipH="1">
            <a:off x="4857752" y="2071678"/>
            <a:ext cx="3071834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5" name="Скругленный прямоугольник 74"/>
          <p:cNvSpPr/>
          <p:nvPr/>
        </p:nvSpPr>
        <p:spPr>
          <a:xfrm>
            <a:off x="0" y="3500438"/>
            <a:ext cx="1857356" cy="92869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После активации витамина Д в почках - идет усвоение Са из пищи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8072462" y="2786058"/>
            <a:ext cx="500066" cy="35719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79" name="Прямая со стрелкой 78"/>
          <p:cNvCxnSpPr>
            <a:stCxn id="76" idx="3"/>
          </p:cNvCxnSpPr>
          <p:nvPr/>
        </p:nvCxnSpPr>
        <p:spPr>
          <a:xfrm rot="5400000">
            <a:off x="6189818" y="1187370"/>
            <a:ext cx="52309" cy="385944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rot="10800000">
            <a:off x="571472" y="2643182"/>
            <a:ext cx="3429024" cy="428628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5" name="Овал 84"/>
          <p:cNvSpPr/>
          <p:nvPr/>
        </p:nvSpPr>
        <p:spPr>
          <a:xfrm>
            <a:off x="3786182" y="2928934"/>
            <a:ext cx="500066" cy="35719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86" name="Овал 85"/>
          <p:cNvSpPr/>
          <p:nvPr/>
        </p:nvSpPr>
        <p:spPr>
          <a:xfrm>
            <a:off x="142844" y="2285992"/>
            <a:ext cx="500066" cy="35719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87" name="Развернутая стрелка 86"/>
          <p:cNvSpPr/>
          <p:nvPr/>
        </p:nvSpPr>
        <p:spPr>
          <a:xfrm>
            <a:off x="500034" y="2071678"/>
            <a:ext cx="642942" cy="285752"/>
          </a:xfrm>
          <a:prstGeom prst="uturn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8001024" y="5572140"/>
            <a:ext cx="500066" cy="3571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73734" name="Picture 6" descr="https://differed.ru/files/img/2018-07/funkcii_kalcitonina_v_organizme_chelove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643042" y="1571612"/>
            <a:ext cx="1643074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Щитовидная железа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43108" y="928670"/>
            <a:ext cx="45005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15008" y="1571612"/>
            <a:ext cx="1643074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Паращитовидная железа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3970" name="Picture 2" descr="https://endokrinolog.online/wp-content/uploads/2018/07/%D0%BA%D0%B0%D0%BB%D1%8C%D1%86%D0%B8%D1%82%D0%BE%D0%BD%D0%B8%D0%BD-%D1%84%D1%83%D0%BD%D0%BA%D1%86%D0%B8%D0%B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73732" name="Picture 4" descr="https://slide-share.ru/slide/257112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428596" y="2500306"/>
            <a:ext cx="3714776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3714752"/>
            <a:ext cx="3929090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3438" y="2500306"/>
            <a:ext cx="3714776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43438" y="3714752"/>
            <a:ext cx="371477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43438" y="5000636"/>
            <a:ext cx="3714776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7158" y="4929198"/>
            <a:ext cx="3714776" cy="142876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72264" y="2143116"/>
            <a:ext cx="419104" cy="41910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43702" y="4500570"/>
            <a:ext cx="419104" cy="41910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73732" name="Picture 4" descr="https://slide-share.ru/slide/257112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37894" name="Picture 6" descr="http://bsmy.ru/wp-content/uploads/2019/10/5a63178eb4a1aaf2915e0226bc02da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643042" y="1571612"/>
            <a:ext cx="1643074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Щитовидная железа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403648" y="116632"/>
            <a:ext cx="6264696" cy="50120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15008" y="1571612"/>
            <a:ext cx="1643074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Паращитовидная железа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7158" y="2143116"/>
            <a:ext cx="5357850" cy="27146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Важная роль паращитовидной железы в организме определяется тем, что она отвечает за </a:t>
            </a:r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регуляцию уровня содержания кальция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химический элемент нужен для сохранения </a:t>
            </a:r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крепости и целостности костных тканей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нормальной деятельности всей опорно-двигательной системы</a:t>
            </a:r>
            <a:b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57166"/>
            <a:ext cx="3143240" cy="2857500"/>
          </a:xfrm>
          <a:prstGeom prst="rect">
            <a:avLst/>
          </a:prstGeom>
          <a:noFill/>
        </p:spPr>
      </p:pic>
      <p:pic>
        <p:nvPicPr>
          <p:cNvPr id="6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3643314"/>
            <a:ext cx="2928926" cy="2428892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418669"/>
            <a:ext cx="4214842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Гипофиз-независимый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844" y="142852"/>
            <a:ext cx="5357850" cy="271464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падении концентрации кальция и повышенном содержании фосфора в крови рецепторы околощитовидной железы активизируются и выделяют нужное количество паратгормона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57166"/>
            <a:ext cx="3143240" cy="28575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35136" y="3428976"/>
            <a:ext cx="5357850" cy="257179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этого гормона происходит стимуляция остеокластов, которые и осуществляют синтез элемента из тканей костей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3643314"/>
            <a:ext cx="292892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571480"/>
            <a:ext cx="5357850" cy="142876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регулировании фосфорно-кальциевого баланса гормон околощитовидной железы выполняет следующие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функции: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57166"/>
            <a:ext cx="3143240" cy="28575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44" y="2643182"/>
            <a:ext cx="5357850" cy="335758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сокращает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кальция с мочой;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повышает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фосфора с мочой;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недостатке фосфора и кальция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извлекает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из  костной ткани;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наличии в крови излишков кальция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откладывает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его в кости.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Picture 4" descr="https://www.medius.ru/upload/iblock/217/217f454c3878e1bcd397144732afefd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3643314"/>
            <a:ext cx="2928926" cy="2428892"/>
          </a:xfrm>
          <a:prstGeom prst="rect">
            <a:avLst/>
          </a:prstGeom>
          <a:noFill/>
        </p:spPr>
      </p:pic>
      <p:sp>
        <p:nvSpPr>
          <p:cNvPr id="9" name="Скругленный прямоугольник 8"/>
          <p:cNvSpPr/>
          <p:nvPr/>
        </p:nvSpPr>
        <p:spPr>
          <a:xfrm>
            <a:off x="6715140" y="5429264"/>
            <a:ext cx="2286016" cy="914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количество 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(99%)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 организма  содержится в 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костях и зубах</a:t>
            </a:r>
            <a:endParaRPr lang="ru-RU" sz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00166" y="142852"/>
            <a:ext cx="5357850" cy="35719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Г и </a:t>
            </a:r>
            <a:r>
              <a:rPr lang="ru-RU" sz="2800" b="1" dirty="0" err="1" smtClean="0">
                <a:solidFill>
                  <a:srgbClr val="C00000"/>
                </a:solidFill>
              </a:rPr>
              <a:t>п</a:t>
            </a:r>
            <a:r>
              <a:rPr lang="ru-RU" sz="2800" b="1" dirty="0" smtClean="0">
                <a:solidFill>
                  <a:srgbClr val="C00000"/>
                </a:solidFill>
              </a:rPr>
              <a:t> е </a:t>
            </a:r>
            <a:r>
              <a:rPr lang="ru-RU" sz="2800" b="1" dirty="0" err="1" smtClean="0">
                <a:solidFill>
                  <a:srgbClr val="C00000"/>
                </a:solidFill>
              </a:rPr>
              <a:t>р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п</a:t>
            </a:r>
            <a:r>
              <a:rPr lang="ru-RU" sz="2800" b="1" dirty="0" smtClean="0">
                <a:solidFill>
                  <a:srgbClr val="C00000"/>
                </a:solidFill>
              </a:rPr>
              <a:t> а </a:t>
            </a:r>
            <a:r>
              <a:rPr lang="ru-RU" sz="2800" b="1" dirty="0" err="1" smtClean="0">
                <a:solidFill>
                  <a:srgbClr val="C00000"/>
                </a:solidFill>
              </a:rPr>
              <a:t>р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а</a:t>
            </a:r>
            <a:r>
              <a:rPr lang="ru-RU" sz="2800" b="1" dirty="0" smtClean="0">
                <a:solidFill>
                  <a:srgbClr val="C00000"/>
                </a:solidFill>
              </a:rPr>
              <a:t> т и </a:t>
            </a:r>
            <a:r>
              <a:rPr lang="ru-RU" sz="2800" b="1" dirty="0" err="1" smtClean="0">
                <a:solidFill>
                  <a:srgbClr val="C00000"/>
                </a:solidFill>
              </a:rPr>
              <a:t>р</a:t>
            </a:r>
            <a:r>
              <a:rPr lang="ru-RU" sz="2800" b="1" dirty="0" smtClean="0">
                <a:solidFill>
                  <a:srgbClr val="C00000"/>
                </a:solidFill>
              </a:rPr>
              <a:t> е о </a:t>
            </a:r>
            <a:r>
              <a:rPr lang="ru-RU" sz="2800" b="1" dirty="0" err="1" smtClean="0">
                <a:solidFill>
                  <a:srgbClr val="C00000"/>
                </a:solidFill>
              </a:rPr>
              <a:t>з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208" y="417791"/>
            <a:ext cx="2757861" cy="2507154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44" y="2132856"/>
            <a:ext cx="6589396" cy="43924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выработки гормона приводит к переизбытку кальция.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проявляется в снижении памяти, разбитости, сонливости, вялости, нервных расстройствах и депрессиях.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Появляются осложнения в работе почек,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остеопороз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(ломкость костей).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928670"/>
            <a:ext cx="5797878" cy="100013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Усиливается выход Са из костей в кровь и стимулируется выведение Са и фосфатов почками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19672" y="332656"/>
            <a:ext cx="6643734" cy="785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Гипопаратиреоз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Паращитовидная железа - орган эндокринной системы; из-за близости к щитовидке его называют еще околощитовидной или паратиреоидной желез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6096" y="1332079"/>
            <a:ext cx="3563888" cy="3239909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44" y="2643182"/>
            <a:ext cx="5357850" cy="335758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уменьшении выработки паратгормона наблюдается недостаток минерала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Проявляется в онемениях, судорогах и спазмах конечностей, ухудшении зрения, снижении мозговой активности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348" y="1268760"/>
            <a:ext cx="3929090" cy="100811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Снижается уровень Са  в крови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91680" y="908720"/>
            <a:ext cx="6408712" cy="230425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 для регуляции уровня паратгормона, которые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следует употреблять в пищу: 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сельдерей; сельдь; льняное масло; крапиву; белокочанную капусту.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91680" y="3861048"/>
            <a:ext cx="6408712" cy="221115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поддержания необходимой концентрации кальцитонина следует включить в рацион: морепродукты; морскую капусту; кисломолочные продукты; яйца; творог.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4644008" y="3212976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0" name="AutoShape 6" descr="https://us.123rf.com/450wm/sudowoodo/sudowoodo1906/sudowoodo190600022/124951293-male-and-female-body-silhouette-outline-blank-anatomy-template-for-medical-infographics-isolated-vec.jpg?ver=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2" name="AutoShape 8" descr="https://us.123rf.com/450wm/sudowoodo/sudowoodo1906/sudowoodo190600022/124951293-male-and-female-body-silhouette-outline-blank-anatomy-template-for-medical-infographics-isolated-vec.jpg?ver=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4" name="AutoShape 10" descr="https://media.istockphoto.com/vectors/human-body-man-woman-front-back-vector-id63893273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96" name="AutoShape 12" descr="https://media.istockphoto.com/vectors/human-body-man-woman-front-back-vector-id63893273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548680"/>
            <a:ext cx="80648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группы D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Биологическое действие.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D (кальциферолы) регулируют обмен кальция и фосфора в организме, поддерживая их постоянный уровень в крови с участием паратгормона и кальцитонина, усиливают их всасывание в тонком кишечнике и поступление в кровь, а также выход из костей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почек.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Кальциферолы участвуют и в регуляции усвоения лимонной кислоты, что имеет отношение к аэробному энергообразованию, функции щитовидной и паращитовидной желез, сердечно-сосудистой и иммунной систем организма. Регулируя обмен кальция, они влияют на процессы сокращения мышц, передачу нервных импульсов и многие другие Са2+-зависимые процессы.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Авитаминоз развивается чаще всего у детей до года и называется рахитом. При рахите нарушается поступление кальция и фосфора в кости и скелетные мышцы. Уменьшение их содержания приводит к нарушению процесса образования костей. Кости становятся мягкими, ломкими и под тяжестью тела деформируются. У детей наблюдается изменение формы черепа, задержка развития зубов. Скелетные мышцы теряют сократительную способность. </a:t>
            </a:r>
          </a:p>
        </p:txBody>
      </p:sp>
    </p:spTree>
    <p:extLst>
      <p:ext uri="{BB962C8B-B14F-4D97-AF65-F5344CB8AC3E}">
        <p14:creationId xmlns:p14="http://schemas.microsoft.com/office/powerpoint/2010/main" val="212039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1263</Words>
  <Application>Microsoft Office PowerPoint</Application>
  <PresentationFormat>Экран (4:3)</PresentationFormat>
  <Paragraphs>223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Презентация PowerPoint</vt:lpstr>
      <vt:lpstr>Щитовидная железа: анатомические особенности</vt:lpstr>
      <vt:lpstr>Гормоны щитовидной железы</vt:lpstr>
      <vt:lpstr>Тироксин</vt:lpstr>
      <vt:lpstr>Биосинтез тиреоидных гормонов</vt:lpstr>
      <vt:lpstr>Биохимия процесса *</vt:lpstr>
      <vt:lpstr>Синтез тироксина и трийодтиронина</vt:lpstr>
      <vt:lpstr>Эндокринные заболевания: тиреоидные патологии</vt:lpstr>
      <vt:lpstr>Заболевания щитовидной железы</vt:lpstr>
      <vt:lpstr>Симптомы</vt:lpstr>
      <vt:lpstr>Различия в видах гипофункции</vt:lpstr>
      <vt:lpstr>Возрастные особенности щитовидной железы</vt:lpstr>
      <vt:lpstr>Сводная информация о гормонах</vt:lpstr>
      <vt:lpstr>Презентация PowerPoint</vt:lpstr>
      <vt:lpstr>Презентация PowerPoint</vt:lpstr>
      <vt:lpstr>Презентация PowerPoint</vt:lpstr>
      <vt:lpstr>Возрастные особенности паращитовидных желез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</dc:creator>
  <cp:lastModifiedBy>Андрей</cp:lastModifiedBy>
  <cp:revision>75</cp:revision>
  <dcterms:created xsi:type="dcterms:W3CDTF">2020-01-16T03:50:07Z</dcterms:created>
  <dcterms:modified xsi:type="dcterms:W3CDTF">2024-06-12T17:28:59Z</dcterms:modified>
</cp:coreProperties>
</file>