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9" r:id="rId3"/>
    <p:sldId id="258" r:id="rId4"/>
    <p:sldId id="260" r:id="rId5"/>
    <p:sldId id="261" r:id="rId6"/>
    <p:sldId id="265" r:id="rId7"/>
    <p:sldId id="262" r:id="rId8"/>
    <p:sldId id="266" r:id="rId9"/>
    <p:sldId id="263" r:id="rId10"/>
    <p:sldId id="264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92"/>
  </p:normalViewPr>
  <p:slideViewPr>
    <p:cSldViewPr>
      <p:cViewPr varScale="1">
        <p:scale>
          <a:sx n="95" d="100"/>
          <a:sy n="95" d="100"/>
        </p:scale>
        <p:origin x="1584" y="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6346" y="1788454"/>
            <a:ext cx="6270922" cy="2098226"/>
          </a:xfrm>
        </p:spPr>
        <p:txBody>
          <a:bodyPr anchor="b">
            <a:noAutofit/>
          </a:bodyPr>
          <a:lstStyle>
            <a:lvl1pPr algn="ctr">
              <a:defRPr sz="6000" cap="all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09930" y="3956280"/>
            <a:ext cx="5123755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4644" y="6453386"/>
            <a:ext cx="1205958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4D0A4EC2-60A1-4262-9F8E-20DB4E2E4541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38041" y="6453386"/>
            <a:ext cx="5267533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73012" y="6453386"/>
            <a:ext cx="1197219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F52BFB9-E15D-42EF-B6B3-7E4770BD0FA3}" type="slidenum">
              <a:rPr lang="ru-RU" smtClean="0"/>
              <a:t>‹#›</a:t>
            </a:fld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564643" y="744469"/>
            <a:ext cx="8005589" cy="5349671"/>
            <a:chOff x="564643" y="744469"/>
            <a:chExt cx="8005589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6113972" y="1685652"/>
              <a:ext cx="2456260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357"/>
                  </a:lnTo>
                  <a:lnTo>
                    <a:pt x="8761" y="935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564643" y="744469"/>
              <a:ext cx="2456505" cy="4408488"/>
            </a:xfrm>
            <a:custGeom>
              <a:avLst/>
              <a:gdLst/>
              <a:ahLst/>
              <a:cxnLst/>
              <a:rect l="l" t="t" r="r" b="b"/>
              <a:pathLst>
                <a:path w="10001" h="10000">
                  <a:moveTo>
                    <a:pt x="8762" y="0"/>
                  </a:moveTo>
                  <a:lnTo>
                    <a:pt x="10001" y="0"/>
                  </a:lnTo>
                  <a:lnTo>
                    <a:pt x="10001" y="10000"/>
                  </a:lnTo>
                  <a:lnTo>
                    <a:pt x="1" y="10000"/>
                  </a:lnTo>
                  <a:cubicBezTo>
                    <a:pt x="-2" y="9766"/>
                    <a:pt x="4" y="9586"/>
                    <a:pt x="1" y="9352"/>
                  </a:cubicBezTo>
                  <a:lnTo>
                    <a:pt x="8762" y="9346"/>
                  </a:lnTo>
                  <a:lnTo>
                    <a:pt x="8762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641440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A4EC2-60A1-4262-9F8E-20DB4E2E4541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2BFB9-E15D-42EF-B6B3-7E4770BD0F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04960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3769" y="1301361"/>
            <a:ext cx="7209728" cy="2852737"/>
          </a:xfrm>
        </p:spPr>
        <p:txBody>
          <a:bodyPr anchor="b">
            <a:normAutofit/>
          </a:bodyPr>
          <a:lstStyle>
            <a:lvl1pPr algn="r">
              <a:defRPr sz="6000" cap="all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3769" y="4216328"/>
            <a:ext cx="7209728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tx2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4181" y="6453386"/>
            <a:ext cx="1216807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D0A4EC2-60A1-4262-9F8E-20DB4E2E4541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38234" y="6453386"/>
            <a:ext cx="5267533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73012" y="6453386"/>
            <a:ext cx="119721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F52BFB9-E15D-42EF-B6B3-7E4770BD0FA3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6113972" y="1685652"/>
            <a:ext cx="2456260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8" name="Freeform 7" title="Crop Mark"/>
          <p:cNvSpPr/>
          <p:nvPr/>
        </p:nvSpPr>
        <p:spPr bwMode="auto">
          <a:xfrm>
            <a:off x="6113972" y="1685652"/>
            <a:ext cx="2456260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38281954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8700" y="2286000"/>
            <a:ext cx="3335840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94052" y="2286000"/>
            <a:ext cx="3335840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A4EC2-60A1-4262-9F8E-20DB4E2E4541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2BFB9-E15D-42EF-B6B3-7E4770BD0F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56970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700" y="685800"/>
            <a:ext cx="72009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8700" y="2340230"/>
            <a:ext cx="3335840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2400" b="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8700" y="3305208"/>
            <a:ext cx="3335839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93760" y="2349754"/>
            <a:ext cx="3335840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2400" b="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3760" y="3305208"/>
            <a:ext cx="3335840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A4EC2-60A1-4262-9F8E-20DB4E2E4541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2BFB9-E15D-42EF-B6B3-7E4770BD0F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13782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A4EC2-60A1-4262-9F8E-20DB4E2E4541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2BFB9-E15D-42EF-B6B3-7E4770BD0F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9881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A4EC2-60A1-4262-9F8E-20DB4E2E4541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2BFB9-E15D-42EF-B6B3-7E4770BD0F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41615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397764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925" y="685800"/>
            <a:ext cx="289179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4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92015" y="685801"/>
            <a:ext cx="3909060" cy="5175250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350"/>
            </a:lvl3pPr>
            <a:lvl4pPr>
              <a:defRPr sz="135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2925" y="2856344"/>
            <a:ext cx="2891790" cy="3011056"/>
          </a:xfrm>
        </p:spPr>
        <p:txBody>
          <a:bodyPr>
            <a:normAutofit/>
          </a:bodyPr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42925" y="6453386"/>
            <a:ext cx="90342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D0A4EC2-60A1-4262-9F8E-20DB4E2E4541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654459" y="6453386"/>
            <a:ext cx="1780256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412355" y="6453386"/>
            <a:ext cx="119721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F52BFB9-E15D-42EF-B6B3-7E4770BD0FA3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Divider Bar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8764986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397764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925" y="685800"/>
            <a:ext cx="289179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4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49090" y="1"/>
            <a:ext cx="4994910" cy="6857999"/>
          </a:xfrm>
        </p:spPr>
        <p:txBody>
          <a:bodyPr anchor="t">
            <a:normAutofit/>
          </a:bodyPr>
          <a:lstStyle>
            <a:lvl1pPr marL="0" indent="0">
              <a:buNone/>
              <a:defRPr sz="1500"/>
            </a:lvl1pPr>
            <a:lvl2pPr marL="342900" indent="0">
              <a:buNone/>
              <a:defRPr sz="1500"/>
            </a:lvl2pPr>
            <a:lvl3pPr marL="685800" indent="0">
              <a:buNone/>
              <a:defRPr sz="15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2925" y="2855968"/>
            <a:ext cx="2891790" cy="3011432"/>
          </a:xfrm>
        </p:spPr>
        <p:txBody>
          <a:bodyPr>
            <a:normAutofit/>
          </a:bodyPr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42925" y="6453386"/>
            <a:ext cx="90342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D0A4EC2-60A1-4262-9F8E-20DB4E2E4541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654459" y="6453386"/>
            <a:ext cx="1780256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412355" y="6453386"/>
            <a:ext cx="119721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F52BFB9-E15D-42EF-B6B3-7E4770BD0FA3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Divider Bar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28397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8700" y="2295526"/>
            <a:ext cx="7200900" cy="35718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A4EC2-60A1-4262-9F8E-20DB4E2E4541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2BFB9-E15D-42EF-B6B3-7E4770BD0F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7267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80797" y="624156"/>
            <a:ext cx="1490950" cy="52432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8700" y="624156"/>
            <a:ext cx="5724525" cy="52432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A4EC2-60A1-4262-9F8E-20DB4E2E4541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2BFB9-E15D-42EF-B6B3-7E4770BD0F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7532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8700" y="685800"/>
            <a:ext cx="72009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8700" y="2286000"/>
            <a:ext cx="72009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42987" y="6453386"/>
            <a:ext cx="903429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aseline="0">
                <a:solidFill>
                  <a:schemeClr val="tx2"/>
                </a:solidFill>
              </a:defRPr>
            </a:lvl1pPr>
          </a:lstStyle>
          <a:p>
            <a:fld id="{4D0A4EC2-60A1-4262-9F8E-20DB4E2E4541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170173" y="6453386"/>
            <a:ext cx="4710623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04552" y="6453386"/>
            <a:ext cx="1197219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aseline="0">
                <a:solidFill>
                  <a:schemeClr val="tx2"/>
                </a:solidFill>
              </a:defRPr>
            </a:lvl1pPr>
          </a:lstStyle>
          <a:p>
            <a:fld id="{9F52BFB9-E15D-42EF-B6B3-7E4770BD0FA3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58571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 title="Side bar"/>
          <p:cNvSpPr/>
          <p:nvPr/>
        </p:nvSpPr>
        <p:spPr>
          <a:xfrm>
            <a:off x="358571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218108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6858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6858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1368">
          <p15:clr>
            <a:srgbClr val="F26B43"/>
          </p15:clr>
        </p15:guide>
        <p15:guide id="1" pos="6912">
          <p15:clr>
            <a:srgbClr val="F26B43"/>
          </p15:clr>
        </p15:guide>
        <p15:guide id="2" pos="936">
          <p15:clr>
            <a:srgbClr val="F26B43"/>
          </p15:clr>
        </p15:guide>
        <p15:guide id="3" pos="864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696">
          <p15:clr>
            <a:srgbClr val="F26B43"/>
          </p15:clr>
        </p15:guide>
        <p15:guide id="6" orient="horz" pos="432">
          <p15:clr>
            <a:srgbClr val="F26B43"/>
          </p15:clr>
        </p15:guide>
        <p15:guide id="7" orient="horz" pos="1512">
          <p15:clr>
            <a:srgbClr val="F26B43"/>
          </p15:clr>
        </p15:guide>
        <p15:guide id="8" pos="5184">
          <p15:clr>
            <a:srgbClr val="F26B43"/>
          </p15:clr>
        </p15:guide>
        <p15:guide id="9" pos="702">
          <p15:clr>
            <a:srgbClr val="F26B43"/>
          </p15:clr>
        </p15:guide>
        <p15:guide id="10" pos="64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196752"/>
            <a:ext cx="7128792" cy="3691840"/>
          </a:xfrm>
        </p:spPr>
        <p:txBody>
          <a:bodyPr>
            <a:normAutofit/>
          </a:bodyPr>
          <a:lstStyle/>
          <a:p>
            <a:pPr algn="ctr"/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принципа индивидуального и дифференцированного подхода в специальном образовательном учреждении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5373216"/>
            <a:ext cx="3311696" cy="1248544"/>
          </a:xfrm>
          <a:ln>
            <a:solidFill>
              <a:schemeClr val="accent6">
                <a:lumMod val="50000"/>
              </a:schemeClr>
            </a:solidFill>
          </a:ln>
        </p:spPr>
        <p:txBody>
          <a:bodyPr/>
          <a:lstStyle/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Студентка гр. Д-Пб-31</a:t>
            </a:r>
          </a:p>
          <a:p>
            <a:pPr algn="l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Ланемец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Юлия Евгеньевна</a:t>
            </a:r>
          </a:p>
        </p:txBody>
      </p:sp>
    </p:spTree>
    <p:extLst>
      <p:ext uri="{BB962C8B-B14F-4D97-AF65-F5344CB8AC3E}">
        <p14:creationId xmlns:p14="http://schemas.microsoft.com/office/powerpoint/2010/main" val="2281347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844824"/>
            <a:ext cx="7467600" cy="3600399"/>
          </a:xfrm>
        </p:spPr>
        <p:txBody>
          <a:bodyPr>
            <a:normAutofit fontScale="92500" lnSpcReduction="20000"/>
          </a:bodyPr>
          <a:lstStyle/>
          <a:p>
            <a:pPr marL="36576" indent="457200" algn="just">
              <a:lnSpc>
                <a:spcPct val="120000"/>
              </a:lnSpc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настоящее время помощь детям с проблемами в развитии оказывается в различных видах образовательных учреждений, которые рассчитаны на дифференцированное воспитание и обучение детей с отклонениями развития в зависимости от характера и степени выраженности нарушения, в соответствии первичными, вторичными отклонениями у детей одной категории.</a:t>
            </a:r>
          </a:p>
        </p:txBody>
      </p:sp>
    </p:spTree>
    <p:extLst>
      <p:ext uri="{BB962C8B-B14F-4D97-AF65-F5344CB8AC3E}">
        <p14:creationId xmlns:p14="http://schemas.microsoft.com/office/powerpoint/2010/main" val="462999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052736"/>
            <a:ext cx="7560840" cy="4248472"/>
          </a:xfrm>
        </p:spPr>
        <p:txBody>
          <a:bodyPr>
            <a:normAutofit fontScale="85000" lnSpcReduction="20000"/>
          </a:bodyPr>
          <a:lstStyle/>
          <a:p>
            <a:pPr marL="36576" indent="457200" algn="just">
              <a:lnSpc>
                <a:spcPct val="120000"/>
              </a:lnSpc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Современная система специального образования предполагает обучение детей с отклонениями в развитии в специальных (коррекционных) образовательных учреждениях, которые создают благоприятные условия для развития и коррекции нарушений физического и психического развития детей с ограниченными возможностями здоровья. </a:t>
            </a:r>
          </a:p>
          <a:p>
            <a:pPr marL="36576" indent="457200" algn="just">
              <a:lnSpc>
                <a:spcPct val="120000"/>
              </a:lnSpc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 они недостаточно учитывают индивидуальные потребности семьи, ее жилищные, материальные, интеллектуальные, образовательные ресурсы и возможности. </a:t>
            </a:r>
          </a:p>
          <a:p>
            <a:pPr marL="36576" indent="457200" algn="just">
              <a:lnSpc>
                <a:spcPct val="120000"/>
              </a:lnSpc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Удаленность и обособленность большинства специальных учреждений от населенных пунктов создает ситуацию «отрыва» ребенка от семьи и родного поселка, нарушает процесс последующей адаптации и социализации ребенка, отрицательно влияет на развитие его коммуникативных навыков, социокультурной активности </a:t>
            </a:r>
          </a:p>
          <a:p>
            <a:pPr marL="36576" indent="0" algn="r">
              <a:lnSpc>
                <a:spcPct val="120000"/>
              </a:lnSpc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(Л.М.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Кобрина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2962507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16632"/>
            <a:ext cx="8136904" cy="864096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Дифференцированный подход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124744"/>
            <a:ext cx="7632848" cy="5517232"/>
          </a:xfrm>
        </p:spPr>
        <p:txBody>
          <a:bodyPr>
            <a:normAutofit lnSpcReduction="10000"/>
          </a:bodyPr>
          <a:lstStyle/>
          <a:p>
            <a:pPr marL="36576" indent="457200" algn="just">
              <a:lnSpc>
                <a:spcPct val="110000"/>
              </a:lnSpc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 дифференцированным обучением обычно понимают форму организации учебной деятельности для различных групп учащихся.</a:t>
            </a:r>
          </a:p>
          <a:p>
            <a:pPr marL="36576" indent="457200" algn="just">
              <a:lnSpc>
                <a:spcPct val="110000"/>
              </a:lnSpc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Разные учащиеся по-разному овладевают знаниями, умениями и навыками. Эти различия обусловлены тем, что каждый ученик в силу специфических для него условий развития, как внешних, так и внутренних, обладает индивидуальными особенностями.</a:t>
            </a:r>
          </a:p>
          <a:p>
            <a:pPr marL="36576" indent="457200" algn="just">
              <a:lnSpc>
                <a:spcPct val="110000"/>
              </a:lnSpc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Психофизиологические особенности учащихся, разные уровни их умственных способностей закономерно требуют для обеспечения эффективного обучения каждого ученика или группы детей неодинаковых условий обучения. В условиях классно-урочной системы обучения это возможно при индивидуализации и дифференциации обучения.</a:t>
            </a:r>
          </a:p>
          <a:p>
            <a:pPr marL="36576" indent="457200" algn="just">
              <a:lnSpc>
                <a:spcPct val="110000"/>
              </a:lnSpc>
              <a:buNone/>
            </a:pPr>
            <a:r>
              <a:rPr lang="ru-RU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строить процесс дифференцированного обучения?</a:t>
            </a:r>
          </a:p>
          <a:p>
            <a:pPr marL="36576" indent="457200" algn="just">
              <a:lnSpc>
                <a:spcPct val="110000"/>
              </a:lnSpc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Практики говорят: по степени умственного развития, работоспособности. Теоретики считают: по степени помощи ребенку. Дифференциацию можно проводить по степени самостоятельности детей при выполнении заданий.</a:t>
            </a:r>
          </a:p>
        </p:txBody>
      </p:sp>
    </p:spTree>
    <p:extLst>
      <p:ext uri="{BB962C8B-B14F-4D97-AF65-F5344CB8AC3E}">
        <p14:creationId xmlns:p14="http://schemas.microsoft.com/office/powerpoint/2010/main" val="1137724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Объект 9"/>
          <p:cNvSpPr>
            <a:spLocks noGrp="1"/>
          </p:cNvSpPr>
          <p:nvPr>
            <p:ph sz="half" idx="1"/>
          </p:nvPr>
        </p:nvSpPr>
        <p:spPr>
          <a:xfrm>
            <a:off x="4572000" y="420638"/>
            <a:ext cx="4176464" cy="5809747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36576" indent="45720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Сущность дифференцированного подхода заключается в организации учебного процесса с учетом возрастных особенностей, в создании оптимальных условий для эффективной деятельности всех детей, в перестроении содержания, методов, форм обучения, максимально учитывающих индивидуальные особенности школьников.</a:t>
            </a:r>
          </a:p>
          <a:p>
            <a:pPr marL="36576" indent="45720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Такой подход позволяет разделить детей на подгруппы, в которых и содержание образования, и методы обучения, и организационные формы различаются, также состав подгрупп может меняться в зависимости от поставленной учебной задачи.</a:t>
            </a:r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672716" y="444883"/>
            <a:ext cx="3657600" cy="2664296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36576" indent="45720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Дифференцированный подход в традиционной системе обучения организационно состоит в сочетании индивидуальной, групповой и фронтальной работы. </a:t>
            </a:r>
          </a:p>
          <a:p>
            <a:pPr marL="36576" indent="45720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Данный подход необходим на всех этапах обучения.</a:t>
            </a:r>
          </a:p>
        </p:txBody>
      </p:sp>
      <p:pic>
        <p:nvPicPr>
          <p:cNvPr id="1034" name="Picture 10" descr="Раскрытая книга PNG фото">
            <a:extLst>
              <a:ext uri="{FF2B5EF4-FFF2-40B4-BE49-F238E27FC236}">
                <a16:creationId xmlns:a16="http://schemas.microsoft.com/office/drawing/2014/main" id="{42559A6B-30C9-5547-A604-7134714B8B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16" y="4149080"/>
            <a:ext cx="3899284" cy="2054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49981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6EEA5B-5987-6345-B727-1AAAE1833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685800"/>
            <a:ext cx="7200900" cy="45719"/>
          </a:xfrm>
        </p:spPr>
        <p:txBody>
          <a:bodyPr>
            <a:normAutofit/>
          </a:bodyPr>
          <a:lstStyle/>
          <a:p>
            <a:endParaRPr lang="ru-RU" sz="8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AEFB925-0C0D-1845-8A6B-21CA324EE0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28700" y="5085184"/>
            <a:ext cx="3335840" cy="782217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42706B-E325-DD4D-9622-DB8671C320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94052" y="5301208"/>
            <a:ext cx="3335840" cy="566193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FF54D6CD-CC46-9245-B2CF-A1C99E3FFA3F}"/>
              </a:ext>
            </a:extLst>
          </p:cNvPr>
          <p:cNvSpPr/>
          <p:nvPr/>
        </p:nvSpPr>
        <p:spPr>
          <a:xfrm>
            <a:off x="755576" y="2551837"/>
            <a:ext cx="770485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связи с этим вспоминаются слова К. Д. Ушинского: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 Если педагогика хочет воспитывать человека во всех отношениях, то она должна прежде всего узнать его тоже во всех отношениях».</a:t>
            </a:r>
            <a:endParaRPr lang="ru-RU" sz="20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65771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3" y="116632"/>
            <a:ext cx="7787209" cy="1143000"/>
          </a:xfrm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Индивидуальный подход в обучении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157E35C-4076-454B-B2EB-91F2C5787B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84029" y="1412776"/>
            <a:ext cx="7474316" cy="5112567"/>
          </a:xfrm>
        </p:spPr>
        <p:txBody>
          <a:bodyPr/>
          <a:lstStyle/>
          <a:p>
            <a:pPr marL="36576" indent="45720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Индивидуальный подход – важный психолого-педагогический принцип, учитывающий индивидуальные особенности каждого ребёнка.</a:t>
            </a:r>
          </a:p>
          <a:p>
            <a:pPr marL="36576" indent="45720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Индивидуальный подход в процессе обучения предусматривает такую организацию педагогического воздействия на учащегося, при которой учитываются его индивидуальные особенности и возможности.</a:t>
            </a:r>
          </a:p>
          <a:p>
            <a:pPr marL="0" indent="45720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качестве особенностей рассматриваются возраст и пол ребенка, его уровень умственного и физического развития, условия жизни и воспитания. </a:t>
            </a:r>
          </a:p>
          <a:p>
            <a:pPr marL="0" indent="45720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Чаще всего индивидуальный подход в обучении предусмотрен для детей с различными аномалиями в развитии. Именно поэтому прежде, чем организовать данную форму обучения педагогу необходимо осуществить диагностику и выявить особенности каждого ребенка.</a:t>
            </a:r>
          </a:p>
          <a:p>
            <a:pPr marL="36576" indent="457200" algn="just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" indent="457200" algn="just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07082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4A16CDD-80E2-8C4F-842F-73E2C48BAA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99592" y="1196752"/>
            <a:ext cx="8064896" cy="3888432"/>
          </a:xfrm>
        </p:spPr>
        <p:txBody>
          <a:bodyPr/>
          <a:lstStyle/>
          <a:p>
            <a:pPr marL="0" indent="45720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процессе диагностики выявляют не только фактический уровень развития ребенка, но и условия его развития до школы, особенности психического и физического развития, характер, интересы, наклонности и т.д. </a:t>
            </a:r>
          </a:p>
          <a:p>
            <a:pPr marL="0" indent="45720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 совокупный учет данных факторов и обуславливает необходимость индивидуального обучения ребенка.</a:t>
            </a:r>
          </a:p>
          <a:p>
            <a:pPr marL="0" indent="45720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рамках современной общеобразовательной школы применение индивидуального подхода в обучении практически не используется. Это связано в первую очередь с большой загруженностью педагогов и «кадровым голодом». Если индивидуальная работа по обучению и проводится, то чаще всего в рамках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внеучебной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деятельности с учащимися, отстающими в учебе или испытывающими трудности в процессе обучения.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41241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43608" y="2215663"/>
            <a:ext cx="3779912" cy="4320480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36576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коррекционной педагогике индивидуализация обучения и воспитания является основополагающим поня­тием, так как только учет индивидуальных особенностей детей с раз­личными отклонениями в развитии создает условия для успешного развития гармоничной личности каждого ребенка, его способностей, жизненно важных умений и навыков, для его психофизического здо­ровья.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92080" y="2204864"/>
            <a:ext cx="3657600" cy="4320479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36576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с отклонениями развития нуждаются в индивидуальном подходе с самого начала обучения и воспитания, так как только учет индивидуальных особенностей детей с различными отклонениями в развитии создает условия для успешного развития гармоничной личности каждого ребенка, его способностей, жизненно важных умений и навыков, для его психофизического здоровья.</a:t>
            </a:r>
          </a:p>
        </p:txBody>
      </p:sp>
      <p:pic>
        <p:nvPicPr>
          <p:cNvPr id="2050" name="Picture 2" descr="8 способов как заинтересовать ребенка чтением — Колесо жизни">
            <a:extLst>
              <a:ext uri="{FF2B5EF4-FFF2-40B4-BE49-F238E27FC236}">
                <a16:creationId xmlns:a16="http://schemas.microsoft.com/office/drawing/2014/main" id="{53F4A283-8E53-4148-9A9D-273C1B75AF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3111" y="116632"/>
            <a:ext cx="3779912" cy="1983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80815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755576" y="332656"/>
            <a:ext cx="7560840" cy="5976664"/>
          </a:xfr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>
            <a:noAutofit/>
          </a:bodyPr>
          <a:lstStyle/>
          <a:p>
            <a:pPr marL="36576" indent="0" algn="ctr">
              <a:lnSpc>
                <a:spcPct val="150000"/>
              </a:lnSpc>
              <a:buNone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осуществлении индивидуального подхода нужно учитывать:</a:t>
            </a:r>
          </a:p>
          <a:p>
            <a:pPr marL="379476" indent="-342900">
              <a:lnSpc>
                <a:spcPct val="150000"/>
              </a:lnSpc>
              <a:buFont typeface="Wingdings" pitchFamily="2" charset="2"/>
              <a:buChar char="v"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первичное нарушение, которое влияет на физическое и психическое развитие ребенка,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возрастные и индивидуальные особенности детей,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состояние речи, интеллекта, эмоционально – волевой сферы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 темперамента.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усло­вий для проявления и развития их желаний, интересов, склонностей, возможностей.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психических процессов (восприятия, внимания, памяти, мышления);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2753428"/>
      </p:ext>
    </p:extLst>
  </p:cSld>
  <p:clrMapOvr>
    <a:masterClrMapping/>
  </p:clrMapOvr>
</p:sld>
</file>

<file path=ppt/theme/theme1.xml><?xml version="1.0" encoding="utf-8"?>
<a:theme xmlns:a="http://schemas.openxmlformats.org/drawingml/2006/main" name="Уголки">
  <a:themeElements>
    <a:clrScheme name="Уголки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Уголки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Уголки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{CC267206-B2E5-1D4E-8E99-4A80062A1790}tf10001072</Template>
  <TotalTime>55</TotalTime>
  <Words>798</Words>
  <Application>Microsoft Macintosh PowerPoint</Application>
  <PresentationFormat>Экран (4:3)</PresentationFormat>
  <Paragraphs>40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Franklin Gothic Book</vt:lpstr>
      <vt:lpstr>Times New Roman</vt:lpstr>
      <vt:lpstr>Wingdings</vt:lpstr>
      <vt:lpstr>Уголки</vt:lpstr>
      <vt:lpstr>Реализация принципа индивидуального и дифференцированного подхода в специальном образовательном учреждении</vt:lpstr>
      <vt:lpstr>Презентация PowerPoint</vt:lpstr>
      <vt:lpstr>Презентация PowerPoint</vt:lpstr>
      <vt:lpstr>Дифференцированный подход</vt:lpstr>
      <vt:lpstr>Презентация PowerPoint</vt:lpstr>
      <vt:lpstr>Презентация PowerPoint</vt:lpstr>
      <vt:lpstr>Индивидуальный подход в обучении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Реализация принципа индивидуального и дифференцированного подхода в специальном образовательном учреждении</dc:title>
  <dc:creator>KonGdgoN</dc:creator>
  <cp:lastModifiedBy>Microsoft Office User</cp:lastModifiedBy>
  <cp:revision>5</cp:revision>
  <dcterms:created xsi:type="dcterms:W3CDTF">2020-10-19T13:07:38Z</dcterms:created>
  <dcterms:modified xsi:type="dcterms:W3CDTF">2020-11-05T16:08:59Z</dcterms:modified>
</cp:coreProperties>
</file>