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92"/>
  </p:normalViewPr>
  <p:slideViewPr>
    <p:cSldViewPr snapToGrid="0" snapToObjects="1">
      <p:cViewPr varScale="1">
        <p:scale>
          <a:sx n="95" d="100"/>
          <a:sy n="95" d="100"/>
        </p:scale>
        <p:origin x="68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ru-RU"/>
              <a:t>Образец заголовка</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lvl1pPr algn="l">
              <a:defRPr/>
            </a:lvl1pPr>
          </a:lstStyle>
          <a:p>
            <a:fld id="{15F0CA95-503E-664C-9031-763B0E3D7B05}" type="datetimeFigureOut">
              <a:rPr lang="ru-RU" smtClean="0"/>
              <a:t>05.10.2020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EE03524-7331-4044-BA74-7623CABE5246}" type="slidenum">
              <a:rPr lang="ru-RU" smtClean="0"/>
              <a:t>‹#›</a:t>
            </a:fld>
            <a:endParaRPr lang="ru-RU"/>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5061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5F0CA95-503E-664C-9031-763B0E3D7B05}" type="datetimeFigureOut">
              <a:rPr lang="ru-RU" smtClean="0"/>
              <a:t>05.10.2020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EE03524-7331-4044-BA74-7623CABE5246}" type="slidenum">
              <a:rPr lang="ru-RU" smtClean="0"/>
              <a:t>‹#›</a:t>
            </a:fld>
            <a:endParaRPr lang="ru-RU"/>
          </a:p>
        </p:txBody>
      </p:sp>
    </p:spTree>
    <p:extLst>
      <p:ext uri="{BB962C8B-B14F-4D97-AF65-F5344CB8AC3E}">
        <p14:creationId xmlns:p14="http://schemas.microsoft.com/office/powerpoint/2010/main" val="15955633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ru-RU"/>
              <a:t>Образец заголовка</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5F0CA95-503E-664C-9031-763B0E3D7B05}" type="datetimeFigureOut">
              <a:rPr lang="ru-RU" smtClean="0"/>
              <a:t>05.10.2020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EE03524-7331-4044-BA74-7623CABE5246}" type="slidenum">
              <a:rPr lang="ru-RU" smtClean="0"/>
              <a:t>‹#›</a:t>
            </a:fld>
            <a:endParaRPr lang="ru-RU"/>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69094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15F0CA95-503E-664C-9031-763B0E3D7B05}" type="datetimeFigureOut">
              <a:rPr lang="ru-RU" smtClean="0"/>
              <a:t>05.10.2020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EE03524-7331-4044-BA74-7623CABE5246}" type="slidenum">
              <a:rPr lang="ru-RU" smtClean="0"/>
              <a:t>‹#›</a:t>
            </a:fld>
            <a:endParaRPr lang="ru-RU"/>
          </a:p>
        </p:txBody>
      </p:sp>
    </p:spTree>
    <p:extLst>
      <p:ext uri="{BB962C8B-B14F-4D97-AF65-F5344CB8AC3E}">
        <p14:creationId xmlns:p14="http://schemas.microsoft.com/office/powerpoint/2010/main" val="35267619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024128" y="2967788"/>
            <a:ext cx="4754880" cy="334157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ru-RU"/>
              <a:t>Образец текста</a:t>
            </a:r>
          </a:p>
        </p:txBody>
      </p:sp>
      <p:sp>
        <p:nvSpPr>
          <p:cNvPr id="6" name="Content Placeholder 5"/>
          <p:cNvSpPr>
            <a:spLocks noGrp="1"/>
          </p:cNvSpPr>
          <p:nvPr>
            <p:ph sz="quarter" idx="4"/>
          </p:nvPr>
        </p:nvSpPr>
        <p:spPr>
          <a:xfrm>
            <a:off x="5990888" y="2967788"/>
            <a:ext cx="4754880" cy="334157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15F0CA95-503E-664C-9031-763B0E3D7B05}" type="datetimeFigureOut">
              <a:rPr lang="ru-RU" smtClean="0"/>
              <a:t>05.10.2020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EE03524-7331-4044-BA74-7623CABE5246}" type="slidenum">
              <a:rPr lang="ru-RU" smtClean="0"/>
              <a:t>‹#›</a:t>
            </a:fld>
            <a:endParaRPr lang="ru-RU"/>
          </a:p>
        </p:txBody>
      </p:sp>
    </p:spTree>
    <p:extLst>
      <p:ext uri="{BB962C8B-B14F-4D97-AF65-F5344CB8AC3E}">
        <p14:creationId xmlns:p14="http://schemas.microsoft.com/office/powerpoint/2010/main" val="4111822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15F0CA95-503E-664C-9031-763B0E3D7B05}" type="datetimeFigureOut">
              <a:rPr lang="ru-RU" smtClean="0"/>
              <a:t>05.10.2020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EE03524-7331-4044-BA74-7623CABE5246}" type="slidenum">
              <a:rPr lang="ru-RU" smtClean="0"/>
              <a:t>‹#›</a:t>
            </a:fld>
            <a:endParaRPr lang="ru-RU"/>
          </a:p>
        </p:txBody>
      </p:sp>
    </p:spTree>
    <p:extLst>
      <p:ext uri="{BB962C8B-B14F-4D97-AF65-F5344CB8AC3E}">
        <p14:creationId xmlns:p14="http://schemas.microsoft.com/office/powerpoint/2010/main" val="3418448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F0CA95-503E-664C-9031-763B0E3D7B05}" type="datetimeFigureOut">
              <a:rPr lang="ru-RU" smtClean="0"/>
              <a:t>05.10.2020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EE03524-7331-4044-BA74-7623CABE5246}" type="slidenum">
              <a:rPr lang="ru-RU" smtClean="0"/>
              <a:t>‹#›</a:t>
            </a:fld>
            <a:endParaRPr lang="ru-RU"/>
          </a:p>
        </p:txBody>
      </p:sp>
    </p:spTree>
    <p:extLst>
      <p:ext uri="{BB962C8B-B14F-4D97-AF65-F5344CB8AC3E}">
        <p14:creationId xmlns:p14="http://schemas.microsoft.com/office/powerpoint/2010/main" val="323744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ru-RU"/>
              <a:t>Образец заголовка</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15F0CA95-503E-664C-9031-763B0E3D7B05}" type="datetimeFigureOut">
              <a:rPr lang="ru-RU" smtClean="0"/>
              <a:t>05.10.2020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EE03524-7331-4044-BA74-7623CABE5246}" type="slidenum">
              <a:rPr lang="ru-RU" smtClean="0"/>
              <a:t>‹#›</a:t>
            </a:fld>
            <a:endParaRPr lang="ru-RU"/>
          </a:p>
        </p:txBody>
      </p:sp>
    </p:spTree>
    <p:extLst>
      <p:ext uri="{BB962C8B-B14F-4D97-AF65-F5344CB8AC3E}">
        <p14:creationId xmlns:p14="http://schemas.microsoft.com/office/powerpoint/2010/main" val="912916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ru-RU"/>
              <a:t>Образец заголовка</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15F0CA95-503E-664C-9031-763B0E3D7B05}" type="datetimeFigureOut">
              <a:rPr lang="ru-RU" smtClean="0"/>
              <a:t>05.10.2020</a:t>
            </a:fld>
            <a:endParaRPr lang="ru-RU"/>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EE03524-7331-4044-BA74-7623CABE5246}" type="slidenum">
              <a:rPr lang="ru-RU" smtClean="0"/>
              <a:t>‹#›</a:t>
            </a:fld>
            <a:endParaRPr lang="ru-RU"/>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66071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5F0CA95-503E-664C-9031-763B0E3D7B05}" type="datetimeFigureOut">
              <a:rPr lang="ru-RU" smtClean="0"/>
              <a:t>05.10.2020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EE03524-7331-4044-BA74-7623CABE5246}" type="slidenum">
              <a:rPr lang="ru-RU" smtClean="0"/>
              <a:t>‹#›</a:t>
            </a:fld>
            <a:endParaRPr lang="ru-RU"/>
          </a:p>
        </p:txBody>
      </p:sp>
    </p:spTree>
    <p:extLst>
      <p:ext uri="{BB962C8B-B14F-4D97-AF65-F5344CB8AC3E}">
        <p14:creationId xmlns:p14="http://schemas.microsoft.com/office/powerpoint/2010/main" val="3755021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ru-RU"/>
              <a:t>Образец заголовка</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5F0CA95-503E-664C-9031-763B0E3D7B05}" type="datetimeFigureOut">
              <a:rPr lang="ru-RU" smtClean="0"/>
              <a:t>05.10.2020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EE03524-7331-4044-BA74-7623CABE5246}" type="slidenum">
              <a:rPr lang="ru-RU" smtClean="0"/>
              <a:t>‹#›</a:t>
            </a:fld>
            <a:endParaRPr lang="ru-RU"/>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6263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15F0CA95-503E-664C-9031-763B0E3D7B05}" type="datetimeFigureOut">
              <a:rPr lang="ru-RU" smtClean="0"/>
              <a:t>05.10.2020</a:t>
            </a:fld>
            <a:endParaRPr lang="ru-RU"/>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ru-RU"/>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DEE03524-7331-4044-BA74-7623CABE5246}" type="slidenum">
              <a:rPr lang="ru-RU" smtClean="0"/>
              <a:t>‹#›</a:t>
            </a:fld>
            <a:endParaRPr lang="ru-RU"/>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9131600"/>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DB3E6C8-3D7D-A64A-B7B2-A19B5CC8107A}"/>
              </a:ext>
            </a:extLst>
          </p:cNvPr>
          <p:cNvSpPr>
            <a:spLocks noGrp="1"/>
          </p:cNvSpPr>
          <p:nvPr>
            <p:ph type="ctrTitle"/>
          </p:nvPr>
        </p:nvSpPr>
        <p:spPr>
          <a:xfrm>
            <a:off x="-847163" y="4642544"/>
            <a:ext cx="9197788" cy="2098226"/>
          </a:xfrm>
        </p:spPr>
        <p:txBody>
          <a:bodyPr/>
          <a:lstStyle/>
          <a:p>
            <a:r>
              <a:rPr lang="ru-RU" sz="3200" dirty="0"/>
              <a:t>Пятый период эволюции: </a:t>
            </a:r>
            <a:br>
              <a:rPr lang="ru-RU" sz="3200" dirty="0"/>
            </a:br>
            <a:r>
              <a:rPr lang="ru-RU" sz="3200" dirty="0"/>
              <a:t>от равных прав к равным возможностям; от «</a:t>
            </a:r>
            <a:r>
              <a:rPr lang="ru-RU" sz="3200" dirty="0" err="1"/>
              <a:t>институциализации</a:t>
            </a:r>
            <a:r>
              <a:rPr lang="ru-RU" sz="3200" dirty="0"/>
              <a:t>» к интеграции </a:t>
            </a:r>
          </a:p>
        </p:txBody>
      </p:sp>
      <p:sp>
        <p:nvSpPr>
          <p:cNvPr id="3" name="Подзаголовок 2">
            <a:extLst>
              <a:ext uri="{FF2B5EF4-FFF2-40B4-BE49-F238E27FC236}">
                <a16:creationId xmlns:a16="http://schemas.microsoft.com/office/drawing/2014/main" id="{E9EBA4F7-260E-724E-A2B4-B9413D5D8842}"/>
              </a:ext>
            </a:extLst>
          </p:cNvPr>
          <p:cNvSpPr>
            <a:spLocks noGrp="1"/>
          </p:cNvSpPr>
          <p:nvPr>
            <p:ph type="subTitle" idx="1"/>
          </p:nvPr>
        </p:nvSpPr>
        <p:spPr/>
        <p:txBody>
          <a:bodyPr>
            <a:normAutofit/>
          </a:bodyPr>
          <a:lstStyle/>
          <a:p>
            <a:r>
              <a:rPr lang="ru-RU" dirty="0"/>
              <a:t>Презентацию подготовила </a:t>
            </a:r>
          </a:p>
          <a:p>
            <a:r>
              <a:rPr lang="ru-RU" dirty="0"/>
              <a:t>студентка гр. Д-ПБ-31</a:t>
            </a:r>
          </a:p>
          <a:p>
            <a:r>
              <a:rPr lang="ru-RU" dirty="0" err="1"/>
              <a:t>Ланемец</a:t>
            </a:r>
            <a:r>
              <a:rPr lang="ru-RU" dirty="0"/>
              <a:t> Юлия</a:t>
            </a:r>
          </a:p>
        </p:txBody>
      </p:sp>
    </p:spTree>
    <p:extLst>
      <p:ext uri="{BB962C8B-B14F-4D97-AF65-F5344CB8AC3E}">
        <p14:creationId xmlns:p14="http://schemas.microsoft.com/office/powerpoint/2010/main" val="3083601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E259EA-BCBD-0F47-977F-6555E80165D0}"/>
              </a:ext>
            </a:extLst>
          </p:cNvPr>
          <p:cNvSpPr>
            <a:spLocks noGrp="1"/>
          </p:cNvSpPr>
          <p:nvPr>
            <p:ph type="title"/>
          </p:nvPr>
        </p:nvSpPr>
        <p:spPr/>
        <p:txBody>
          <a:bodyPr>
            <a:normAutofit/>
          </a:bodyPr>
          <a:lstStyle/>
          <a:p>
            <a:endParaRPr lang="ru-RU" sz="800" dirty="0"/>
          </a:p>
        </p:txBody>
      </p:sp>
      <p:sp>
        <p:nvSpPr>
          <p:cNvPr id="3" name="Объект 2">
            <a:extLst>
              <a:ext uri="{FF2B5EF4-FFF2-40B4-BE49-F238E27FC236}">
                <a16:creationId xmlns:a16="http://schemas.microsoft.com/office/drawing/2014/main" id="{C9752460-891B-0449-B794-7BAEF1E62642}"/>
              </a:ext>
            </a:extLst>
          </p:cNvPr>
          <p:cNvSpPr>
            <a:spLocks noGrp="1"/>
          </p:cNvSpPr>
          <p:nvPr>
            <p:ph idx="1"/>
          </p:nvPr>
        </p:nvSpPr>
        <p:spPr>
          <a:xfrm>
            <a:off x="1371600" y="1638300"/>
            <a:ext cx="9601200" cy="3581400"/>
          </a:xfrm>
        </p:spPr>
        <p:txBody>
          <a:bodyPr>
            <a:normAutofit lnSpcReduction="10000"/>
          </a:bodyPr>
          <a:lstStyle/>
          <a:p>
            <a:pPr algn="just"/>
            <a:r>
              <a:rPr lang="ru-RU" dirty="0">
                <a:latin typeface="Times New Roman" panose="02020603050405020304" pitchFamily="18" charset="0"/>
                <a:cs typeface="Times New Roman" panose="02020603050405020304" pitchFamily="18" charset="0"/>
              </a:rPr>
              <a:t>В начале 70-х гг. европейцам удалось окончательно разрушить законодательный фундамент неравенства лиц с отклонениями в развитии, заложенный в античные времена. Впервые в истории цивилизации признается не только равенство людей вне зависимости от состояния здоровья и наличия особенностей развития, но и их право на самоопределение. </a:t>
            </a:r>
          </a:p>
          <a:p>
            <a:pPr algn="just"/>
            <a:r>
              <a:rPr lang="ru-RU" dirty="0">
                <a:latin typeface="Times New Roman" panose="02020603050405020304" pitchFamily="18" charset="0"/>
                <a:cs typeface="Times New Roman" panose="02020603050405020304" pitchFamily="18" charset="0"/>
              </a:rPr>
              <a:t>Формируется новое понимание мира как сообщества, включающего различные микросоциумы, от равноправного взаимодействия которых зависит прогресс человечества. При таком понимании социальное маркирование национальных, этнических, политических, религиозных, сексуальных, аномальных меньшинств становится недопустимым, что и фиксирует законодательство, но уже не на уровне отдельно взятой европейской страны, а на уровне мирового сообщества. </a:t>
            </a:r>
          </a:p>
        </p:txBody>
      </p:sp>
    </p:spTree>
    <p:extLst>
      <p:ext uri="{BB962C8B-B14F-4D97-AF65-F5344CB8AC3E}">
        <p14:creationId xmlns:p14="http://schemas.microsoft.com/office/powerpoint/2010/main" val="3779320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2586746-57A5-E64D-9765-07C0C4DE39DA}"/>
              </a:ext>
            </a:extLst>
          </p:cNvPr>
          <p:cNvSpPr>
            <a:spLocks noGrp="1"/>
          </p:cNvSpPr>
          <p:nvPr>
            <p:ph type="title"/>
          </p:nvPr>
        </p:nvSpPr>
        <p:spPr/>
        <p:txBody>
          <a:bodyPr>
            <a:normAutofit/>
          </a:bodyPr>
          <a:lstStyle/>
          <a:p>
            <a:endParaRPr lang="ru-RU" sz="800" dirty="0"/>
          </a:p>
        </p:txBody>
      </p:sp>
      <p:sp>
        <p:nvSpPr>
          <p:cNvPr id="3" name="Объект 2">
            <a:extLst>
              <a:ext uri="{FF2B5EF4-FFF2-40B4-BE49-F238E27FC236}">
                <a16:creationId xmlns:a16="http://schemas.microsoft.com/office/drawing/2014/main" id="{097AABDE-A74B-BB4B-9D1A-1FBDDE47748C}"/>
              </a:ext>
            </a:extLst>
          </p:cNvPr>
          <p:cNvSpPr>
            <a:spLocks noGrp="1"/>
          </p:cNvSpPr>
          <p:nvPr>
            <p:ph idx="1"/>
          </p:nvPr>
        </p:nvSpPr>
        <p:spPr>
          <a:xfrm>
            <a:off x="1371600" y="1428749"/>
            <a:ext cx="9601200" cy="4353485"/>
          </a:xfrm>
        </p:spPr>
        <p:txBody>
          <a:bodyPr>
            <a:normAutofit fontScale="92500" lnSpcReduction="20000"/>
          </a:bodyPr>
          <a:lstStyle/>
          <a:p>
            <a:pPr algn="just"/>
            <a:r>
              <a:rPr lang="ru-RU" dirty="0">
                <a:latin typeface="Times New Roman" panose="02020603050405020304" pitchFamily="18" charset="0"/>
                <a:cs typeface="Times New Roman" panose="02020603050405020304" pitchFamily="18" charset="0"/>
              </a:rPr>
              <a:t>Борьба против дискриминации способствует формированию новой культурной нормы — уважения к различиям между людьми. Именно в этом широком антидискриминационном контексте специальные школы (тем более интернаты) признаются учреждениями сегрегационными, а изолированная от массовой система специального образования — дискриминационной. И если на предшествующем этапе эволюции общество боролось за организацию специальных учебных заведений, то теперь оно стало рассматривать помещение ребенка в специальную школу как нарушение его прав и «навешивание социального ярлыка». </a:t>
            </a:r>
          </a:p>
          <a:p>
            <a:pPr algn="just"/>
            <a:r>
              <a:rPr lang="ru-RU" dirty="0">
                <a:latin typeface="Times New Roman" panose="02020603050405020304" pitchFamily="18" charset="0"/>
                <a:cs typeface="Times New Roman" panose="02020603050405020304" pitchFamily="18" charset="0"/>
              </a:rPr>
              <a:t>Пятый период эволюции отношения закономерно соотносится с III этапом развития национальных систем специального образования. Началом пятого периода считается время принятия деклараций ООН «О правах </a:t>
            </a:r>
            <a:r>
              <a:rPr lang="ru-RU" dirty="0" err="1">
                <a:latin typeface="Times New Roman" panose="02020603050405020304" pitchFamily="18" charset="0"/>
                <a:cs typeface="Times New Roman" panose="02020603050405020304" pitchFamily="18" charset="0"/>
              </a:rPr>
              <a:t>умственноотсталых</a:t>
            </a:r>
            <a:r>
              <a:rPr lang="ru-RU" dirty="0">
                <a:latin typeface="Times New Roman" panose="02020603050405020304" pitchFamily="18" charset="0"/>
                <a:cs typeface="Times New Roman" panose="02020603050405020304" pitchFamily="18" charset="0"/>
              </a:rPr>
              <a:t>», «О правах инвалидов» и последовавших за ними национальных антидискриминационных законов об инвалидах и о специальном образовании. Например, в Швеции — Закон о помощи </a:t>
            </a:r>
            <a:r>
              <a:rPr lang="ru-RU" dirty="0" err="1">
                <a:latin typeface="Times New Roman" panose="02020603050405020304" pitchFamily="18" charset="0"/>
                <a:cs typeface="Times New Roman" panose="02020603050405020304" pitchFamily="18" charset="0"/>
              </a:rPr>
              <a:t>умственноотсталым</a:t>
            </a:r>
            <a:r>
              <a:rPr lang="ru-RU" dirty="0">
                <a:latin typeface="Times New Roman" panose="02020603050405020304" pitchFamily="18" charset="0"/>
                <a:cs typeface="Times New Roman" panose="02020603050405020304" pitchFamily="18" charset="0"/>
              </a:rPr>
              <a:t>, Закон об учебном плане основной школы (1980); в Великобритании — Акты об образовании (1981—1995); в Нидерландах — Временный закон по специальному образованию и среднему специальному образованию (1985). </a:t>
            </a:r>
          </a:p>
          <a:p>
            <a:endParaRPr lang="ru-RU" dirty="0"/>
          </a:p>
        </p:txBody>
      </p:sp>
      <p:pic>
        <p:nvPicPr>
          <p:cNvPr id="2050" name="Picture 2" descr="Статьи — это интересно и полезно! «">
            <a:extLst>
              <a:ext uri="{FF2B5EF4-FFF2-40B4-BE49-F238E27FC236}">
                <a16:creationId xmlns:a16="http://schemas.microsoft.com/office/drawing/2014/main" id="{75A0FE58-0A1D-B74B-923C-9156732050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9033" y="5109881"/>
            <a:ext cx="3013934" cy="1883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81357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F956ADB-BEE3-994D-A2B1-8A1D540904F4}"/>
              </a:ext>
            </a:extLst>
          </p:cNvPr>
          <p:cNvSpPr>
            <a:spLocks noGrp="1"/>
          </p:cNvSpPr>
          <p:nvPr>
            <p:ph type="title"/>
          </p:nvPr>
        </p:nvSpPr>
        <p:spPr/>
        <p:txBody>
          <a:bodyPr>
            <a:normAutofit/>
          </a:bodyPr>
          <a:lstStyle/>
          <a:p>
            <a:endParaRPr lang="ru-RU" sz="800" dirty="0"/>
          </a:p>
        </p:txBody>
      </p:sp>
      <p:sp>
        <p:nvSpPr>
          <p:cNvPr id="3" name="Объект 2">
            <a:extLst>
              <a:ext uri="{FF2B5EF4-FFF2-40B4-BE49-F238E27FC236}">
                <a16:creationId xmlns:a16="http://schemas.microsoft.com/office/drawing/2014/main" id="{BF58B094-7ECB-1645-B51B-CC07E6739699}"/>
              </a:ext>
            </a:extLst>
          </p:cNvPr>
          <p:cNvSpPr>
            <a:spLocks noGrp="1"/>
          </p:cNvSpPr>
          <p:nvPr>
            <p:ph idx="1"/>
          </p:nvPr>
        </p:nvSpPr>
        <p:spPr>
          <a:xfrm>
            <a:off x="1465730" y="1428750"/>
            <a:ext cx="9601200" cy="5190565"/>
          </a:xfrm>
        </p:spPr>
        <p:txBody>
          <a:bodyPr>
            <a:normAutofit/>
          </a:bodyPr>
          <a:lstStyle/>
          <a:p>
            <a:pPr algn="just"/>
            <a:r>
              <a:rPr lang="ru-RU" dirty="0">
                <a:latin typeface="Times New Roman" panose="02020603050405020304" pitchFamily="18" charset="0"/>
                <a:cs typeface="Times New Roman" panose="02020603050405020304" pitchFamily="18" charset="0"/>
              </a:rPr>
              <a:t>Все педагогические системы новейшего времени возникают в ответ на изменение отношения общества к правам и возможностям детей с особыми проблемами, являясь отрицанием предшествующих форм обучения, ориентированных на предшествующий этап общественного сознания, социально-политических и культурологических взглядов. Ведущей тенденцией развития системы образования детей с особыми потребностями, начиная с 70-х гг., становится «включение в общий поток» или интеграция. Переход к интегративным формам обучения, признание всех без исключения детей (независимо от степени тяжести нарушения) обучаемыми, кардинальная реконструкция системы специального образования стали следствием демократизации западноевропейского общества и </a:t>
            </a:r>
            <a:r>
              <a:rPr lang="ru-RU" dirty="0" err="1">
                <a:latin typeface="Times New Roman" panose="02020603050405020304" pitchFamily="18" charset="0"/>
                <a:cs typeface="Times New Roman" panose="02020603050405020304" pitchFamily="18" charset="0"/>
              </a:rPr>
              <a:t>тд</a:t>
            </a:r>
            <a:r>
              <a:rPr lang="ru-RU" dirty="0">
                <a:latin typeface="Times New Roman" panose="02020603050405020304" pitchFamily="18" charset="0"/>
                <a:cs typeface="Times New Roman" panose="02020603050405020304" pitchFamily="18" charset="0"/>
              </a:rPr>
              <a:t>.</a:t>
            </a:r>
          </a:p>
          <a:p>
            <a:pPr algn="just"/>
            <a:r>
              <a:rPr lang="ru-RU" dirty="0">
                <a:latin typeface="Times New Roman" panose="02020603050405020304" pitchFamily="18" charset="0"/>
                <a:cs typeface="Times New Roman" panose="02020603050405020304" pitchFamily="18" charset="0"/>
              </a:rPr>
              <a:t>Направление ребенка в специальную школу, а тем более в интернат в этот период воспринимается как попытка его изоляции от родителей, сверстников, полноценной жизни. </a:t>
            </a:r>
          </a:p>
          <a:p>
            <a:pPr algn="just"/>
            <a:endParaRPr lang="ru-RU" dirty="0">
              <a:latin typeface="Times New Roman" panose="02020603050405020304" pitchFamily="18" charset="0"/>
              <a:cs typeface="Times New Roman" panose="02020603050405020304" pitchFamily="18" charset="0"/>
            </a:endParaRPr>
          </a:p>
          <a:p>
            <a:pPr algn="just"/>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6840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C14A34-7EF5-A245-B3C9-CA85C2482775}"/>
              </a:ext>
            </a:extLst>
          </p:cNvPr>
          <p:cNvSpPr>
            <a:spLocks noGrp="1"/>
          </p:cNvSpPr>
          <p:nvPr>
            <p:ph type="title"/>
          </p:nvPr>
        </p:nvSpPr>
        <p:spPr/>
        <p:txBody>
          <a:bodyPr>
            <a:normAutofit/>
          </a:bodyPr>
          <a:lstStyle/>
          <a:p>
            <a:endParaRPr lang="ru-RU" sz="800" dirty="0"/>
          </a:p>
        </p:txBody>
      </p:sp>
      <p:sp>
        <p:nvSpPr>
          <p:cNvPr id="3" name="Объект 2">
            <a:extLst>
              <a:ext uri="{FF2B5EF4-FFF2-40B4-BE49-F238E27FC236}">
                <a16:creationId xmlns:a16="http://schemas.microsoft.com/office/drawing/2014/main" id="{608D8E70-8E17-CE49-BC1A-548E33E497A9}"/>
              </a:ext>
            </a:extLst>
          </p:cNvPr>
          <p:cNvSpPr>
            <a:spLocks noGrp="1"/>
          </p:cNvSpPr>
          <p:nvPr>
            <p:ph idx="1"/>
          </p:nvPr>
        </p:nvSpPr>
        <p:spPr>
          <a:xfrm>
            <a:off x="1694329" y="1761565"/>
            <a:ext cx="9601200" cy="3581400"/>
          </a:xfrm>
        </p:spPr>
        <p:txBody>
          <a:bodyPr>
            <a:normAutofit fontScale="92500"/>
          </a:bodyPr>
          <a:lstStyle/>
          <a:p>
            <a:pPr algn="just"/>
            <a:r>
              <a:rPr lang="ru-RU" dirty="0">
                <a:latin typeface="Times New Roman" panose="02020603050405020304" pitchFamily="18" charset="0"/>
                <a:cs typeface="Times New Roman" panose="02020603050405020304" pitchFamily="18" charset="0"/>
              </a:rPr>
              <a:t>Находясь на пике гуманистических устремлений в деле поддержки детей с особыми потребностями, европейцы в это же время получили благодаря научно- техническому прогрессу новые мощные инструменты вмешательства в человеческую природу. Вот некоторые, наиболее важные с этой точки зрения научно- технические достижения:</a:t>
            </a:r>
          </a:p>
          <a:p>
            <a:pPr marL="0" indent="0" algn="just">
              <a:buNone/>
            </a:pPr>
            <a:r>
              <a:rPr lang="ru-RU" dirty="0">
                <a:latin typeface="Times New Roman" panose="02020603050405020304" pitchFamily="18" charset="0"/>
                <a:cs typeface="Times New Roman" panose="02020603050405020304" pitchFamily="18" charset="0"/>
              </a:rPr>
              <a:t>- новые технологии пересадки органов; новые технологии создания искусственных органов;</a:t>
            </a:r>
          </a:p>
          <a:p>
            <a:pPr marL="0" indent="0" algn="just">
              <a:buNone/>
            </a:pPr>
            <a:r>
              <a:rPr lang="ru-RU" dirty="0">
                <a:latin typeface="Times New Roman" panose="02020603050405020304" pitchFamily="18" charset="0"/>
                <a:cs typeface="Times New Roman" panose="02020603050405020304" pitchFamily="18" charset="0"/>
              </a:rPr>
              <a:t>- новые технологии протезирования и имплантации;</a:t>
            </a:r>
          </a:p>
          <a:p>
            <a:pPr marL="0" indent="0" algn="just">
              <a:buNone/>
            </a:pPr>
            <a:r>
              <a:rPr lang="ru-RU" dirty="0">
                <a:latin typeface="Times New Roman" panose="02020603050405020304" pitchFamily="18" charset="0"/>
                <a:cs typeface="Times New Roman" panose="02020603050405020304" pitchFamily="18" charset="0"/>
              </a:rPr>
              <a:t>- создание вакцин и препаратов, уменьшающих риск неблагоприятного течения беременности и усиливающих витальные возможности организма;</a:t>
            </a:r>
          </a:p>
          <a:p>
            <a:pPr marL="0" indent="0" algn="just">
              <a:buNone/>
            </a:pPr>
            <a:r>
              <a:rPr lang="ru-RU" dirty="0">
                <a:latin typeface="Times New Roman" panose="02020603050405020304" pitchFamily="18" charset="0"/>
                <a:cs typeface="Times New Roman" panose="02020603050405020304" pitchFamily="18" charset="0"/>
              </a:rPr>
              <a:t>- новые технологии родовспоможения и выхаживания новорожденного; и др.</a:t>
            </a:r>
          </a:p>
          <a:p>
            <a:pPr marL="0" indent="0" algn="just">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88157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C0BAB56-CA0F-1145-BF00-DDF110DCC87F}"/>
              </a:ext>
            </a:extLst>
          </p:cNvPr>
          <p:cNvSpPr>
            <a:spLocks noGrp="1"/>
          </p:cNvSpPr>
          <p:nvPr>
            <p:ph type="title"/>
          </p:nvPr>
        </p:nvSpPr>
        <p:spPr/>
        <p:txBody>
          <a:bodyPr>
            <a:normAutofit/>
          </a:bodyPr>
          <a:lstStyle/>
          <a:p>
            <a:endParaRPr lang="ru-RU" sz="800" dirty="0"/>
          </a:p>
        </p:txBody>
      </p:sp>
      <p:sp>
        <p:nvSpPr>
          <p:cNvPr id="3" name="Объект 2">
            <a:extLst>
              <a:ext uri="{FF2B5EF4-FFF2-40B4-BE49-F238E27FC236}">
                <a16:creationId xmlns:a16="http://schemas.microsoft.com/office/drawing/2014/main" id="{FE3F18E9-3839-3749-B372-E907454E2F50}"/>
              </a:ext>
            </a:extLst>
          </p:cNvPr>
          <p:cNvSpPr>
            <a:spLocks noGrp="1"/>
          </p:cNvSpPr>
          <p:nvPr>
            <p:ph idx="1"/>
          </p:nvPr>
        </p:nvSpPr>
        <p:spPr>
          <a:xfrm>
            <a:off x="929998" y="1815353"/>
            <a:ext cx="9720073" cy="4023360"/>
          </a:xfrm>
        </p:spPr>
        <p:txBody>
          <a:bodyPr/>
          <a:lstStyle/>
          <a:p>
            <a:pPr algn="just"/>
            <a:r>
              <a:rPr lang="ru-RU" dirty="0">
                <a:latin typeface="Times New Roman" panose="02020603050405020304" pitchFamily="18" charset="0"/>
                <a:cs typeface="Times New Roman" panose="02020603050405020304" pitchFamily="18" charset="0"/>
              </a:rPr>
              <a:t>На шкале периодизации эволюции отношения Россия находится в 90-е гг. на фазе перехода от четвертого к пятому периоду. Об этом свидетельствует ратификация РФ в 1991 г. соответствующих конвенций и деклараций ООН (1971, 1975). Однако в России названный переход не был подготовлен, как в Западной Европе, всем ходом предшествующего эволюционного развития общества. </a:t>
            </a:r>
          </a:p>
          <a:p>
            <a:pPr algn="just"/>
            <a:r>
              <a:rPr lang="ru-RU" dirty="0">
                <a:latin typeface="Times New Roman" panose="02020603050405020304" pitchFamily="18" charset="0"/>
                <a:cs typeface="Times New Roman" panose="02020603050405020304" pitchFamily="18" charset="0"/>
              </a:rPr>
              <a:t>К началу 90-х годов структура специального образования оказывается окончательно сформированной. </a:t>
            </a:r>
          </a:p>
          <a:p>
            <a:pPr marL="0" indent="0" algn="just">
              <a:buNone/>
            </a:pPr>
            <a:endParaRPr lang="ru-RU" dirty="0">
              <a:latin typeface="Times New Roman" panose="02020603050405020304" pitchFamily="18" charset="0"/>
              <a:cs typeface="Times New Roman" panose="02020603050405020304" pitchFamily="18" charset="0"/>
            </a:endParaRPr>
          </a:p>
        </p:txBody>
      </p:sp>
      <p:pic>
        <p:nvPicPr>
          <p:cNvPr id="1026" name="Picture 2" descr="70+ лучших изображений доски «Картинки веселые человечки» | картинки,  презентация, весело">
            <a:extLst>
              <a:ext uri="{FF2B5EF4-FFF2-40B4-BE49-F238E27FC236}">
                <a16:creationId xmlns:a16="http://schemas.microsoft.com/office/drawing/2014/main" id="{618916CD-1E6D-274C-9B4B-4FD3E54982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80076" y="4616450"/>
            <a:ext cx="3009900" cy="2241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0877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516032B-F234-8241-9D13-19D114AE6024}"/>
              </a:ext>
            </a:extLst>
          </p:cNvPr>
          <p:cNvSpPr>
            <a:spLocks noGrp="1"/>
          </p:cNvSpPr>
          <p:nvPr>
            <p:ph type="title"/>
          </p:nvPr>
        </p:nvSpPr>
        <p:spPr/>
        <p:txBody>
          <a:bodyPr>
            <a:normAutofit/>
          </a:bodyPr>
          <a:lstStyle/>
          <a:p>
            <a:endParaRPr lang="ru-RU" sz="800" dirty="0"/>
          </a:p>
        </p:txBody>
      </p:sp>
      <p:sp>
        <p:nvSpPr>
          <p:cNvPr id="3" name="Объект 2">
            <a:extLst>
              <a:ext uri="{FF2B5EF4-FFF2-40B4-BE49-F238E27FC236}">
                <a16:creationId xmlns:a16="http://schemas.microsoft.com/office/drawing/2014/main" id="{E8A1F188-D9A1-A84A-8BC0-39EDA2E9A517}"/>
              </a:ext>
            </a:extLst>
          </p:cNvPr>
          <p:cNvSpPr>
            <a:spLocks noGrp="1"/>
          </p:cNvSpPr>
          <p:nvPr>
            <p:ph idx="1"/>
          </p:nvPr>
        </p:nvSpPr>
        <p:spPr>
          <a:xfrm>
            <a:off x="833717" y="1607940"/>
            <a:ext cx="9601200" cy="4025153"/>
          </a:xfrm>
        </p:spPr>
        <p:txBody>
          <a:bodyPr>
            <a:normAutofit fontScale="92500" lnSpcReduction="10000"/>
          </a:bodyPr>
          <a:lstStyle/>
          <a:p>
            <a:pPr marL="0" indent="0" algn="just">
              <a:buNone/>
            </a:pPr>
            <a:r>
              <a:rPr lang="ru-RU" dirty="0">
                <a:latin typeface="Times New Roman" panose="02020603050405020304" pitchFamily="18" charset="0"/>
                <a:cs typeface="Times New Roman" panose="02020603050405020304" pitchFamily="18" charset="0"/>
              </a:rPr>
              <a:t>До 2016 года </a:t>
            </a:r>
            <a:r>
              <a:rPr lang="ru-RU" dirty="0" err="1">
                <a:latin typeface="Times New Roman" panose="02020603050405020304" pitchFamily="18" charset="0"/>
                <a:cs typeface="Times New Roman" panose="02020603050405020304" pitchFamily="18" charset="0"/>
              </a:rPr>
              <a:t>существовалало</a:t>
            </a:r>
            <a:r>
              <a:rPr lang="ru-RU" dirty="0">
                <a:latin typeface="Times New Roman" panose="02020603050405020304" pitchFamily="18" charset="0"/>
                <a:cs typeface="Times New Roman" panose="02020603050405020304" pitchFamily="18" charset="0"/>
              </a:rPr>
              <a:t> восемь видов коррекционных школ для различных категорий детей с отклонениями в развитии:</a:t>
            </a:r>
          </a:p>
          <a:p>
            <a:pPr algn="just"/>
            <a:r>
              <a:rPr lang="ru-RU" dirty="0">
                <a:latin typeface="Times New Roman" panose="02020603050405020304" pitchFamily="18" charset="0"/>
                <a:cs typeface="Times New Roman" panose="02020603050405020304" pitchFamily="18" charset="0"/>
              </a:rPr>
              <a:t>Специальное (коррекционное) образовательное учреждение </a:t>
            </a:r>
            <a:r>
              <a:rPr lang="ru-RU" dirty="0" err="1">
                <a:latin typeface="Times New Roman" panose="02020603050405020304" pitchFamily="18" charset="0"/>
                <a:cs typeface="Times New Roman" panose="02020603050405020304" pitchFamily="18" charset="0"/>
              </a:rPr>
              <a:t>I</a:t>
            </a:r>
            <a:r>
              <a:rPr lang="ru-RU" dirty="0">
                <a:latin typeface="Times New Roman" panose="02020603050405020304" pitchFamily="18" charset="0"/>
                <a:cs typeface="Times New Roman" panose="02020603050405020304" pitchFamily="18" charset="0"/>
              </a:rPr>
              <a:t> вида (школа-интернат) для глухих детей;</a:t>
            </a:r>
          </a:p>
          <a:p>
            <a:pPr algn="just"/>
            <a:r>
              <a:rPr lang="ru-RU" dirty="0">
                <a:latin typeface="Times New Roman" panose="02020603050405020304" pitchFamily="18" charset="0"/>
                <a:cs typeface="Times New Roman" panose="02020603050405020304" pitchFamily="18" charset="0"/>
              </a:rPr>
              <a:t>Специальное (коррекционное) образовательное учреждение II вида (школа-интернат) для слабослышащих детей;</a:t>
            </a:r>
          </a:p>
          <a:p>
            <a:pPr algn="just"/>
            <a:r>
              <a:rPr lang="ru-RU" dirty="0">
                <a:latin typeface="Times New Roman" panose="02020603050405020304" pitchFamily="18" charset="0"/>
                <a:cs typeface="Times New Roman" panose="02020603050405020304" pitchFamily="18" charset="0"/>
              </a:rPr>
              <a:t>Специальное (коррекционное) образовательное учреждение III вида (школа-интернат) для слепых детей;</a:t>
            </a:r>
          </a:p>
          <a:p>
            <a:pPr algn="just"/>
            <a:r>
              <a:rPr lang="ru-RU" dirty="0">
                <a:latin typeface="Times New Roman" panose="02020603050405020304" pitchFamily="18" charset="0"/>
                <a:cs typeface="Times New Roman" panose="02020603050405020304" pitchFamily="18" charset="0"/>
              </a:rPr>
              <a:t>Специальное (коррекционное) образовательное учреждение IV вида (школа-интернат) для слабовидящих детей;</a:t>
            </a:r>
          </a:p>
          <a:p>
            <a:pPr algn="just"/>
            <a:r>
              <a:rPr lang="ru-RU" dirty="0">
                <a:latin typeface="Times New Roman" panose="02020603050405020304" pitchFamily="18" charset="0"/>
                <a:cs typeface="Times New Roman" panose="02020603050405020304" pitchFamily="18" charset="0"/>
              </a:rPr>
              <a:t>Специальное (коррекционное) образовательное учреждение </a:t>
            </a:r>
            <a:r>
              <a:rPr lang="ru-RU" dirty="0" err="1">
                <a:latin typeface="Times New Roman" panose="02020603050405020304" pitchFamily="18" charset="0"/>
                <a:cs typeface="Times New Roman" panose="02020603050405020304" pitchFamily="18" charset="0"/>
              </a:rPr>
              <a:t>V</a:t>
            </a:r>
            <a:r>
              <a:rPr lang="ru-RU" dirty="0">
                <a:latin typeface="Times New Roman" panose="02020603050405020304" pitchFamily="18" charset="0"/>
                <a:cs typeface="Times New Roman" panose="02020603050405020304" pitchFamily="18" charset="0"/>
              </a:rPr>
              <a:t> вида (школа-интернат) для детей с тяжелыми нарушениями речи; и </a:t>
            </a:r>
            <a:r>
              <a:rPr lang="ru-RU" dirty="0" err="1">
                <a:latin typeface="Times New Roman" panose="02020603050405020304" pitchFamily="18" charset="0"/>
                <a:cs typeface="Times New Roman" panose="02020603050405020304" pitchFamily="18" charset="0"/>
              </a:rPr>
              <a:t>др</a:t>
            </a:r>
            <a:endParaRPr lang="ru-RU" dirty="0">
              <a:latin typeface="Times New Roman" panose="02020603050405020304" pitchFamily="18" charset="0"/>
              <a:cs typeface="Times New Roman" panose="02020603050405020304" pitchFamily="18" charset="0"/>
            </a:endParaRPr>
          </a:p>
          <a:p>
            <a:pPr algn="just"/>
            <a:endParaRPr lang="ru-RU" dirty="0">
              <a:latin typeface="Times New Roman" panose="02020603050405020304" pitchFamily="18" charset="0"/>
              <a:cs typeface="Times New Roman" panose="02020603050405020304" pitchFamily="18" charset="0"/>
            </a:endParaRPr>
          </a:p>
        </p:txBody>
      </p:sp>
      <p:pic>
        <p:nvPicPr>
          <p:cNvPr id="3074" name="Picture 2" descr="ᐈ Фигуры человечков фотографии, картинки 3d человечки ok | скачать на  Depositphotos®">
            <a:extLst>
              <a:ext uri="{FF2B5EF4-FFF2-40B4-BE49-F238E27FC236}">
                <a16:creationId xmlns:a16="http://schemas.microsoft.com/office/drawing/2014/main" id="{550E3719-0711-4E42-B559-E9E2CB14CA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4917" y="4072430"/>
            <a:ext cx="1757083" cy="2583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1921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3BCDD7C-0114-3849-A9F3-67D48C1B9405}"/>
              </a:ext>
            </a:extLst>
          </p:cNvPr>
          <p:cNvSpPr>
            <a:spLocks noGrp="1"/>
          </p:cNvSpPr>
          <p:nvPr>
            <p:ph type="title"/>
          </p:nvPr>
        </p:nvSpPr>
        <p:spPr/>
        <p:txBody>
          <a:bodyPr>
            <a:normAutofit/>
          </a:bodyPr>
          <a:lstStyle/>
          <a:p>
            <a:pPr algn="just"/>
            <a:endParaRPr lang="ru-RU" sz="8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C0765642-D648-4B4C-8ADF-BD84EF0D783C}"/>
              </a:ext>
            </a:extLst>
          </p:cNvPr>
          <p:cNvSpPr>
            <a:spLocks noGrp="1"/>
          </p:cNvSpPr>
          <p:nvPr>
            <p:ph idx="1"/>
          </p:nvPr>
        </p:nvSpPr>
        <p:spPr>
          <a:xfrm>
            <a:off x="1371600" y="1638300"/>
            <a:ext cx="9601200" cy="4130488"/>
          </a:xfrm>
        </p:spPr>
        <p:txBody>
          <a:bodyPr>
            <a:normAutofit fontScale="85000" lnSpcReduction="20000"/>
          </a:bodyPr>
          <a:lstStyle/>
          <a:p>
            <a:pPr algn="just"/>
            <a:r>
              <a:rPr lang="ru-RU" dirty="0">
                <a:latin typeface="Times New Roman" panose="02020603050405020304" pitchFamily="18" charset="0"/>
                <a:cs typeface="Times New Roman" panose="02020603050405020304" pitchFamily="18" charset="0"/>
              </a:rPr>
              <a:t>Кроме вышеперечисленных типов школ и форм получения образования (специализированная школа; школа-интернат), с 1995 года при общеобразовательных школах создаются классы коррекционно-развивающего обучения (КРО). </a:t>
            </a:r>
          </a:p>
          <a:p>
            <a:pPr algn="just"/>
            <a:r>
              <a:rPr lang="ru-RU" dirty="0">
                <a:latin typeface="Times New Roman" panose="02020603050405020304" pitchFamily="18" charset="0"/>
                <a:cs typeface="Times New Roman" panose="02020603050405020304" pitchFamily="18" charset="0"/>
              </a:rPr>
              <a:t>Кроме того, достаточно распространенными формами образования в последние годы являются: индивидуальное/надомное обучение; обучение в условиях стационара (лечебных учреждениях); экстернат; обучение в условиях санатория, школы-профилактория.</a:t>
            </a:r>
          </a:p>
          <a:p>
            <a:pPr algn="just"/>
            <a:r>
              <a:rPr lang="ru-RU" dirty="0">
                <a:latin typeface="Times New Roman" panose="02020603050405020304" pitchFamily="18" charset="0"/>
                <a:cs typeface="Times New Roman" panose="02020603050405020304" pitchFamily="18" charset="0"/>
              </a:rPr>
              <a:t>Получение среднего профессионального образования возможно в специальных профессиональных училищах, лечебных мастерских, центрах социально-трудовой реабилитации.</a:t>
            </a:r>
          </a:p>
          <a:p>
            <a:r>
              <a:rPr lang="ru-RU" dirty="0">
                <a:latin typeface="Times New Roman" panose="02020603050405020304" pitchFamily="18" charset="0"/>
                <a:cs typeface="Times New Roman" panose="02020603050405020304" pitchFamily="18" charset="0"/>
              </a:rPr>
              <a:t>Взрослые лица с различными нарушениями могут получить профессиональное образование в вечерних школах, специальных техникумах, учебных и производственных мастерских. </a:t>
            </a:r>
          </a:p>
          <a:p>
            <a:r>
              <a:rPr lang="ru-RU" dirty="0">
                <a:latin typeface="Times New Roman" panose="02020603050405020304" pitchFamily="18" charset="0"/>
                <a:cs typeface="Times New Roman" panose="02020603050405020304" pitchFamily="18" charset="0"/>
              </a:rPr>
              <a:t>В современной России система специального образования является институтом государства; она возникла и развивается как особая форма реализации ценностных ориентаций и культурных норм общества.</a:t>
            </a:r>
          </a:p>
          <a:p>
            <a:pPr algn="just"/>
            <a:endParaRPr lang="ru-RU" dirty="0">
              <a:latin typeface="Times New Roman" panose="02020603050405020304" pitchFamily="18" charset="0"/>
              <a:cs typeface="Times New Roman" panose="02020603050405020304" pitchFamily="18" charset="0"/>
            </a:endParaRPr>
          </a:p>
          <a:p>
            <a:pPr algn="just"/>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28586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F66DFB5-B0A0-034A-87C9-C79D03312C48}"/>
              </a:ext>
            </a:extLst>
          </p:cNvPr>
          <p:cNvSpPr>
            <a:spLocks noGrp="1"/>
          </p:cNvSpPr>
          <p:nvPr>
            <p:ph type="title"/>
          </p:nvPr>
        </p:nvSpPr>
        <p:spPr/>
        <p:txBody>
          <a:bodyPr>
            <a:normAutofit/>
          </a:bodyPr>
          <a:lstStyle/>
          <a:p>
            <a:endParaRPr lang="ru-RU" sz="800" dirty="0"/>
          </a:p>
        </p:txBody>
      </p:sp>
      <p:sp>
        <p:nvSpPr>
          <p:cNvPr id="3" name="Объект 2">
            <a:extLst>
              <a:ext uri="{FF2B5EF4-FFF2-40B4-BE49-F238E27FC236}">
                <a16:creationId xmlns:a16="http://schemas.microsoft.com/office/drawing/2014/main" id="{EE9E63CC-0C4A-BC4A-AD70-E319FAC7BD63}"/>
              </a:ext>
            </a:extLst>
          </p:cNvPr>
          <p:cNvSpPr>
            <a:spLocks noGrp="1"/>
          </p:cNvSpPr>
          <p:nvPr>
            <p:ph idx="1"/>
          </p:nvPr>
        </p:nvSpPr>
        <p:spPr>
          <a:xfrm>
            <a:off x="1371600" y="1748118"/>
            <a:ext cx="9601200" cy="3581400"/>
          </a:xfrm>
        </p:spPr>
        <p:txBody>
          <a:bodyPr>
            <a:normAutofit/>
          </a:bodyPr>
          <a:lstStyle/>
          <a:p>
            <a:pPr algn="just"/>
            <a:r>
              <a:rPr lang="ru-RU" dirty="0">
                <a:latin typeface="Times New Roman" panose="02020603050405020304" pitchFamily="18" charset="0"/>
                <a:cs typeface="Times New Roman" panose="02020603050405020304" pitchFamily="18" charset="0"/>
              </a:rPr>
              <a:t>В начале 90-х годов XX столетия начинается новый этап в развитии отечественного специального образования. </a:t>
            </a:r>
          </a:p>
          <a:p>
            <a:pPr algn="just"/>
            <a:r>
              <a:rPr lang="ru-RU" dirty="0">
                <a:latin typeface="Times New Roman" panose="02020603050405020304" pitchFamily="18" charset="0"/>
                <a:cs typeface="Times New Roman" panose="02020603050405020304" pitchFamily="18" charset="0"/>
              </a:rPr>
              <a:t>Дифференцированная структура отечественного специального образования начинает критиковаться за «социальную маркировку ребенка с особыми нуждами как ребенка с дефектом; жесткость и </a:t>
            </a:r>
            <a:r>
              <a:rPr lang="ru-RU" dirty="0" err="1">
                <a:latin typeface="Times New Roman" panose="02020603050405020304" pitchFamily="18" charset="0"/>
                <a:cs typeface="Times New Roman" panose="02020603050405020304" pitchFamily="18" charset="0"/>
              </a:rPr>
              <a:t>безвариативность</a:t>
            </a:r>
            <a:r>
              <a:rPr lang="ru-RU" dirty="0">
                <a:latin typeface="Times New Roman" panose="02020603050405020304" pitchFamily="18" charset="0"/>
                <a:cs typeface="Times New Roman" panose="02020603050405020304" pitchFamily="18" charset="0"/>
              </a:rPr>
              <a:t> форм получения специального образования» (Н.Н. </a:t>
            </a:r>
            <a:r>
              <a:rPr lang="ru-RU" dirty="0" err="1">
                <a:latin typeface="Times New Roman" panose="02020603050405020304" pitchFamily="18" charset="0"/>
                <a:cs typeface="Times New Roman" panose="02020603050405020304" pitchFamily="18" charset="0"/>
              </a:rPr>
              <a:t>Малофеев</a:t>
            </a:r>
            <a:r>
              <a:rPr lang="ru-RU" dirty="0">
                <a:latin typeface="Times New Roman" panose="02020603050405020304" pitchFamily="18" charset="0"/>
                <a:cs typeface="Times New Roman" panose="02020603050405020304" pitchFamily="18" charset="0"/>
              </a:rPr>
              <a:t>, 1996); отрыв специального образования от запросов общества (Н.Н. </a:t>
            </a:r>
            <a:r>
              <a:rPr lang="ru-RU" dirty="0" err="1">
                <a:latin typeface="Times New Roman" panose="02020603050405020304" pitchFamily="18" charset="0"/>
                <a:cs typeface="Times New Roman" panose="02020603050405020304" pitchFamily="18" charset="0"/>
              </a:rPr>
              <a:t>Малофеев</a:t>
            </a:r>
            <a:r>
              <a:rPr lang="ru-RU" dirty="0">
                <a:latin typeface="Times New Roman" panose="02020603050405020304" pitchFamily="18" charset="0"/>
                <a:cs typeface="Times New Roman" panose="02020603050405020304" pitchFamily="18" charset="0"/>
              </a:rPr>
              <a:t>, 2001), проблем и интересов личности аномального ребенка.</a:t>
            </a:r>
          </a:p>
          <a:p>
            <a:pPr algn="just"/>
            <a:r>
              <a:rPr lang="ru-RU" dirty="0">
                <a:latin typeface="Times New Roman" panose="02020603050405020304" pitchFamily="18" charset="0"/>
                <a:cs typeface="Times New Roman" panose="02020603050405020304" pitchFamily="18" charset="0"/>
              </a:rPr>
              <a:t>В связи с этим выдвигаются требования поиска новых форм специального обучения и воспитания аномальных детей и подростков.</a:t>
            </a:r>
          </a:p>
        </p:txBody>
      </p:sp>
    </p:spTree>
    <p:extLst>
      <p:ext uri="{BB962C8B-B14F-4D97-AF65-F5344CB8AC3E}">
        <p14:creationId xmlns:p14="http://schemas.microsoft.com/office/powerpoint/2010/main" val="833781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66FCC41-2CD0-9B47-8B6D-B51A40B8BFE9}"/>
              </a:ext>
            </a:extLst>
          </p:cNvPr>
          <p:cNvSpPr>
            <a:spLocks noGrp="1"/>
          </p:cNvSpPr>
          <p:nvPr>
            <p:ph type="title"/>
          </p:nvPr>
        </p:nvSpPr>
        <p:spPr/>
        <p:txBody>
          <a:bodyPr>
            <a:normAutofit/>
          </a:bodyPr>
          <a:lstStyle/>
          <a:p>
            <a:endParaRPr lang="ru-RU" sz="800" dirty="0"/>
          </a:p>
        </p:txBody>
      </p:sp>
      <p:sp>
        <p:nvSpPr>
          <p:cNvPr id="3" name="Объект 2">
            <a:extLst>
              <a:ext uri="{FF2B5EF4-FFF2-40B4-BE49-F238E27FC236}">
                <a16:creationId xmlns:a16="http://schemas.microsoft.com/office/drawing/2014/main" id="{9BCE2A9D-07FF-0847-8E9F-AD4CF796692A}"/>
              </a:ext>
            </a:extLst>
          </p:cNvPr>
          <p:cNvSpPr>
            <a:spLocks noGrp="1"/>
          </p:cNvSpPr>
          <p:nvPr>
            <p:ph idx="1"/>
          </p:nvPr>
        </p:nvSpPr>
        <p:spPr>
          <a:xfrm>
            <a:off x="1295400" y="1638300"/>
            <a:ext cx="9601200" cy="3581400"/>
          </a:xfrm>
        </p:spPr>
        <p:txBody>
          <a:bodyPr>
            <a:noAutofit/>
          </a:bodyPr>
          <a:lstStyle/>
          <a:p>
            <a:pPr algn="just"/>
            <a:r>
              <a:rPr lang="ru-RU" sz="1800" dirty="0">
                <a:latin typeface="Times New Roman" panose="02020603050405020304" pitchFamily="18" charset="0"/>
                <a:cs typeface="Times New Roman" panose="02020603050405020304" pitchFamily="18" charset="0"/>
              </a:rPr>
              <a:t>Подчеркиваются положительные аспекты образовательной интеграции — изменение социального статуса аномальных в сообществе и образовательном пространстве. Главное преимущество интегрированного обучения для аномальных детей и подростков — возможность общаться с нормально развивающимися сверстниками и гармонично развиваться в соответствии со своими возможностями. Социальный аспект интеграции подчеркивается особо. </a:t>
            </a:r>
          </a:p>
          <a:p>
            <a:pPr algn="just"/>
            <a:r>
              <a:rPr lang="ru-RU" sz="1800" dirty="0">
                <a:latin typeface="Times New Roman" panose="02020603050405020304" pitchFamily="18" charset="0"/>
                <a:cs typeface="Times New Roman" panose="02020603050405020304" pitchFamily="18" charset="0"/>
              </a:rPr>
              <a:t>Несмотря на то, что перехода к интегрированному обучению в конце 90-х годов не происходит (не принят закон о специальном образовании, нет достаточных средств для финансирования; не определена степень готовности общества к решению проблемы), отечественные исследователи тем не менее признают, что интеграция является неотъемлемой составляющей развития демократического общества, а интегрированное обучение должно стать частью общего обучения. Вместе с тем, по мнению исследователей, оптимальным для условий России является эволюционный, ненасильственный характер интеграции, что предполагает сохранение традиционных форм оказания помощи всем категориям «особых детей» плюс различные варианты интеграции.</a:t>
            </a:r>
          </a:p>
          <a:p>
            <a:pPr algn="just"/>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84759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80B4DF2-E101-2045-A288-397BEBCFAFD4}"/>
              </a:ext>
            </a:extLst>
          </p:cNvPr>
          <p:cNvSpPr>
            <a:spLocks noGrp="1"/>
          </p:cNvSpPr>
          <p:nvPr>
            <p:ph type="title"/>
          </p:nvPr>
        </p:nvSpPr>
        <p:spPr/>
        <p:txBody>
          <a:bodyPr>
            <a:normAutofit/>
          </a:bodyPr>
          <a:lstStyle/>
          <a:p>
            <a:endParaRPr lang="ru-RU" sz="800" dirty="0"/>
          </a:p>
        </p:txBody>
      </p:sp>
      <p:sp>
        <p:nvSpPr>
          <p:cNvPr id="3" name="Объект 2">
            <a:extLst>
              <a:ext uri="{FF2B5EF4-FFF2-40B4-BE49-F238E27FC236}">
                <a16:creationId xmlns:a16="http://schemas.microsoft.com/office/drawing/2014/main" id="{951537E4-94C2-FF4F-A25B-4F075FCE4BF2}"/>
              </a:ext>
            </a:extLst>
          </p:cNvPr>
          <p:cNvSpPr>
            <a:spLocks noGrp="1"/>
          </p:cNvSpPr>
          <p:nvPr>
            <p:ph idx="1"/>
          </p:nvPr>
        </p:nvSpPr>
        <p:spPr>
          <a:xfrm>
            <a:off x="1371600" y="1156447"/>
            <a:ext cx="9601200" cy="4710953"/>
          </a:xfrm>
        </p:spPr>
        <p:txBody>
          <a:bodyPr>
            <a:normAutofit/>
          </a:bodyPr>
          <a:lstStyle/>
          <a:p>
            <a:pPr algn="just"/>
            <a:r>
              <a:rPr lang="ru-RU" dirty="0">
                <a:latin typeface="Times New Roman" panose="02020603050405020304" pitchFamily="18" charset="0"/>
                <a:cs typeface="Times New Roman" panose="02020603050405020304" pitchFamily="18" charset="0"/>
              </a:rPr>
              <a:t>Вхождение страны в общемировое пространство способствует возникновению новых, альтернативных форм обучения и воспитания аномальных детей и подростков. Прежде всего, создаются и начинают действовать родительские ассоциации и объединения, требующие оказания помощи детям-инвалидам. Психологически (и методически) поддерживая родителей, они помогают им в обучении, воспитании и социализации их детей (объединения родителей детей с синдромом Дауна и др.). </a:t>
            </a:r>
          </a:p>
          <a:p>
            <a:pPr algn="just"/>
            <a:r>
              <a:rPr lang="ru-RU" dirty="0">
                <a:latin typeface="Times New Roman" panose="02020603050405020304" pitchFamily="18" charset="0"/>
                <a:cs typeface="Times New Roman" panose="02020603050405020304" pitchFamily="18" charset="0"/>
              </a:rPr>
              <a:t>Созданы: учебные заведения, альтернативные существующим специальным образовательным учреждениям (частные школы «Ковчег», «Добро»); государственные и частные реабилитационные центры, рассчитанные на обучение, лечение, коррекцию, социализацию детей с нестандартной или тяжелой патологией и оказание психологической и методической помощи их родителям. Начинают разрабатываться новые формы оказания помощи и поддержки (игровая терапия, </a:t>
            </a:r>
            <a:r>
              <a:rPr lang="ru-RU" dirty="0" err="1">
                <a:latin typeface="Times New Roman" panose="02020603050405020304" pitchFamily="18" charset="0"/>
                <a:cs typeface="Times New Roman" panose="02020603050405020304" pitchFamily="18" charset="0"/>
              </a:rPr>
              <a:t>иппотерапия</a:t>
            </a:r>
            <a:r>
              <a:rPr lang="ru-RU" dirty="0">
                <a:latin typeface="Times New Roman" panose="02020603050405020304" pitchFamily="18" charset="0"/>
                <a:cs typeface="Times New Roman" panose="02020603050405020304" pitchFamily="18" charset="0"/>
              </a:rPr>
              <a:t>, арт-терапия);</a:t>
            </a:r>
          </a:p>
          <a:p>
            <a:pPr algn="just"/>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14391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A4DD820-C312-7449-9548-A9F9E9B64A66}"/>
              </a:ext>
            </a:extLst>
          </p:cNvPr>
          <p:cNvSpPr>
            <a:spLocks noGrp="1"/>
          </p:cNvSpPr>
          <p:nvPr>
            <p:ph type="title"/>
          </p:nvPr>
        </p:nvSpPr>
        <p:spPr/>
        <p:txBody>
          <a:bodyPr>
            <a:normAutofit/>
          </a:bodyPr>
          <a:lstStyle/>
          <a:p>
            <a:endParaRPr lang="ru-RU" sz="800" dirty="0"/>
          </a:p>
        </p:txBody>
      </p:sp>
      <p:sp>
        <p:nvSpPr>
          <p:cNvPr id="3" name="Объект 2">
            <a:extLst>
              <a:ext uri="{FF2B5EF4-FFF2-40B4-BE49-F238E27FC236}">
                <a16:creationId xmlns:a16="http://schemas.microsoft.com/office/drawing/2014/main" id="{EEF355D9-242D-4F45-8803-3DC9B82B28D2}"/>
              </a:ext>
            </a:extLst>
          </p:cNvPr>
          <p:cNvSpPr>
            <a:spLocks noGrp="1"/>
          </p:cNvSpPr>
          <p:nvPr>
            <p:ph idx="1"/>
          </p:nvPr>
        </p:nvSpPr>
        <p:spPr>
          <a:xfrm>
            <a:off x="1371600" y="1261782"/>
            <a:ext cx="9601200" cy="4334435"/>
          </a:xfrm>
        </p:spPr>
        <p:txBody>
          <a:bodyPr>
            <a:normAutofit lnSpcReduction="10000"/>
          </a:bodyPr>
          <a:lstStyle/>
          <a:p>
            <a:pPr algn="just"/>
            <a:r>
              <a:rPr lang="ru-RU" dirty="0">
                <a:latin typeface="Times New Roman" panose="02020603050405020304" pitchFamily="18" charset="0"/>
                <a:cs typeface="Times New Roman" panose="02020603050405020304" pitchFamily="18" charset="0"/>
              </a:rPr>
              <a:t>Результатом освоения философии единого европейского дома, сообщества равных людей с различными проблемами стало в современной России инклюзивное образование. Инклюзия отличается от интеграции или сегрегации и представляет собой процесс реального включения инвалидов в активную жизнь. Главный смысл процесса инклюзии – "всем здесь рады". </a:t>
            </a:r>
          </a:p>
          <a:p>
            <a:pPr algn="just"/>
            <a:r>
              <a:rPr lang="ru-RU" dirty="0">
                <a:latin typeface="Times New Roman" panose="02020603050405020304" pitchFamily="18" charset="0"/>
                <a:cs typeface="Times New Roman" panose="02020603050405020304" pitchFamily="18" charset="0"/>
              </a:rPr>
              <a:t>Принципы инклюзии являются основой для образовательного учреждения; к ним относятся:</a:t>
            </a:r>
          </a:p>
          <a:p>
            <a:pPr marL="0" indent="0" algn="just">
              <a:buNone/>
            </a:pPr>
            <a:r>
              <a:rPr lang="ru-RU" dirty="0">
                <a:latin typeface="Times New Roman" panose="02020603050405020304" pitchFamily="18" charset="0"/>
                <a:cs typeface="Times New Roman" panose="02020603050405020304" pitchFamily="18" charset="0"/>
              </a:rPr>
              <a:t>– соответствие сложности решаемых задач способностям ребенка;</a:t>
            </a:r>
          </a:p>
          <a:p>
            <a:pPr marL="0" indent="0" algn="just">
              <a:buNone/>
            </a:pPr>
            <a:r>
              <a:rPr lang="ru-RU" dirty="0">
                <a:latin typeface="Times New Roman" panose="02020603050405020304" pitchFamily="18" charset="0"/>
                <a:cs typeface="Times New Roman" panose="02020603050405020304" pitchFamily="18" charset="0"/>
              </a:rPr>
              <a:t>– удовлетворение индивидуальных образовательных потребностей ребенка;</a:t>
            </a:r>
          </a:p>
          <a:p>
            <a:pPr marL="0" indent="0" algn="just">
              <a:buNone/>
            </a:pPr>
            <a:r>
              <a:rPr lang="ru-RU" dirty="0">
                <a:latin typeface="Times New Roman" panose="02020603050405020304" pitchFamily="18" charset="0"/>
                <a:cs typeface="Times New Roman" panose="02020603050405020304" pitchFamily="18" charset="0"/>
              </a:rPr>
              <a:t>– преодоление потенциальных барьеров в образовании;</a:t>
            </a:r>
          </a:p>
          <a:p>
            <a:pPr marL="0" indent="0" algn="just">
              <a:buNone/>
            </a:pPr>
            <a:r>
              <a:rPr lang="ru-RU" dirty="0">
                <a:latin typeface="Times New Roman" panose="02020603050405020304" pitchFamily="18" charset="0"/>
                <a:cs typeface="Times New Roman" panose="02020603050405020304" pitchFamily="18" charset="0"/>
              </a:rPr>
              <a:t>– практическое применение подходов, основанных на индивидуальных образовательных программах.</a:t>
            </a:r>
          </a:p>
          <a:p>
            <a:pPr algn="just"/>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53634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8B3154-8EC2-7C48-88CC-7C5729C2077C}"/>
              </a:ext>
            </a:extLst>
          </p:cNvPr>
          <p:cNvSpPr>
            <a:spLocks noGrp="1"/>
          </p:cNvSpPr>
          <p:nvPr>
            <p:ph type="title"/>
          </p:nvPr>
        </p:nvSpPr>
        <p:spPr/>
        <p:txBody>
          <a:bodyPr>
            <a:normAutofit/>
          </a:bodyPr>
          <a:lstStyle/>
          <a:p>
            <a:endParaRPr lang="ru-RU" sz="800"/>
          </a:p>
        </p:txBody>
      </p:sp>
      <p:sp>
        <p:nvSpPr>
          <p:cNvPr id="3" name="Объект 2">
            <a:extLst>
              <a:ext uri="{FF2B5EF4-FFF2-40B4-BE49-F238E27FC236}">
                <a16:creationId xmlns:a16="http://schemas.microsoft.com/office/drawing/2014/main" id="{4AD3061D-3585-0545-BCF7-8A7FAC5F24E6}"/>
              </a:ext>
            </a:extLst>
          </p:cNvPr>
          <p:cNvSpPr>
            <a:spLocks noGrp="1"/>
          </p:cNvSpPr>
          <p:nvPr>
            <p:ph idx="1"/>
          </p:nvPr>
        </p:nvSpPr>
        <p:spPr/>
        <p:txBody>
          <a:bodyPr/>
          <a:lstStyle/>
          <a:p>
            <a:pPr algn="just"/>
            <a:r>
              <a:rPr lang="ru-RU" dirty="0">
                <a:latin typeface="Times New Roman" panose="02020603050405020304" pitchFamily="18" charset="0"/>
                <a:cs typeface="Times New Roman" panose="02020603050405020304" pitchFamily="18" charset="0"/>
              </a:rPr>
              <a:t>XXI столетие, однако все современные тенденции и противоречия в развитии систем специального образования имеют глубокие социально-культурные корни и вполне определенный исторический возраст. Система специального образования является одним из институтов государства, и выбор пути ее развития всегда будет зависеть от ценностных ориентации, политических установок, экономических возможностей государства</a:t>
            </a:r>
          </a:p>
          <a:p>
            <a:pPr marL="0" indent="0" algn="just">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56585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нтеграл">
  <a:themeElements>
    <a:clrScheme name="Интеграл">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Интеграл">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Интеграл">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{22FA4AA5-E3FB-1F47-AFAA-C89B111E7364}tf10001061</Template>
  <TotalTime>30</TotalTime>
  <Words>1320</Words>
  <Application>Microsoft Macintosh PowerPoint</Application>
  <PresentationFormat>Широкоэкранный</PresentationFormat>
  <Paragraphs>42</Paragraphs>
  <Slides>13</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13</vt:i4>
      </vt:variant>
    </vt:vector>
  </HeadingPairs>
  <TitlesOfParts>
    <vt:vector size="20" baseType="lpstr">
      <vt:lpstr>Arial</vt:lpstr>
      <vt:lpstr>Calibri</vt:lpstr>
      <vt:lpstr>Times New Roman</vt:lpstr>
      <vt:lpstr>Tw Cen MT</vt:lpstr>
      <vt:lpstr>Tw Cen MT Condensed</vt:lpstr>
      <vt:lpstr>Wingdings 3</vt:lpstr>
      <vt:lpstr>Интеграл</vt:lpstr>
      <vt:lpstr>Пятый период эволюции:  от равных прав к равным возможностям; от «институциализации» к интеграции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Пятый период эволюции:  от равных прав к равным возможностям; от «институциализации» к интеграции </dc:title>
  <dc:creator>Microsoft Office User</dc:creator>
  <cp:lastModifiedBy>Microsoft Office User</cp:lastModifiedBy>
  <cp:revision>4</cp:revision>
  <dcterms:created xsi:type="dcterms:W3CDTF">2020-10-05T16:35:45Z</dcterms:created>
  <dcterms:modified xsi:type="dcterms:W3CDTF">2020-10-05T17:06:28Z</dcterms:modified>
</cp:coreProperties>
</file>