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media/image9.png" ContentType="image/png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10.png" ContentType="image/png"/>
  <Override PartName="/ppt/media/image11.png" ContentType="image/png"/>
  <Override PartName="/ppt/media/image12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</p:sldIdLst>
  <p:sldSz cx="9144000" cy="51435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4157640" cy="3416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4677840" y="1152360"/>
            <a:ext cx="4157640" cy="3416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311760" y="444960"/>
            <a:ext cx="8520120" cy="2654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4677840" y="1152360"/>
            <a:ext cx="4157640" cy="3416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311760" y="293688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4157640" cy="3416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7840" y="115236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677840" y="293688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7840" y="115236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311760" y="2936880"/>
            <a:ext cx="852012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852012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311760" y="2936880"/>
            <a:ext cx="852012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7840" y="115236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311760" y="293688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4677840" y="293688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274320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3192480" y="1152360"/>
            <a:ext cx="274320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6073200" y="1152360"/>
            <a:ext cx="274320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311760" y="2936880"/>
            <a:ext cx="274320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3192480" y="2936880"/>
            <a:ext cx="274320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6073200" y="2936880"/>
            <a:ext cx="274320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4157640" cy="3416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677840" y="1152360"/>
            <a:ext cx="4157640" cy="3416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311760" y="444960"/>
            <a:ext cx="8520120" cy="2654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677840" y="1152360"/>
            <a:ext cx="4157640" cy="3416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311760" y="293688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4157640" cy="3416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7840" y="115236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7840" y="293688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7840" y="115236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311760" y="2936880"/>
            <a:ext cx="852012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852012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311760" y="2936880"/>
            <a:ext cx="852012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7840" y="115236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311760" y="293688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677840" y="2936880"/>
            <a:ext cx="415764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274320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3192480" y="1152360"/>
            <a:ext cx="274320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6073200" y="1152360"/>
            <a:ext cx="274320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 type="body"/>
          </p:nvPr>
        </p:nvSpPr>
        <p:spPr>
          <a:xfrm>
            <a:off x="311760" y="2936880"/>
            <a:ext cx="274320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6"/>
          <p:cNvSpPr>
            <a:spLocks noGrp="1"/>
          </p:cNvSpPr>
          <p:nvPr>
            <p:ph type="body"/>
          </p:nvPr>
        </p:nvSpPr>
        <p:spPr>
          <a:xfrm>
            <a:off x="3192480" y="2936880"/>
            <a:ext cx="274320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7"/>
          <p:cNvSpPr>
            <a:spLocks noGrp="1"/>
          </p:cNvSpPr>
          <p:nvPr>
            <p:ph type="body"/>
          </p:nvPr>
        </p:nvSpPr>
        <p:spPr>
          <a:xfrm>
            <a:off x="6073200" y="2936880"/>
            <a:ext cx="2743200" cy="16293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tIns="91440" bIns="91440" anchor="b">
            <a:normAutofit fontScale="69000"/>
          </a:bodyPr>
          <a:p>
            <a:r>
              <a:rPr b="0" lang="ru-RU" sz="52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5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sldNum"/>
          </p:nvPr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>
            <a:normAutofit/>
          </a:bodyPr>
          <a:p>
            <a:pPr algn="r">
              <a:lnSpc>
                <a:spcPct val="100000"/>
              </a:lnSpc>
            </a:pPr>
            <a:fld id="{3A94275A-40B0-4A65-ABCC-02FEAED32AE8}" type="slidenum">
              <a:rPr b="0" lang="ru-RU" sz="1000" spc="-1" strike="noStrike">
                <a:solidFill>
                  <a:srgbClr val="595959"/>
                </a:solidFill>
                <a:latin typeface="Arial"/>
                <a:ea typeface="Arial"/>
              </a:rPr>
              <a:t>&lt;номер&gt;</a:t>
            </a:fld>
            <a:endParaRPr b="0" lang="ru-RU" sz="10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>
            <a:normAutofit fontScale="97000"/>
          </a:bodyPr>
          <a:p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sldNum"/>
          </p:nvPr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>
            <a:normAutofit/>
          </a:bodyPr>
          <a:p>
            <a:pPr algn="r">
              <a:lnSpc>
                <a:spcPct val="100000"/>
              </a:lnSpc>
            </a:pPr>
            <a:fld id="{284A0E11-802E-439A-ACAC-4A03101E4B9D}" type="slidenum">
              <a:rPr b="0" lang="ru-RU" sz="1000" spc="-1" strike="noStrike">
                <a:solidFill>
                  <a:srgbClr val="595959"/>
                </a:solidFill>
                <a:latin typeface="Arial"/>
                <a:ea typeface="Arial"/>
              </a:rPr>
              <a:t>&lt;номер&gt;</a:t>
            </a:fld>
            <a:endParaRPr b="0" lang="ru-RU" sz="10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5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8" Type="http://schemas.openxmlformats.org/officeDocument/2006/relationships/slideLayout" Target="../slideLayouts/slideLayout1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15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Shape 1"/>
          <p:cNvSpPr txBox="1"/>
          <p:nvPr/>
        </p:nvSpPr>
        <p:spPr>
          <a:xfrm>
            <a:off x="311760" y="327960"/>
            <a:ext cx="8520120" cy="15346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>
            <a:normAutofit fontScale="86000"/>
          </a:bodyPr>
          <a:p>
            <a:pPr algn="ctr">
              <a:lnSpc>
                <a:spcPct val="100000"/>
              </a:lnSpc>
            </a:pPr>
            <a:r>
              <a:rPr b="1" lang="ru-RU" sz="5200" spc="-1" strike="noStrike">
                <a:solidFill>
                  <a:srgbClr val="990000"/>
                </a:solidFill>
                <a:latin typeface="Arial"/>
                <a:ea typeface="Arial"/>
              </a:rPr>
              <a:t>Имя числительное</a:t>
            </a:r>
            <a:br/>
            <a:r>
              <a:rPr b="1" lang="ru-RU" sz="5200" spc="-1" strike="noStrike">
                <a:solidFill>
                  <a:srgbClr val="990000"/>
                </a:solidFill>
                <a:latin typeface="Arial"/>
                <a:ea typeface="Arial"/>
              </a:rPr>
              <a:t>в системе частей речи</a:t>
            </a:r>
            <a:endParaRPr b="0" lang="ru-RU" sz="5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TextShape 2"/>
          <p:cNvSpPr txBox="1"/>
          <p:nvPr/>
        </p:nvSpPr>
        <p:spPr>
          <a:xfrm>
            <a:off x="311760" y="4343040"/>
            <a:ext cx="8520120" cy="55080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 fontScale="88000"/>
          </a:bodyPr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1155cc"/>
                </a:solidFill>
                <a:latin typeface="Arial"/>
                <a:ea typeface="Arial"/>
              </a:rPr>
              <a:t>6 класс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80" name="Google Shape;56;p13" descr=""/>
          <p:cNvPicPr/>
          <p:nvPr/>
        </p:nvPicPr>
        <p:blipFill>
          <a:blip r:embed="rId1"/>
          <a:stretch/>
        </p:blipFill>
        <p:spPr>
          <a:xfrm>
            <a:off x="2334960" y="1863000"/>
            <a:ext cx="4474080" cy="24955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extShape 1"/>
          <p:cNvSpPr txBox="1"/>
          <p:nvPr/>
        </p:nvSpPr>
        <p:spPr>
          <a:xfrm>
            <a:off x="311760" y="301680"/>
            <a:ext cx="8520120" cy="68184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Autofit/>
          </a:bodyPr>
          <a:p>
            <a:pPr algn="ctr">
              <a:lnSpc>
                <a:spcPct val="100000"/>
              </a:lnSpc>
            </a:pPr>
            <a:r>
              <a:rPr b="1" lang="ru-RU" sz="3720" spc="-1" strike="noStrike">
                <a:solidFill>
                  <a:srgbClr val="783f04"/>
                </a:solidFill>
                <a:latin typeface="Arial"/>
                <a:ea typeface="Arial"/>
              </a:rPr>
              <a:t>Имена числительные</a:t>
            </a:r>
            <a:r>
              <a:rPr b="0" lang="ru-RU" sz="332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endParaRPr b="0" lang="ru-RU" sz="332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3" name="Google Shape;63;p14" descr=""/>
          <p:cNvPicPr/>
          <p:nvPr/>
        </p:nvPicPr>
        <p:blipFill>
          <a:blip r:embed="rId1"/>
          <a:srcRect l="5516" t="10819" r="7317" b="8165"/>
          <a:stretch/>
        </p:blipFill>
        <p:spPr>
          <a:xfrm>
            <a:off x="852840" y="1152360"/>
            <a:ext cx="7176960" cy="38725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 fontScale="97000"/>
          </a:bodyPr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990000"/>
                </a:solidFill>
                <a:latin typeface="Arial"/>
                <a:ea typeface="Arial"/>
              </a:rPr>
              <a:t>Восстановите название словарной статьи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" name="TextShape 2"/>
          <p:cNvSpPr txBox="1"/>
          <p:nvPr/>
        </p:nvSpPr>
        <p:spPr>
          <a:xfrm>
            <a:off x="311760" y="1139400"/>
            <a:ext cx="8520120" cy="37285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Autofit/>
          </a:bodyPr>
          <a:p>
            <a:pPr>
              <a:lnSpc>
                <a:spcPct val="115000"/>
              </a:lnSpc>
            </a:pPr>
            <a:r>
              <a:rPr b="0" i="1" lang="ru-RU" sz="2450" spc="-1" strike="noStrike">
                <a:solidFill>
                  <a:srgbClr val="202124"/>
                </a:solidFill>
                <a:latin typeface="Arial"/>
                <a:ea typeface="Arial"/>
              </a:rPr>
              <a:t>Неодушевленное, Женский род,  -и</a:t>
            </a:r>
            <a:endParaRPr b="0" lang="ru-RU" sz="2450" spc="-1" strike="noStrike">
              <a:solidFill>
                <a:srgbClr val="000000"/>
              </a:solidFill>
              <a:latin typeface="Arial"/>
            </a:endParaRPr>
          </a:p>
          <a:p>
            <a:pPr marL="457200">
              <a:lnSpc>
                <a:spcPct val="115000"/>
              </a:lnSpc>
            </a:pPr>
            <a:r>
              <a:rPr b="0" lang="ru-RU" sz="2650" spc="-1" strike="noStrike">
                <a:solidFill>
                  <a:srgbClr val="202124"/>
                </a:solidFill>
                <a:latin typeface="Arial"/>
                <a:ea typeface="Arial"/>
              </a:rPr>
              <a:t>1</a:t>
            </a:r>
            <a:r>
              <a:rPr b="0" lang="ru-RU" sz="2700" spc="-1" strike="noStrike">
                <a:solidFill>
                  <a:srgbClr val="202124"/>
                </a:solidFill>
                <a:latin typeface="Arial"/>
                <a:ea typeface="Arial"/>
              </a:rPr>
              <a:t>.</a:t>
            </a:r>
            <a:r>
              <a:rPr b="0" lang="ru-RU" sz="2650" spc="-1" strike="noStrike">
                <a:solidFill>
                  <a:srgbClr val="202124"/>
                </a:solidFill>
                <a:latin typeface="Arial"/>
                <a:ea typeface="Arial"/>
              </a:rPr>
              <a:t>Научное справочное пособие по всем или отдельным отраслям знания в форме словаря.</a:t>
            </a:r>
            <a:endParaRPr b="0" lang="ru-RU" sz="2650" spc="-1" strike="noStrike">
              <a:solidFill>
                <a:srgbClr val="000000"/>
              </a:solidFill>
              <a:latin typeface="Arial"/>
            </a:endParaRPr>
          </a:p>
          <a:p>
            <a:pPr marL="457200">
              <a:lnSpc>
                <a:spcPct val="115000"/>
              </a:lnSpc>
            </a:pPr>
            <a:r>
              <a:rPr b="0" i="1" lang="ru-RU" sz="2650" spc="-1" strike="noStrike">
                <a:solidFill>
                  <a:srgbClr val="999999"/>
                </a:solidFill>
                <a:latin typeface="Arial"/>
                <a:ea typeface="Arial"/>
              </a:rPr>
              <a:t>(пример)</a:t>
            </a:r>
            <a:endParaRPr b="0" lang="ru-RU" sz="2650" spc="-1" strike="noStrike">
              <a:solidFill>
                <a:srgbClr val="000000"/>
              </a:solidFill>
              <a:latin typeface="Arial"/>
            </a:endParaRPr>
          </a:p>
          <a:p>
            <a:pPr marL="457200">
              <a:lnSpc>
                <a:spcPct val="115000"/>
              </a:lnSpc>
            </a:pPr>
            <a:r>
              <a:rPr b="0" lang="ru-RU" sz="2650" spc="-1" strike="noStrike">
                <a:solidFill>
                  <a:srgbClr val="202124"/>
                </a:solidFill>
                <a:latin typeface="Arial"/>
                <a:ea typeface="Arial"/>
              </a:rPr>
              <a:t>2</a:t>
            </a:r>
            <a:r>
              <a:rPr b="0" lang="ru-RU" sz="2700" spc="-1" strike="noStrike">
                <a:solidFill>
                  <a:srgbClr val="202124"/>
                </a:solidFill>
                <a:latin typeface="Arial"/>
                <a:ea typeface="Arial"/>
              </a:rPr>
              <a:t>.</a:t>
            </a:r>
            <a:r>
              <a:rPr b="0" i="1" lang="ru-RU" sz="2350" spc="-1" strike="noStrike">
                <a:solidFill>
                  <a:srgbClr val="202124"/>
                </a:solidFill>
                <a:latin typeface="Arial"/>
                <a:ea typeface="Arial"/>
              </a:rPr>
              <a:t>книжн., устар.</a:t>
            </a:r>
            <a:br/>
            <a:r>
              <a:rPr b="0" lang="ru-RU" sz="2650" spc="-1" strike="noStrike">
                <a:solidFill>
                  <a:srgbClr val="202124"/>
                </a:solidFill>
                <a:latin typeface="Arial"/>
                <a:ea typeface="Arial"/>
              </a:rPr>
              <a:t>Приведённое в систему обозрение различных отраслей какой-н. науки.</a:t>
            </a:r>
            <a:endParaRPr b="0" lang="ru-RU" sz="2650" spc="-1" strike="noStrike">
              <a:solidFill>
                <a:srgbClr val="000000"/>
              </a:solidFill>
              <a:latin typeface="Arial"/>
            </a:endParaRPr>
          </a:p>
          <a:p>
            <a:pPr marL="457200">
              <a:lnSpc>
                <a:spcPct val="115000"/>
              </a:lnSpc>
            </a:pPr>
            <a:r>
              <a:rPr b="0" i="1" lang="ru-RU" sz="2650" spc="-1" strike="noStrike">
                <a:solidFill>
                  <a:srgbClr val="999999"/>
                </a:solidFill>
                <a:latin typeface="Arial"/>
                <a:ea typeface="Arial"/>
              </a:rPr>
              <a:t>(пример)</a:t>
            </a:r>
            <a:br/>
            <a:endParaRPr b="0" lang="ru-RU" sz="265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15000"/>
              </a:lnSpc>
              <a:spcAft>
                <a:spcPts val="1199"/>
              </a:spcAft>
            </a:pPr>
            <a:endParaRPr b="0" lang="ru-RU" sz="265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Shape 1"/>
          <p:cNvSpPr txBox="1"/>
          <p:nvPr/>
        </p:nvSpPr>
        <p:spPr>
          <a:xfrm>
            <a:off x="311760" y="444960"/>
            <a:ext cx="437220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Autofit/>
          </a:bodyPr>
          <a:p>
            <a:pPr>
              <a:lnSpc>
                <a:spcPct val="128000"/>
              </a:lnSpc>
            </a:pPr>
            <a:r>
              <a:rPr b="1" lang="ru-RU" sz="3430" spc="-1" strike="noStrike">
                <a:solidFill>
                  <a:srgbClr val="990000"/>
                </a:solidFill>
                <a:latin typeface="Arial"/>
                <a:ea typeface="Arial"/>
              </a:rPr>
              <a:t>ЭНЦИКЛОПЕ́ДИЯ</a:t>
            </a:r>
            <a:br/>
            <a:endParaRPr b="0" lang="ru-RU" sz="343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7" name="TextShape 2"/>
          <p:cNvSpPr txBox="1"/>
          <p:nvPr/>
        </p:nvSpPr>
        <p:spPr>
          <a:xfrm>
            <a:off x="311760" y="1165680"/>
            <a:ext cx="4257360" cy="341604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>
              <a:lnSpc>
                <a:spcPct val="115000"/>
              </a:lnSpc>
            </a:pPr>
            <a:r>
              <a:rPr b="0" lang="ru-RU" sz="3100" spc="-1" strike="noStrike">
                <a:solidFill>
                  <a:srgbClr val="202124"/>
                </a:solidFill>
                <a:latin typeface="Arial"/>
                <a:ea typeface="Arial"/>
              </a:rPr>
              <a:t>от др. -греч. </a:t>
            </a:r>
            <a:endParaRPr b="0" lang="ru-RU" sz="31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199"/>
              </a:spcBef>
            </a:pPr>
            <a:r>
              <a:rPr b="0" lang="ru-RU" sz="4000" spc="-1" strike="noStrike">
                <a:solidFill>
                  <a:srgbClr val="202124"/>
                </a:solidFill>
                <a:latin typeface="Arial"/>
                <a:ea typeface="Arial"/>
              </a:rPr>
              <a:t>ἐνκύκλιος </a:t>
            </a:r>
            <a:r>
              <a:rPr b="1" lang="ru-RU" sz="4000" spc="-1" strike="noStrike">
                <a:solidFill>
                  <a:srgbClr val="cc0000"/>
                </a:solidFill>
                <a:latin typeface="Arial"/>
                <a:ea typeface="Arial"/>
              </a:rPr>
              <a:t>π</a:t>
            </a:r>
            <a:r>
              <a:rPr b="0" lang="ru-RU" sz="4000" spc="-1" strike="noStrike">
                <a:solidFill>
                  <a:srgbClr val="202124"/>
                </a:solidFill>
                <a:latin typeface="Arial"/>
                <a:ea typeface="Arial"/>
              </a:rPr>
              <a:t>αιδεία </a:t>
            </a:r>
            <a:endParaRPr b="0" lang="ru-RU" sz="40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199"/>
              </a:spcBef>
              <a:spcAft>
                <a:spcPts val="1199"/>
              </a:spcAft>
            </a:pPr>
            <a:r>
              <a:rPr b="0" lang="ru-RU" sz="3100" spc="-1" strike="noStrike">
                <a:solidFill>
                  <a:srgbClr val="202124"/>
                </a:solidFill>
                <a:latin typeface="Arial"/>
                <a:ea typeface="Arial"/>
              </a:rPr>
              <a:t>«обучение в полном круге»</a:t>
            </a:r>
            <a:endParaRPr b="0" lang="ru-RU" sz="31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8" name="Google Shape;76;p16" descr=""/>
          <p:cNvPicPr/>
          <p:nvPr/>
        </p:nvPicPr>
        <p:blipFill>
          <a:blip r:embed="rId1"/>
          <a:stretch/>
        </p:blipFill>
        <p:spPr>
          <a:xfrm>
            <a:off x="4818240" y="104760"/>
            <a:ext cx="4257360" cy="49334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Autofit/>
          </a:bodyPr>
          <a:p>
            <a:pPr>
              <a:lnSpc>
                <a:spcPct val="100000"/>
              </a:lnSpc>
            </a:pPr>
            <a:r>
              <a:rPr b="1" lang="ru-RU" sz="3220" spc="-1" strike="noStrike">
                <a:solidFill>
                  <a:srgbClr val="990000"/>
                </a:solidFill>
                <a:latin typeface="Arial"/>
                <a:ea typeface="Arial"/>
              </a:rPr>
              <a:t>Работа с текстом</a:t>
            </a:r>
            <a:endParaRPr b="0" lang="ru-RU" sz="322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Autofit/>
          </a:bodyPr>
          <a:p>
            <a:pPr marL="457200" indent="-412560">
              <a:lnSpc>
                <a:spcPct val="115000"/>
              </a:lnSpc>
              <a:buClr>
                <a:srgbClr val="000000"/>
              </a:buClr>
              <a:buFont typeface="Arial"/>
              <a:buChar char="●"/>
            </a:pPr>
            <a:r>
              <a:rPr b="0" lang="ru-RU" sz="2900" spc="-1" strike="noStrike">
                <a:solidFill>
                  <a:srgbClr val="000000"/>
                </a:solidFill>
                <a:latin typeface="Arial"/>
                <a:ea typeface="Arial"/>
              </a:rPr>
              <a:t>Прочитайте текст из детской энциклопедии.</a:t>
            </a:r>
            <a:endParaRPr b="0" lang="ru-RU" sz="2900" spc="-1" strike="noStrike">
              <a:solidFill>
                <a:srgbClr val="000000"/>
              </a:solidFill>
              <a:latin typeface="Arial"/>
            </a:endParaRPr>
          </a:p>
          <a:p>
            <a:pPr marL="457200" indent="-412560">
              <a:lnSpc>
                <a:spcPct val="115000"/>
              </a:lnSpc>
              <a:buClr>
                <a:srgbClr val="000000"/>
              </a:buClr>
              <a:buFont typeface="Arial"/>
              <a:buChar char="●"/>
            </a:pPr>
            <a:r>
              <a:rPr b="0" lang="ru-RU" sz="2900" spc="-1" strike="noStrike">
                <a:solidFill>
                  <a:srgbClr val="000000"/>
                </a:solidFill>
                <a:latin typeface="Arial"/>
                <a:ea typeface="Arial"/>
              </a:rPr>
              <a:t>Все ли имена, упомянутые в тексте, вам знакомы?</a:t>
            </a:r>
            <a:endParaRPr b="0" lang="ru-RU" sz="2900" spc="-1" strike="noStrike">
              <a:solidFill>
                <a:srgbClr val="000000"/>
              </a:solidFill>
              <a:latin typeface="Arial"/>
            </a:endParaRPr>
          </a:p>
          <a:p>
            <a:pPr marL="457200" indent="-412560">
              <a:lnSpc>
                <a:spcPct val="115000"/>
              </a:lnSpc>
              <a:buClr>
                <a:srgbClr val="000000"/>
              </a:buClr>
              <a:buFont typeface="Arial"/>
              <a:buChar char="●"/>
            </a:pPr>
            <a:r>
              <a:rPr b="0" lang="ru-RU" sz="2900" spc="-1" strike="noStrike">
                <a:solidFill>
                  <a:srgbClr val="000000"/>
                </a:solidFill>
                <a:latin typeface="Arial"/>
                <a:ea typeface="Arial"/>
              </a:rPr>
              <a:t>Какова тема текста?</a:t>
            </a:r>
            <a:endParaRPr b="0" lang="ru-RU" sz="2900" spc="-1" strike="noStrike">
              <a:solidFill>
                <a:srgbClr val="000000"/>
              </a:solidFill>
              <a:latin typeface="Arial"/>
            </a:endParaRPr>
          </a:p>
          <a:p>
            <a:pPr marL="457200" indent="-412560">
              <a:lnSpc>
                <a:spcPct val="115000"/>
              </a:lnSpc>
              <a:buClr>
                <a:srgbClr val="000000"/>
              </a:buClr>
              <a:buFont typeface="Arial"/>
              <a:buChar char="●"/>
            </a:pPr>
            <a:r>
              <a:rPr b="0" lang="ru-RU" sz="2900" spc="-1" strike="noStrike">
                <a:solidFill>
                  <a:srgbClr val="000000"/>
                </a:solidFill>
                <a:latin typeface="Arial"/>
                <a:ea typeface="Arial"/>
              </a:rPr>
              <a:t>К какому типу речи он относится?</a:t>
            </a:r>
            <a:endParaRPr b="0" lang="ru-RU" sz="2900" spc="-1" strike="noStrike">
              <a:solidFill>
                <a:srgbClr val="000000"/>
              </a:solidFill>
              <a:latin typeface="Arial"/>
            </a:endParaRPr>
          </a:p>
          <a:p>
            <a:pPr marL="457200" indent="-412560">
              <a:lnSpc>
                <a:spcPct val="115000"/>
              </a:lnSpc>
              <a:buClr>
                <a:srgbClr val="000000"/>
              </a:buClr>
              <a:buFont typeface="Arial"/>
              <a:buChar char="●"/>
            </a:pPr>
            <a:r>
              <a:rPr b="0" lang="ru-RU" sz="2900" spc="-1" strike="noStrike">
                <a:solidFill>
                  <a:srgbClr val="000000"/>
                </a:solidFill>
                <a:latin typeface="Arial"/>
                <a:ea typeface="Arial"/>
              </a:rPr>
              <a:t>К какому стилю речи?</a:t>
            </a:r>
            <a:endParaRPr b="0" lang="ru-RU" sz="2900" spc="-1" strike="noStrike">
              <a:solidFill>
                <a:srgbClr val="000000"/>
              </a:solidFill>
              <a:latin typeface="Arial"/>
            </a:endParaRPr>
          </a:p>
          <a:p>
            <a:pPr marL="457200">
              <a:lnSpc>
                <a:spcPct val="115000"/>
              </a:lnSpc>
              <a:spcBef>
                <a:spcPts val="1199"/>
              </a:spcBef>
              <a:spcAft>
                <a:spcPts val="1199"/>
              </a:spcAft>
            </a:pPr>
            <a:endParaRPr b="0" lang="ru-RU" sz="2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extShape 1"/>
          <p:cNvSpPr txBox="1"/>
          <p:nvPr/>
        </p:nvSpPr>
        <p:spPr>
          <a:xfrm>
            <a:off x="311760" y="262440"/>
            <a:ext cx="8520120" cy="60336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Autofit/>
          </a:bodyPr>
          <a:p>
            <a:pPr algn="ctr">
              <a:lnSpc>
                <a:spcPct val="100000"/>
              </a:lnSpc>
            </a:pPr>
            <a:r>
              <a:rPr b="1" lang="ru-RU" sz="3720" spc="-1" strike="noStrike">
                <a:solidFill>
                  <a:srgbClr val="990000"/>
                </a:solidFill>
                <a:latin typeface="Arial"/>
                <a:ea typeface="Arial"/>
              </a:rPr>
              <a:t>14 марта</a:t>
            </a:r>
            <a:endParaRPr b="0" lang="ru-RU" sz="372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3" name="Google Shape;89;p18" descr=""/>
          <p:cNvPicPr/>
          <p:nvPr/>
        </p:nvPicPr>
        <p:blipFill>
          <a:blip r:embed="rId1"/>
          <a:stretch/>
        </p:blipFill>
        <p:spPr>
          <a:xfrm>
            <a:off x="1563480" y="1017720"/>
            <a:ext cx="6016320" cy="40107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Autofit/>
          </a:bodyPr>
          <a:p>
            <a:pPr>
              <a:lnSpc>
                <a:spcPct val="100000"/>
              </a:lnSpc>
            </a:pPr>
            <a:r>
              <a:rPr b="1" lang="ru-RU" sz="2820" spc="-1" strike="noStrike">
                <a:solidFill>
                  <a:srgbClr val="990000"/>
                </a:solidFill>
                <a:latin typeface="Arial"/>
                <a:ea typeface="Arial"/>
              </a:rPr>
              <a:t>Грамматические задания по тексту</a:t>
            </a:r>
            <a:endParaRPr b="0" lang="ru-RU" sz="282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5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Autofit/>
          </a:bodyPr>
          <a:p>
            <a:pPr marL="457200" indent="-393480">
              <a:lnSpc>
                <a:spcPct val="115000"/>
              </a:lnSpc>
              <a:buClr>
                <a:srgbClr val="000000"/>
              </a:buClr>
              <a:buFont typeface="Arial"/>
              <a:buChar char="●"/>
            </a:pPr>
            <a:r>
              <a:rPr b="0" lang="ru-RU" sz="2600" spc="-1" strike="noStrike">
                <a:solidFill>
                  <a:srgbClr val="000000"/>
                </a:solidFill>
                <a:latin typeface="Arial"/>
                <a:ea typeface="Arial"/>
              </a:rPr>
              <a:t>В первом, втором, третьем и четвертом абзацах найдите числа, обозначенные цифрами, и запишите их словами (в правильной грамматической форме). Определите разряд каждого числительного по структуре и по значению.</a:t>
            </a:r>
            <a:endParaRPr b="0" lang="ru-RU" sz="2600" spc="-1" strike="noStrike">
              <a:solidFill>
                <a:srgbClr val="000000"/>
              </a:solidFill>
              <a:latin typeface="Arial"/>
            </a:endParaRPr>
          </a:p>
          <a:p>
            <a:pPr marL="457200">
              <a:lnSpc>
                <a:spcPct val="115000"/>
              </a:lnSpc>
              <a:spcBef>
                <a:spcPts val="1199"/>
              </a:spcBef>
              <a:spcAft>
                <a:spcPts val="1199"/>
              </a:spcAft>
            </a:pPr>
            <a:endParaRPr b="0" lang="ru-RU" sz="26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 fontScale="97000"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TextShape 2"/>
          <p:cNvSpPr txBox="1"/>
          <p:nvPr/>
        </p:nvSpPr>
        <p:spPr>
          <a:xfrm>
            <a:off x="311760" y="301680"/>
            <a:ext cx="8520120" cy="456588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Autofit/>
          </a:bodyPr>
          <a:p>
            <a:pPr algn="ctr">
              <a:lnSpc>
                <a:spcPct val="115000"/>
              </a:lnSpc>
            </a:pPr>
            <a:r>
              <a:rPr b="1" lang="ru-RU" sz="3400" spc="-1" strike="noStrike">
                <a:solidFill>
                  <a:srgbClr val="1155cc"/>
                </a:solidFill>
                <a:latin typeface="Arial"/>
                <a:ea typeface="Arial"/>
              </a:rPr>
              <a:t>трем целым четырнадцати сотым (2)</a:t>
            </a:r>
            <a:endParaRPr b="0" lang="ru-RU" sz="34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15000"/>
              </a:lnSpc>
              <a:spcBef>
                <a:spcPts val="1199"/>
              </a:spcBef>
            </a:pPr>
            <a:r>
              <a:rPr b="1" lang="ru-RU" sz="3400" spc="-1" strike="noStrike">
                <a:solidFill>
                  <a:srgbClr val="1155cc"/>
                </a:solidFill>
                <a:latin typeface="Arial"/>
                <a:ea typeface="Arial"/>
              </a:rPr>
              <a:t>двух (4)</a:t>
            </a:r>
            <a:endParaRPr b="0" lang="ru-RU" sz="34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15000"/>
              </a:lnSpc>
              <a:spcBef>
                <a:spcPts val="1199"/>
              </a:spcBef>
            </a:pPr>
            <a:r>
              <a:rPr b="1" lang="ru-RU" sz="3400" spc="-1" strike="noStrike">
                <a:solidFill>
                  <a:srgbClr val="1155cc"/>
                </a:solidFill>
                <a:latin typeface="Arial"/>
                <a:ea typeface="Arial"/>
              </a:rPr>
              <a:t>двести пятьдесят (6)</a:t>
            </a:r>
            <a:endParaRPr b="0" lang="ru-RU" sz="34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15000"/>
              </a:lnSpc>
              <a:spcBef>
                <a:spcPts val="1199"/>
              </a:spcBef>
            </a:pPr>
            <a:r>
              <a:rPr b="1" lang="ru-RU" sz="3400" spc="-1" strike="noStrike">
                <a:solidFill>
                  <a:srgbClr val="1155cc"/>
                </a:solidFill>
                <a:latin typeface="Arial"/>
                <a:ea typeface="Arial"/>
              </a:rPr>
              <a:t>первой (10)</a:t>
            </a:r>
            <a:endParaRPr b="0" lang="ru-RU" sz="34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15000"/>
              </a:lnSpc>
              <a:spcBef>
                <a:spcPts val="1199"/>
              </a:spcBef>
            </a:pPr>
            <a:r>
              <a:rPr b="1" lang="ru-RU" sz="3400" spc="-1" strike="noStrike">
                <a:solidFill>
                  <a:srgbClr val="1155cc"/>
                </a:solidFill>
                <a:latin typeface="Arial"/>
                <a:ea typeface="Arial"/>
              </a:rPr>
              <a:t>тысяча семьсот шестом (11)</a:t>
            </a:r>
            <a:endParaRPr b="0" lang="ru-RU" sz="34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15000"/>
              </a:lnSpc>
              <a:spcBef>
                <a:spcPts val="1199"/>
              </a:spcBef>
              <a:spcAft>
                <a:spcPts val="1199"/>
              </a:spcAft>
            </a:pPr>
            <a:endParaRPr b="0" lang="ru-RU" sz="3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311760" y="288720"/>
            <a:ext cx="8520120" cy="1062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Autofit/>
          </a:bodyPr>
          <a:p>
            <a:pPr marL="457200" indent="-362880">
              <a:lnSpc>
                <a:spcPct val="115000"/>
              </a:lnSpc>
              <a:buClr>
                <a:srgbClr val="990000"/>
              </a:buClr>
              <a:buFont typeface="Arial"/>
              <a:buChar char="●"/>
            </a:pPr>
            <a:r>
              <a:rPr b="1" lang="ru-RU" sz="2120" spc="-1" strike="noStrike">
                <a:solidFill>
                  <a:srgbClr val="990000"/>
                </a:solidFill>
                <a:latin typeface="Arial"/>
                <a:ea typeface="Arial"/>
              </a:rPr>
              <a:t>Какие слова можно спутать с числительными? К каким частям речи они относятся? Докажите.</a:t>
            </a:r>
            <a:br/>
            <a:r>
              <a:rPr b="1" lang="ru-RU" sz="2120" spc="-1" strike="noStrike">
                <a:solidFill>
                  <a:srgbClr val="990000"/>
                </a:solidFill>
                <a:latin typeface="Arial"/>
              </a:rPr>
              <a:t> </a:t>
            </a:r>
            <a:endParaRPr b="0" lang="ru-RU" sz="212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311760" y="1351440"/>
            <a:ext cx="8520120" cy="343728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Autofit/>
          </a:bodyPr>
          <a:p>
            <a:pPr algn="ctr">
              <a:lnSpc>
                <a:spcPct val="115000"/>
              </a:lnSpc>
            </a:pPr>
            <a:r>
              <a:rPr b="1" lang="ru-RU" sz="4300" spc="-1" strike="noStrike" u="sng">
                <a:solidFill>
                  <a:srgbClr val="1155cc"/>
                </a:solidFill>
                <a:uFillTx/>
                <a:latin typeface="Arial"/>
                <a:ea typeface="Arial"/>
              </a:rPr>
              <a:t>тысячелетие (4)</a:t>
            </a:r>
            <a:endParaRPr b="0" lang="ru-RU" sz="43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15000"/>
              </a:lnSpc>
              <a:spcBef>
                <a:spcPts val="1199"/>
              </a:spcBef>
            </a:pPr>
            <a:r>
              <a:rPr b="1" lang="ru-RU" sz="4300" spc="-1" strike="noStrike" u="sng">
                <a:solidFill>
                  <a:srgbClr val="1155cc"/>
                </a:solidFill>
                <a:uFillTx/>
                <a:latin typeface="Arial"/>
                <a:ea typeface="Arial"/>
              </a:rPr>
              <a:t>одной (6)</a:t>
            </a:r>
            <a:endParaRPr b="0" lang="ru-RU" sz="43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15000"/>
              </a:lnSpc>
              <a:spcBef>
                <a:spcPts val="1199"/>
              </a:spcBef>
            </a:pPr>
            <a:r>
              <a:rPr b="1" lang="ru-RU" sz="4300" spc="-1" strike="noStrike" u="sng">
                <a:solidFill>
                  <a:srgbClr val="1155cc"/>
                </a:solidFill>
                <a:uFillTx/>
                <a:latin typeface="Arial"/>
                <a:ea typeface="Arial"/>
              </a:rPr>
              <a:t>тройкой (10)</a:t>
            </a:r>
            <a:endParaRPr b="0" lang="ru-RU" sz="43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15000"/>
              </a:lnSpc>
              <a:spcBef>
                <a:spcPts val="1199"/>
              </a:spcBef>
            </a:pPr>
            <a:r>
              <a:rPr b="1" lang="ru-RU" sz="4300" spc="-1" strike="noStrike">
                <a:solidFill>
                  <a:srgbClr val="1155cc"/>
                </a:solidFill>
                <a:latin typeface="Arial"/>
                <a:ea typeface="Arial"/>
              </a:rPr>
              <a:t>впервые (12)</a:t>
            </a:r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7" dur="indefinite" restart="never" nodeType="tmRoot">
          <p:childTnLst>
            <p:seq>
              <p:cTn id="28" dur="indefinite" nodeType="mainSeq">
                <p:childTnLst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Autofit/>
          </a:bodyPr>
          <a:p>
            <a:pPr>
              <a:lnSpc>
                <a:spcPct val="100000"/>
              </a:lnSpc>
            </a:pPr>
            <a:r>
              <a:rPr b="1" lang="ru-RU" sz="3020" spc="-1" strike="noStrike">
                <a:solidFill>
                  <a:srgbClr val="990000"/>
                </a:solidFill>
                <a:latin typeface="Arial"/>
                <a:ea typeface="Arial"/>
              </a:rPr>
              <a:t>Тысячелетие - </a:t>
            </a:r>
            <a:r>
              <a:rPr b="1" lang="ru-RU" sz="2720" spc="-1" strike="noStrike">
                <a:solidFill>
                  <a:srgbClr val="000000"/>
                </a:solidFill>
                <a:latin typeface="Arial"/>
                <a:ea typeface="Arial"/>
              </a:rPr>
              <a:t>сделайте морфемный разбор</a:t>
            </a:r>
            <a:endParaRPr b="0" lang="ru-RU" sz="272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1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 fontScale="94000"/>
          </a:bodyPr>
          <a:p>
            <a:pPr marL="50760">
              <a:lnSpc>
                <a:spcPct val="115000"/>
              </a:lnSpc>
            </a:pPr>
            <a:r>
              <a:rPr b="1" lang="ru-RU" sz="2550" spc="-1" strike="noStrike">
                <a:solidFill>
                  <a:srgbClr val="000000"/>
                </a:solidFill>
                <a:latin typeface="Arial"/>
                <a:ea typeface="Arial"/>
              </a:rPr>
              <a:t>ТЫСЯЧЕЛЕ́ТИЕ</a:t>
            </a:r>
            <a:r>
              <a:rPr b="0" lang="ru-RU" sz="2550" spc="-1" strike="noStrike">
                <a:solidFill>
                  <a:srgbClr val="000000"/>
                </a:solidFill>
                <a:latin typeface="Arial"/>
                <a:ea typeface="Arial"/>
              </a:rPr>
              <a:t>, -я, ср.</a:t>
            </a:r>
            <a:endParaRPr b="0" lang="ru-RU" sz="2550" spc="-1" strike="noStrike">
              <a:solidFill>
                <a:srgbClr val="000000"/>
              </a:solidFill>
              <a:latin typeface="Arial"/>
            </a:endParaRPr>
          </a:p>
          <a:p>
            <a:pPr marL="50760">
              <a:lnSpc>
                <a:spcPct val="115000"/>
              </a:lnSpc>
            </a:pPr>
            <a:endParaRPr b="0" lang="ru-RU" sz="2550" spc="-1" strike="noStrike">
              <a:solidFill>
                <a:srgbClr val="000000"/>
              </a:solidFill>
              <a:latin typeface="Arial"/>
            </a:endParaRPr>
          </a:p>
          <a:p>
            <a:pPr marL="50760">
              <a:lnSpc>
                <a:spcPct val="115000"/>
              </a:lnSpc>
            </a:pPr>
            <a:r>
              <a:rPr b="1" lang="ru-RU" sz="2550" spc="-1" strike="noStrike">
                <a:solidFill>
                  <a:srgbClr val="000000"/>
                </a:solidFill>
                <a:latin typeface="Arial"/>
                <a:ea typeface="Arial"/>
              </a:rPr>
              <a:t>1.</a:t>
            </a:r>
            <a:r>
              <a:rPr b="0" lang="ru-RU" sz="2550" spc="-1" strike="noStrike">
                <a:solidFill>
                  <a:srgbClr val="000000"/>
                </a:solidFill>
                <a:latin typeface="Arial"/>
                <a:ea typeface="Arial"/>
              </a:rPr>
              <a:t> Период времени в 1000 лет, десять веков.</a:t>
            </a:r>
            <a:endParaRPr b="0" lang="ru-RU" sz="2550" spc="-1" strike="noStrike">
              <a:solidFill>
                <a:srgbClr val="000000"/>
              </a:solidFill>
              <a:latin typeface="Arial"/>
            </a:endParaRPr>
          </a:p>
          <a:p>
            <a:pPr marL="50760">
              <a:lnSpc>
                <a:spcPct val="115000"/>
              </a:lnSpc>
            </a:pPr>
            <a:endParaRPr b="0" lang="ru-RU" sz="2550" spc="-1" strike="noStrike">
              <a:solidFill>
                <a:srgbClr val="000000"/>
              </a:solidFill>
              <a:latin typeface="Arial"/>
            </a:endParaRPr>
          </a:p>
          <a:p>
            <a:pPr marL="50760">
              <a:lnSpc>
                <a:spcPct val="115000"/>
              </a:lnSpc>
            </a:pPr>
            <a:r>
              <a:rPr b="1" lang="ru-RU" sz="2550" spc="-1" strike="noStrike">
                <a:solidFill>
                  <a:srgbClr val="000000"/>
                </a:solidFill>
                <a:latin typeface="Arial"/>
                <a:ea typeface="Arial"/>
              </a:rPr>
              <a:t>2.</a:t>
            </a:r>
            <a:r>
              <a:rPr b="0" lang="ru-RU" sz="255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0" i="1" lang="ru-RU" sz="2550" spc="-1" strike="noStrike">
                <a:solidFill>
                  <a:srgbClr val="000000"/>
                </a:solidFill>
                <a:latin typeface="Arial"/>
                <a:ea typeface="Arial"/>
              </a:rPr>
              <a:t>чего</a:t>
            </a:r>
            <a:r>
              <a:rPr b="0" lang="ru-RU" sz="2550" spc="-1" strike="noStrike">
                <a:solidFill>
                  <a:srgbClr val="000000"/>
                </a:solidFill>
                <a:latin typeface="Arial"/>
                <a:ea typeface="Arial"/>
              </a:rPr>
              <a:t>. Годовщина события, случившегося 1000 лет тому назад. </a:t>
            </a:r>
            <a:endParaRPr b="0" lang="ru-RU" sz="2550" spc="-1" strike="noStrike">
              <a:solidFill>
                <a:srgbClr val="000000"/>
              </a:solidFill>
              <a:latin typeface="Arial"/>
            </a:endParaRPr>
          </a:p>
          <a:p>
            <a:pPr marL="50760">
              <a:lnSpc>
                <a:spcPct val="115000"/>
              </a:lnSpc>
            </a:pPr>
            <a:r>
              <a:rPr b="0" i="1" lang="ru-RU" sz="2550" spc="-1" strike="noStrike">
                <a:solidFill>
                  <a:srgbClr val="999999"/>
                </a:solidFill>
                <a:latin typeface="Arial"/>
                <a:ea typeface="Arial"/>
              </a:rPr>
              <a:t>В 1862 г. праздновалось тысячелетие основания русского государства.</a:t>
            </a:r>
            <a:endParaRPr b="0" lang="ru-RU" sz="255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15000"/>
              </a:lnSpc>
              <a:spcAft>
                <a:spcPts val="1199"/>
              </a:spcAft>
            </a:pPr>
            <a:endParaRPr b="0" lang="ru-RU" sz="255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 fontScale="35000"/>
          </a:bodyPr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990000"/>
                </a:solidFill>
                <a:latin typeface="Arial"/>
                <a:ea typeface="Arial"/>
              </a:rPr>
              <a:t>ОДИН</a:t>
            </a:r>
            <a:r>
              <a:rPr b="1" lang="ru-RU" sz="2800" spc="-1" strike="noStrike">
                <a:solidFill>
                  <a:srgbClr val="000000"/>
                </a:solidFill>
                <a:latin typeface="Arial"/>
                <a:ea typeface="Arial"/>
              </a:rPr>
              <a:t>     </a:t>
            </a:r>
            <a:r>
              <a:rPr b="1" lang="ru-RU" sz="2580" spc="-1" strike="noStrike">
                <a:solidFill>
                  <a:srgbClr val="000000"/>
                </a:solidFill>
                <a:latin typeface="Arial"/>
                <a:ea typeface="Arial"/>
              </a:rPr>
              <a:t>Какая часть речи? Возможна ли замена слова?</a:t>
            </a:r>
            <a:endParaRPr b="0" lang="ru-RU" sz="258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Autofit/>
          </a:bodyPr>
          <a:p>
            <a:pPr marL="457200" indent="-393480">
              <a:lnSpc>
                <a:spcPct val="150000"/>
              </a:lnSpc>
              <a:buClr>
                <a:srgbClr val="333333"/>
              </a:buClr>
              <a:buFont typeface="Arial"/>
              <a:buChar char="●"/>
            </a:pPr>
            <a:r>
              <a:rPr b="0" lang="ru-RU" sz="2600" spc="-1" strike="noStrike">
                <a:solidFill>
                  <a:srgbClr val="333333"/>
                </a:solidFill>
                <a:latin typeface="Arial"/>
                <a:ea typeface="Arial"/>
              </a:rPr>
              <a:t>На лугу пасутся три козы и </a:t>
            </a:r>
            <a:r>
              <a:rPr b="1" lang="ru-RU" sz="2600" spc="-1" strike="noStrike">
                <a:solidFill>
                  <a:srgbClr val="990000"/>
                </a:solidFill>
                <a:latin typeface="Arial"/>
                <a:ea typeface="Arial"/>
              </a:rPr>
              <a:t>один</a:t>
            </a:r>
            <a:r>
              <a:rPr b="0" lang="ru-RU" sz="2600" spc="-1" strike="noStrike">
                <a:solidFill>
                  <a:srgbClr val="333333"/>
                </a:solidFill>
                <a:latin typeface="Arial"/>
                <a:ea typeface="Arial"/>
              </a:rPr>
              <a:t> козлёнок.</a:t>
            </a:r>
            <a:endParaRPr b="0" lang="ru-RU" sz="2600" spc="-1" strike="noStrike">
              <a:solidFill>
                <a:srgbClr val="000000"/>
              </a:solidFill>
              <a:latin typeface="Arial"/>
            </a:endParaRPr>
          </a:p>
          <a:p>
            <a:pPr marL="457200" indent="-393480">
              <a:lnSpc>
                <a:spcPct val="150000"/>
              </a:lnSpc>
              <a:buClr>
                <a:srgbClr val="333333"/>
              </a:buClr>
              <a:buFont typeface="Arial"/>
              <a:buChar char="●"/>
            </a:pPr>
            <a:r>
              <a:rPr b="1" lang="ru-RU" sz="2600" spc="-1" strike="noStrike">
                <a:solidFill>
                  <a:srgbClr val="990000"/>
                </a:solidFill>
                <a:latin typeface="Arial"/>
                <a:ea typeface="Arial"/>
              </a:rPr>
              <a:t>Один</a:t>
            </a:r>
            <a:r>
              <a:rPr b="0" lang="ru-RU" sz="2600" spc="-1" strike="noStrike">
                <a:solidFill>
                  <a:srgbClr val="333333"/>
                </a:solidFill>
                <a:latin typeface="Arial"/>
                <a:ea typeface="Arial"/>
              </a:rPr>
              <a:t> мужчина подсказал нам, как пройти к стадиону.</a:t>
            </a:r>
            <a:endParaRPr b="0" lang="ru-RU" sz="2600" spc="-1" strike="noStrike">
              <a:solidFill>
                <a:srgbClr val="000000"/>
              </a:solidFill>
              <a:latin typeface="Arial"/>
            </a:endParaRPr>
          </a:p>
          <a:p>
            <a:pPr marL="457200" indent="-393480">
              <a:lnSpc>
                <a:spcPct val="150000"/>
              </a:lnSpc>
              <a:buClr>
                <a:srgbClr val="333333"/>
              </a:buClr>
              <a:buFont typeface="Arial"/>
              <a:buChar char="●"/>
            </a:pPr>
            <a:r>
              <a:rPr b="0" lang="ru-RU" sz="2600" spc="-1" strike="noStrike">
                <a:solidFill>
                  <a:srgbClr val="333333"/>
                </a:solidFill>
                <a:latin typeface="Arial"/>
                <a:ea typeface="Arial"/>
              </a:rPr>
              <a:t>Среди речных рыб </a:t>
            </a:r>
            <a:r>
              <a:rPr b="1" lang="ru-RU" sz="2600" spc="-1" strike="noStrike">
                <a:solidFill>
                  <a:srgbClr val="990000"/>
                </a:solidFill>
                <a:latin typeface="Arial"/>
                <a:ea typeface="Arial"/>
              </a:rPr>
              <a:t>один </a:t>
            </a:r>
            <a:r>
              <a:rPr b="0" lang="ru-RU" sz="2600" spc="-1" strike="noStrike">
                <a:solidFill>
                  <a:srgbClr val="333333"/>
                </a:solidFill>
                <a:latin typeface="Arial"/>
                <a:ea typeface="Arial"/>
              </a:rPr>
              <a:t>сом может достигать 150 килограммов.</a:t>
            </a:r>
            <a:endParaRPr b="0" lang="ru-RU" sz="26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TextShape 1"/>
          <p:cNvSpPr txBox="1"/>
          <p:nvPr/>
        </p:nvSpPr>
        <p:spPr>
          <a:xfrm>
            <a:off x="311760" y="444960"/>
            <a:ext cx="8520120" cy="8629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Autofit/>
          </a:bodyPr>
          <a:p>
            <a:pPr>
              <a:lnSpc>
                <a:spcPct val="115000"/>
              </a:lnSpc>
              <a:spcAft>
                <a:spcPts val="1199"/>
              </a:spcAft>
            </a:pPr>
            <a:r>
              <a:rPr b="1" lang="ru-RU" sz="1920" spc="-1" strike="noStrike">
                <a:solidFill>
                  <a:srgbClr val="990000"/>
                </a:solidFill>
                <a:latin typeface="Arial"/>
                <a:ea typeface="Arial"/>
              </a:rPr>
              <a:t>ТРОЙКА     </a:t>
            </a:r>
            <a:r>
              <a:rPr b="1" lang="ru-RU" sz="1920" spc="-1" strike="noStrike">
                <a:solidFill>
                  <a:srgbClr val="000000"/>
                </a:solidFill>
                <a:latin typeface="Arial"/>
                <a:ea typeface="Arial"/>
              </a:rPr>
              <a:t>Каковы грамматические характеристики этого слова? Какие значения имеет это слово? Кто больше?</a:t>
            </a:r>
            <a:endParaRPr b="0" lang="ru-RU" sz="192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TextShape 2"/>
          <p:cNvSpPr txBox="1"/>
          <p:nvPr/>
        </p:nvSpPr>
        <p:spPr>
          <a:xfrm>
            <a:off x="311760" y="4598280"/>
            <a:ext cx="8520120" cy="4003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Autofit/>
          </a:bodyPr>
          <a:p>
            <a:pPr algn="ctr">
              <a:lnSpc>
                <a:spcPct val="115000"/>
              </a:lnSpc>
              <a:spcAft>
                <a:spcPts val="1199"/>
              </a:spcAft>
            </a:pPr>
            <a:r>
              <a:rPr b="1" lang="ru-RU" sz="2500" spc="-1" strike="noStrike">
                <a:solidFill>
                  <a:srgbClr val="990000"/>
                </a:solidFill>
                <a:latin typeface="Arial"/>
                <a:ea typeface="Arial"/>
              </a:rPr>
              <a:t>Создайте словарную статью </a:t>
            </a:r>
            <a:endParaRPr b="0" lang="ru-RU" sz="25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6" name="Google Shape;126;p24" descr=""/>
          <p:cNvPicPr/>
          <p:nvPr/>
        </p:nvPicPr>
        <p:blipFill>
          <a:blip r:embed="rId1"/>
          <a:stretch/>
        </p:blipFill>
        <p:spPr>
          <a:xfrm>
            <a:off x="655200" y="2866680"/>
            <a:ext cx="2453760" cy="1663920"/>
          </a:xfrm>
          <a:prstGeom prst="rect">
            <a:avLst/>
          </a:prstGeom>
          <a:ln>
            <a:noFill/>
          </a:ln>
        </p:spPr>
      </p:pic>
      <p:pic>
        <p:nvPicPr>
          <p:cNvPr id="107" name="Google Shape;127;p24" descr=""/>
          <p:cNvPicPr/>
          <p:nvPr/>
        </p:nvPicPr>
        <p:blipFill>
          <a:blip r:embed="rId2"/>
          <a:stretch/>
        </p:blipFill>
        <p:spPr>
          <a:xfrm>
            <a:off x="4097520" y="1365480"/>
            <a:ext cx="948240" cy="1422720"/>
          </a:xfrm>
          <a:prstGeom prst="rect">
            <a:avLst/>
          </a:prstGeom>
          <a:ln>
            <a:noFill/>
          </a:ln>
        </p:spPr>
      </p:pic>
      <p:pic>
        <p:nvPicPr>
          <p:cNvPr id="108" name="Google Shape;128;p24" descr=""/>
          <p:cNvPicPr/>
          <p:nvPr/>
        </p:nvPicPr>
        <p:blipFill>
          <a:blip r:embed="rId3"/>
          <a:stretch/>
        </p:blipFill>
        <p:spPr>
          <a:xfrm>
            <a:off x="6546960" y="2734920"/>
            <a:ext cx="1176840" cy="1765080"/>
          </a:xfrm>
          <a:prstGeom prst="rect">
            <a:avLst/>
          </a:prstGeom>
          <a:ln w="28440">
            <a:solidFill>
              <a:schemeClr val="dk2"/>
            </a:solidFill>
            <a:round/>
          </a:ln>
        </p:spPr>
      </p:pic>
      <p:pic>
        <p:nvPicPr>
          <p:cNvPr id="109" name="Google Shape;129;p24" descr=""/>
          <p:cNvPicPr/>
          <p:nvPr/>
        </p:nvPicPr>
        <p:blipFill>
          <a:blip r:embed="rId4"/>
          <a:stretch/>
        </p:blipFill>
        <p:spPr>
          <a:xfrm>
            <a:off x="3483720" y="3008880"/>
            <a:ext cx="2453760" cy="1379520"/>
          </a:xfrm>
          <a:prstGeom prst="rect">
            <a:avLst/>
          </a:prstGeom>
          <a:ln>
            <a:noFill/>
          </a:ln>
        </p:spPr>
      </p:pic>
      <p:pic>
        <p:nvPicPr>
          <p:cNvPr id="110" name="Google Shape;130;p24" descr=""/>
          <p:cNvPicPr/>
          <p:nvPr/>
        </p:nvPicPr>
        <p:blipFill>
          <a:blip r:embed="rId5"/>
          <a:srcRect l="8134" t="12714" r="2614" b="14205"/>
          <a:stretch/>
        </p:blipFill>
        <p:spPr>
          <a:xfrm>
            <a:off x="5997960" y="1375920"/>
            <a:ext cx="1946880" cy="1195560"/>
          </a:xfrm>
          <a:prstGeom prst="rect">
            <a:avLst/>
          </a:prstGeom>
          <a:ln>
            <a:noFill/>
          </a:ln>
        </p:spPr>
      </p:pic>
      <p:pic>
        <p:nvPicPr>
          <p:cNvPr id="111" name="Google Shape;131;p24" descr=""/>
          <p:cNvPicPr/>
          <p:nvPr/>
        </p:nvPicPr>
        <p:blipFill>
          <a:blip r:embed="rId6"/>
          <a:srcRect l="5846" t="4591" r="3543" b="7515"/>
          <a:stretch/>
        </p:blipFill>
        <p:spPr>
          <a:xfrm>
            <a:off x="560880" y="1212480"/>
            <a:ext cx="1176840" cy="1522080"/>
          </a:xfrm>
          <a:prstGeom prst="rect">
            <a:avLst/>
          </a:prstGeom>
          <a:ln>
            <a:noFill/>
          </a:ln>
        </p:spPr>
      </p:pic>
      <p:pic>
        <p:nvPicPr>
          <p:cNvPr id="112" name="Google Shape;132;p24" descr=""/>
          <p:cNvPicPr/>
          <p:nvPr/>
        </p:nvPicPr>
        <p:blipFill>
          <a:blip r:embed="rId7"/>
          <a:srcRect l="19965" t="20712" r="19125" b="20292"/>
          <a:stretch/>
        </p:blipFill>
        <p:spPr>
          <a:xfrm>
            <a:off x="2094120" y="1375920"/>
            <a:ext cx="1469160" cy="1422720"/>
          </a:xfrm>
          <a:prstGeom prst="rect">
            <a:avLst/>
          </a:prstGeom>
          <a:ln>
            <a:noFill/>
          </a:ln>
        </p:spPr>
      </p:pic>
      <p:sp>
        <p:nvSpPr>
          <p:cNvPr id="113" name="CustomShape 3"/>
          <p:cNvSpPr/>
          <p:nvPr/>
        </p:nvSpPr>
        <p:spPr>
          <a:xfrm>
            <a:off x="0" y="0"/>
            <a:ext cx="65520" cy="399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 fontScale="42000"/>
          </a:bodyPr>
          <a:p>
            <a:pPr>
              <a:lnSpc>
                <a:spcPct val="100000"/>
              </a:lnSpc>
            </a:pPr>
            <a:r>
              <a:rPr b="1" lang="ru-RU" sz="2420" spc="-1" strike="noStrike">
                <a:solidFill>
                  <a:srgbClr val="990000"/>
                </a:solidFill>
                <a:latin typeface="Arial"/>
                <a:ea typeface="Arial"/>
              </a:rPr>
              <a:t>Что нового вы узнали сегодня на уроке? Чему научились?</a:t>
            </a:r>
            <a:endParaRPr b="0" lang="ru-RU" sz="242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" name="TextShape 2"/>
          <p:cNvSpPr txBox="1"/>
          <p:nvPr/>
        </p:nvSpPr>
        <p:spPr>
          <a:xfrm>
            <a:off x="4028040" y="1152360"/>
            <a:ext cx="4803840" cy="341604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 fontScale="80000"/>
          </a:bodyPr>
          <a:p>
            <a:pPr>
              <a:lnSpc>
                <a:spcPct val="115000"/>
              </a:lnSpc>
            </a:pPr>
            <a:r>
              <a:rPr b="1" lang="ru-RU" sz="2100" spc="-1" strike="noStrike">
                <a:solidFill>
                  <a:srgbClr val="4285f4"/>
                </a:solidFill>
                <a:latin typeface="Arial"/>
                <a:ea typeface="Arial"/>
              </a:rPr>
              <a:t>Домашнее задание</a:t>
            </a:r>
            <a:endParaRPr b="0" lang="ru-RU" sz="21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199"/>
              </a:spcBef>
            </a:pPr>
            <a:r>
              <a:rPr b="0" lang="ru-RU" sz="2100" spc="-1" strike="noStrike">
                <a:solidFill>
                  <a:srgbClr val="000000"/>
                </a:solidFill>
                <a:latin typeface="Arial"/>
                <a:ea typeface="Arial"/>
              </a:rPr>
              <a:t>Сделайте поздравительные открытки к 14 марта. Подумайте над дизайном открытки, содержанием поздравления. Кому оно будет адресовано? Напишите текст поздравления, используя имена числительные. </a:t>
            </a:r>
            <a:endParaRPr b="0" lang="ru-RU" sz="21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199"/>
              </a:spcBef>
              <a:spcAft>
                <a:spcPts val="1199"/>
              </a:spcAft>
            </a:pPr>
            <a:r>
              <a:rPr b="1" lang="ru-RU" sz="2100" spc="-1" strike="noStrike">
                <a:solidFill>
                  <a:srgbClr val="1155cc"/>
                </a:solidFill>
                <a:latin typeface="Arial"/>
                <a:ea typeface="Arial"/>
              </a:rPr>
              <a:t>Прочитайте книгу Нины Дашевской “День числа Пи”</a:t>
            </a:r>
            <a:endParaRPr b="0" lang="ru-RU" sz="21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6" name="Google Shape;140;p25" descr=""/>
          <p:cNvPicPr/>
          <p:nvPr/>
        </p:nvPicPr>
        <p:blipFill>
          <a:blip r:embed="rId1"/>
          <a:stretch/>
        </p:blipFill>
        <p:spPr>
          <a:xfrm>
            <a:off x="787320" y="1083240"/>
            <a:ext cx="2493000" cy="38023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 fontScale="97000"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8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LibreOffice/6.2.4.2$Windows_X86_64 LibreOffice_project/2412653d852ce75f65fbfa83fb7e7b669a126d64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:description/>
  <dc:language>ru-RU</dc:language>
  <cp:lastModifiedBy/>
  <dcterms:modified xsi:type="dcterms:W3CDTF">2021-03-09T12:30:05Z</dcterms:modified>
  <cp:revision>2</cp:revision>
  <dc:subject/>
  <dc:title/>
</cp:coreProperties>
</file>