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notesMasterIdLst>
    <p:notesMasterId r:id="rId17"/>
  </p:notesMasterIdLst>
  <p:sldIdLst>
    <p:sldId id="262" r:id="rId2"/>
    <p:sldId id="346" r:id="rId3"/>
    <p:sldId id="345" r:id="rId4"/>
    <p:sldId id="347" r:id="rId5"/>
    <p:sldId id="343" r:id="rId6"/>
    <p:sldId id="348" r:id="rId7"/>
    <p:sldId id="357" r:id="rId8"/>
    <p:sldId id="361" r:id="rId9"/>
    <p:sldId id="360" r:id="rId10"/>
    <p:sldId id="359" r:id="rId11"/>
    <p:sldId id="364" r:id="rId12"/>
    <p:sldId id="363" r:id="rId13"/>
    <p:sldId id="362" r:id="rId14"/>
    <p:sldId id="321" r:id="rId15"/>
    <p:sldId id="281" r:id="rId16"/>
  </p:sldIdLst>
  <p:sldSz cx="9144000" cy="5715000" type="screen16x1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74663" indent="-174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49325" indent="-349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425575" indent="-539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900238" indent="-714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60" d="100"/>
          <a:sy n="60" d="100"/>
        </p:scale>
        <p:origin x="-1668" y="-47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4A9ABC-D687-4A6A-BC96-BF9FC948D069}" type="datetimeFigureOut">
              <a:rPr lang="ru-RU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B43B6C-7FD9-47DC-A0CC-96939A0C5C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466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4932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2557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0023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77275" algn="l" defTabSz="9509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52730" algn="l" defTabSz="9509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28184" algn="l" defTabSz="9509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03639" algn="l" defTabSz="95091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299915"/>
            <a:ext cx="7406640" cy="1226820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541720"/>
            <a:ext cx="7406640" cy="14605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4332421-CFBC-46CD-9D7E-FC51FB861B36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51D6FDD-BEFA-4636-AC7E-6EB7A125A06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178168"/>
            <a:ext cx="210312" cy="175260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120847"/>
            <a:ext cx="64008" cy="5334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BCD4ACE-6D6C-4A56-9A27-6518AA9979E1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21D0F7-F28E-4361-88B7-72E5290693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45"/>
            <a:ext cx="6858000" cy="5715045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166937"/>
            <a:ext cx="6400800" cy="1905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889000"/>
            <a:ext cx="6400800" cy="1258093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41A31CE-602F-4220-B101-B7A746E27038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B7CA22-9597-4D17-826F-1691493F6F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5715045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345547"/>
            <a:ext cx="210312" cy="175260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288225"/>
            <a:ext cx="64008" cy="5334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28600"/>
            <a:ext cx="7498080" cy="9525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270000"/>
            <a:ext cx="3657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270000"/>
            <a:ext cx="3657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E2D8CCA-57BE-4DD0-9E75-3D5A492D367B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ADE34A4-CE38-48A1-8303-6613A0470F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300280"/>
            <a:ext cx="8229600" cy="9525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73565"/>
            <a:ext cx="4023360" cy="53340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273565"/>
            <a:ext cx="4023360" cy="53340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807780"/>
            <a:ext cx="4023360" cy="34290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807780"/>
            <a:ext cx="4023360" cy="34290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E804F4A-F2B4-46BA-BE01-EFB6FCBFDAF0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6253E9-4954-4C75-A3EF-B83FA6319B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28600"/>
            <a:ext cx="7498080" cy="9525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71B324A-EBF3-4845-BEB0-6FFE02CA444B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2AA6DF7-E6A0-4F12-9CBA-6DC1C1E122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5715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A144D0-57A2-48DF-B62C-1A8307A37996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778D828-2F6D-48C0-8EAE-B5B45D85E3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45"/>
            <a:ext cx="73152" cy="5715045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0648"/>
            <a:ext cx="3810000" cy="968375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172470"/>
            <a:ext cx="3810000" cy="58208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778000"/>
            <a:ext cx="8153400" cy="33271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A0F97E-D46F-43AC-998A-C95A4996DE83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AA906C7-7732-468D-BB63-A16A97103EE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889000"/>
            <a:ext cx="2743200" cy="16510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562969E-4B18-45AE-9F2E-A93C4E95D231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F5FECAA-E85B-4F7C-80DE-08326C510D3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889000"/>
            <a:ext cx="4572000" cy="3810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952503"/>
            <a:ext cx="4419600" cy="2928776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795284"/>
            <a:ext cx="685800" cy="17025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780655"/>
            <a:ext cx="649224" cy="17025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000500"/>
            <a:ext cx="4419600" cy="635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9B6201F-606A-4673-96EF-517180DDC1AD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5B267D8-0091-44D9-A02D-D124FC9505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28866"/>
            <a:ext cx="1828800" cy="487627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28867"/>
            <a:ext cx="5562600" cy="48762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B8A981C-C006-4229-BC4B-DF58AF0A5B10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3B8F6B-BAB1-4F9F-B4B5-4F5778F749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190500"/>
            <a:ext cx="8510588" cy="11046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6" y="1397000"/>
            <a:ext cx="4194175" cy="36856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1" y="1397000"/>
            <a:ext cx="4194175" cy="177932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1" y="3303324"/>
            <a:ext cx="4194175" cy="177932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04800" y="5204354"/>
            <a:ext cx="2286000" cy="3968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5204354"/>
            <a:ext cx="2895600" cy="3968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5204354"/>
            <a:ext cx="2286000" cy="396875"/>
          </a:xfrm>
        </p:spPr>
        <p:txBody>
          <a:bodyPr/>
          <a:lstStyle>
            <a:lvl1pPr>
              <a:defRPr/>
            </a:lvl1pPr>
          </a:lstStyle>
          <a:p>
            <a:fld id="{D7EB16F6-97A8-4746-837F-78227CD886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679935"/>
            <a:ext cx="1638887" cy="1365739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7" y="17585"/>
            <a:ext cx="1702191" cy="1418493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879231"/>
            <a:ext cx="1125717" cy="918853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45"/>
            <a:ext cx="8131127" cy="5715045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28865"/>
            <a:ext cx="7498080" cy="9525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206500"/>
            <a:ext cx="7498080" cy="40005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5254625"/>
            <a:ext cx="2133600" cy="396875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0AC318D9-AD18-48B5-802D-10A06AD525EF}" type="datetimeFigureOut">
              <a:rPr lang="ru-RU" smtClean="0"/>
              <a:pPr>
                <a:defRPr/>
              </a:pPr>
              <a:t>08.10.2017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5254625"/>
            <a:ext cx="2895600" cy="3968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5254625"/>
            <a:ext cx="457200" cy="396875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EC9990D0-9534-4FF4-8B61-AABF864429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45"/>
            <a:ext cx="73152" cy="5715045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9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376738" y="4081636"/>
            <a:ext cx="4752975" cy="899939"/>
          </a:xfrm>
        </p:spPr>
        <p:txBody>
          <a:bodyPr>
            <a:noAutofit/>
          </a:bodyPr>
          <a:lstStyle/>
          <a:p>
            <a:r>
              <a:rPr lang="ru-RU" sz="1800" dirty="0" smtClean="0"/>
              <a:t>Выполнила: студентка группы СКП-СДМ-11</a:t>
            </a:r>
          </a:p>
          <a:p>
            <a:r>
              <a:rPr lang="ru-RU" sz="1800" dirty="0" smtClean="0"/>
              <a:t> </a:t>
            </a:r>
            <a:r>
              <a:rPr lang="ru-RU" sz="1800" dirty="0" err="1" smtClean="0"/>
              <a:t>Ускова</a:t>
            </a:r>
            <a:r>
              <a:rPr lang="ru-RU" sz="1800" dirty="0" smtClean="0"/>
              <a:t> К.С.</a:t>
            </a:r>
          </a:p>
        </p:txBody>
      </p:sp>
      <p:sp>
        <p:nvSpPr>
          <p:cNvPr id="9219" name="Прямоугольник 7"/>
          <p:cNvSpPr>
            <a:spLocks noChangeArrowheads="1"/>
          </p:cNvSpPr>
          <p:nvPr/>
        </p:nvSpPr>
        <p:spPr bwMode="auto">
          <a:xfrm>
            <a:off x="755576" y="1"/>
            <a:ext cx="8064896" cy="203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091" tIns="47545" rIns="95091" bIns="47545">
            <a:spAutoFit/>
          </a:bodyPr>
          <a:lstStyle/>
          <a:p>
            <a:pPr algn="ctr"/>
            <a:r>
              <a:rPr lang="ru-RU" altLang="ru-RU" dirty="0" smtClean="0">
                <a:latin typeface="Calibri" pitchFamily="34" charset="0"/>
              </a:rPr>
              <a:t>МИНОБРНАУКИ РОССИИ</a:t>
            </a:r>
          </a:p>
          <a:p>
            <a:pPr algn="ctr"/>
            <a:r>
              <a:rPr lang="ru-RU" altLang="ru-RU" dirty="0" smtClean="0">
                <a:latin typeface="Calibri" pitchFamily="34" charset="0"/>
              </a:rPr>
              <a:t>Федеральное государственное бюджетное образовательное учреждение высшего образования</a:t>
            </a:r>
          </a:p>
          <a:p>
            <a:pPr algn="ctr"/>
            <a:r>
              <a:rPr lang="ru-RU" altLang="ru-RU" dirty="0" smtClean="0">
                <a:latin typeface="Calibri" pitchFamily="34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altLang="ru-RU" dirty="0" smtClean="0">
                <a:latin typeface="Calibri" pitchFamily="34" charset="0"/>
              </a:rPr>
              <a:t>	(ФГБОУ ВО «ВГСПУ»)</a:t>
            </a:r>
          </a:p>
          <a:p>
            <a:pPr algn="ctr"/>
            <a:r>
              <a:rPr lang="ru-RU" altLang="ru-RU" dirty="0" smtClean="0">
                <a:latin typeface="Calibri" pitchFamily="34" charset="0"/>
              </a:rPr>
              <a:t>Факультет социальной и коррекционной педагогики</a:t>
            </a:r>
          </a:p>
          <a:p>
            <a:pPr algn="ctr"/>
            <a:r>
              <a:rPr lang="ru-RU" altLang="ru-RU" dirty="0" smtClean="0">
                <a:latin typeface="Calibri" pitchFamily="34" charset="0"/>
              </a:rPr>
              <a:t>Кафедра специальной и коррекционной педагогики</a:t>
            </a:r>
          </a:p>
        </p:txBody>
      </p:sp>
      <p:sp>
        <p:nvSpPr>
          <p:cNvPr id="9220" name="Прямоугольник 1"/>
          <p:cNvSpPr>
            <a:spLocks noChangeArrowheads="1"/>
          </p:cNvSpPr>
          <p:nvPr/>
        </p:nvSpPr>
        <p:spPr bwMode="auto">
          <a:xfrm>
            <a:off x="1063625" y="2425452"/>
            <a:ext cx="7612831" cy="1296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091" tIns="47545" rIns="95091" bIns="47545">
            <a:spAutoFit/>
          </a:bodyPr>
          <a:lstStyle/>
          <a:p>
            <a:pPr algn="ctr"/>
            <a:r>
              <a:rPr lang="ru-RU" sz="2600" dirty="0" smtClean="0">
                <a:latin typeface="+mj-lt"/>
              </a:rPr>
              <a:t>Компаративный анализ классификационных параметров дефектологической подготовки и переподготовки </a:t>
            </a:r>
            <a:endParaRPr lang="ru-RU" sz="2600" dirty="0" smtClean="0">
              <a:latin typeface="+mj-lt"/>
            </a:endParaRPr>
          </a:p>
        </p:txBody>
      </p:sp>
      <p:sp>
        <p:nvSpPr>
          <p:cNvPr id="5" name="Подзаголовок 6"/>
          <p:cNvSpPr txBox="1">
            <a:spLocks/>
          </p:cNvSpPr>
          <p:nvPr/>
        </p:nvSpPr>
        <p:spPr>
          <a:xfrm>
            <a:off x="3419872" y="5089748"/>
            <a:ext cx="3528392" cy="625252"/>
          </a:xfrm>
          <a:prstGeom prst="rect">
            <a:avLst/>
          </a:prstGeom>
        </p:spPr>
        <p:txBody>
          <a:bodyPr tIns="0">
            <a:no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Волгоград – 2017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Рекомендуемая литература: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057300"/>
            <a:ext cx="8244408" cy="4657700"/>
          </a:xfrm>
        </p:spPr>
        <p:txBody>
          <a:bodyPr>
            <a:noAutofit/>
          </a:bodyPr>
          <a:lstStyle/>
          <a:p>
            <a:pPr marL="539496" indent="-457200" algn="just">
              <a:buClrTx/>
              <a:buSzPct val="100000"/>
              <a:buFont typeface="+mj-lt"/>
              <a:buAutoNum type="arabicPeriod"/>
            </a:pPr>
            <a:r>
              <a:rPr lang="ru-RU" sz="1900" dirty="0" smtClean="0"/>
              <a:t>Приказ </a:t>
            </a:r>
            <a:r>
              <a:rPr lang="ru-RU" sz="1900" dirty="0" err="1" smtClean="0"/>
              <a:t>Минобрнауки</a:t>
            </a:r>
            <a:r>
              <a:rPr lang="ru-RU" sz="1900" dirty="0" smtClean="0"/>
              <a:t> России от 01.10.2015 N 1087 </a:t>
            </a:r>
            <a:r>
              <a:rPr lang="ru-RU" sz="1900" dirty="0" smtClean="0"/>
              <a:t>«Об </a:t>
            </a:r>
            <a:r>
              <a:rPr lang="ru-RU" sz="1900" dirty="0" smtClean="0"/>
              <a:t>утверждении федерального государственного образовательного стандарта высшего образования по направлению подготовки 44.03.03 Специальное (дефектологическое) образование (уровень </a:t>
            </a:r>
            <a:r>
              <a:rPr lang="ru-RU" sz="1900" dirty="0" err="1" smtClean="0"/>
              <a:t>бакалавриата</a:t>
            </a:r>
            <a:r>
              <a:rPr lang="ru-RU" sz="1900" dirty="0" smtClean="0"/>
              <a:t>)» </a:t>
            </a:r>
            <a:r>
              <a:rPr lang="ru-RU" sz="1900" dirty="0" smtClean="0"/>
              <a:t>(Зарегистрировано в Минюсте России 30.10.2015 N 39561)</a:t>
            </a:r>
          </a:p>
          <a:p>
            <a:pPr marL="539496" indent="-457200" algn="just">
              <a:buClrTx/>
              <a:buSzPct val="100000"/>
              <a:buFont typeface="+mj-lt"/>
              <a:buAutoNum type="arabicPeriod"/>
            </a:pPr>
            <a:r>
              <a:rPr lang="ru-RU" sz="1900" dirty="0" smtClean="0"/>
              <a:t>Приказ </a:t>
            </a:r>
            <a:r>
              <a:rPr lang="ru-RU" sz="1900" dirty="0" smtClean="0"/>
              <a:t>Министерства образования и науки РФ от 28 августа 2015 г. № 904 </a:t>
            </a:r>
            <a:r>
              <a:rPr lang="ru-RU" sz="1900" dirty="0" smtClean="0"/>
              <a:t>«Об </a:t>
            </a:r>
            <a:r>
              <a:rPr lang="ru-RU" sz="1900" dirty="0" smtClean="0"/>
              <a:t>утверждении федерального государственного образовательного стандарта высшего образования по направлению подготовки 44.04.03 Специальное (дефектологическое) образование (уровень магистратуры</a:t>
            </a:r>
            <a:r>
              <a:rPr lang="ru-RU" sz="1900" dirty="0" smtClean="0"/>
              <a:t>)»</a:t>
            </a:r>
          </a:p>
          <a:p>
            <a:pPr marL="539496" indent="-457200" algn="just">
              <a:buClrTx/>
              <a:buSzPct val="100000"/>
              <a:buFont typeface="+mj-lt"/>
              <a:buAutoNum type="arabicPeriod"/>
            </a:pPr>
            <a:r>
              <a:rPr lang="ru-RU" sz="1900" dirty="0" smtClean="0"/>
              <a:t>Тушева Е.С. Блочно-модульное проектирование адаптивных образовательных программ дефектологической переподготовки [Электронный ресурс] : монография / Е.С. Тушева, Б.Б. </a:t>
            </a:r>
            <a:r>
              <a:rPr lang="ru-RU" sz="1900" dirty="0" err="1" smtClean="0"/>
              <a:t>Горскин</a:t>
            </a:r>
            <a:r>
              <a:rPr lang="ru-RU" sz="1900" dirty="0" smtClean="0"/>
              <a:t>. — Электрон. текстовые данные. — М. : Прометей, 2012. — 208 </a:t>
            </a:r>
            <a:r>
              <a:rPr lang="ru-RU" sz="1900" dirty="0" err="1" smtClean="0"/>
              <a:t>c</a:t>
            </a:r>
            <a:r>
              <a:rPr lang="ru-RU" sz="1900" dirty="0" smtClean="0"/>
              <a:t>. — 978-5-4263-0099-6. — Режим доступа: http://www.iprbookshop.ru/18555.html</a:t>
            </a:r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Введение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206500"/>
            <a:ext cx="8064896" cy="450850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/>
              <a:t>Каждая профессионально-образовательная система </a:t>
            </a:r>
            <a:r>
              <a:rPr lang="ru-RU" dirty="0" smtClean="0"/>
              <a:t>имеет </a:t>
            </a:r>
            <a:r>
              <a:rPr lang="ru-RU" dirty="0" smtClean="0"/>
              <a:t>свои классификационные параметры, вокруг которых формируется основной </a:t>
            </a:r>
            <a:r>
              <a:rPr lang="ru-RU" dirty="0" err="1" smtClean="0"/>
              <a:t>категориально-терминологический</a:t>
            </a:r>
            <a:r>
              <a:rPr lang="ru-RU" dirty="0" smtClean="0"/>
              <a:t> </a:t>
            </a:r>
            <a:r>
              <a:rPr lang="ru-RU" dirty="0" smtClean="0"/>
              <a:t>ряд, происходит концептуализация проблемного поля и </a:t>
            </a:r>
            <a:r>
              <a:rPr lang="ru-RU" dirty="0" smtClean="0"/>
              <a:t>теоретически </a:t>
            </a:r>
            <a:r>
              <a:rPr lang="ru-RU" dirty="0" smtClean="0"/>
              <a:t>оформляется методологический аппарат. </a:t>
            </a:r>
            <a:endParaRPr lang="ru-RU" dirty="0" smtClean="0"/>
          </a:p>
          <a:p>
            <a:pPr algn="just"/>
            <a:r>
              <a:rPr lang="ru-RU" dirty="0" smtClean="0"/>
              <a:t>Прежде всего необходимо обратить </a:t>
            </a:r>
            <a:r>
              <a:rPr lang="ru-RU" dirty="0" smtClean="0"/>
              <a:t>внимание на сущностные характеристики профессионального образования и профессиональной переподготовки. Отметим, что профессиональное образование создано в целях повышения образовательного уровня общества, его </a:t>
            </a:r>
            <a:r>
              <a:rPr lang="ru-RU" dirty="0" smtClean="0"/>
              <a:t>соответствия </a:t>
            </a:r>
            <a:r>
              <a:rPr lang="ru-RU" dirty="0" smtClean="0"/>
              <a:t>современным требованиям науки, </a:t>
            </a:r>
            <a:r>
              <a:rPr lang="ru-RU" dirty="0" smtClean="0"/>
              <a:t>образовательной </a:t>
            </a:r>
            <a:r>
              <a:rPr lang="ru-RU" dirty="0" smtClean="0"/>
              <a:t>практики, потребностям рынка труда, профессионально-личностным интересам </a:t>
            </a:r>
            <a:r>
              <a:rPr lang="ru-RU" dirty="0" smtClean="0"/>
              <a:t>обучающихся. </a:t>
            </a:r>
          </a:p>
          <a:p>
            <a:pPr algn="just"/>
            <a:r>
              <a:rPr lang="ru-RU" dirty="0" smtClean="0"/>
              <a:t>В </a:t>
            </a:r>
            <a:r>
              <a:rPr lang="ru-RU" dirty="0" smtClean="0"/>
              <a:t>контексте педагогического образования речь идет о специфике подготовки нового учителя и отражении </a:t>
            </a:r>
            <a:r>
              <a:rPr lang="ru-RU" dirty="0" smtClean="0"/>
              <a:t>потребностей </a:t>
            </a:r>
            <a:r>
              <a:rPr lang="ru-RU" dirty="0" smtClean="0"/>
              <a:t>в обновлении содержания педагогической подготовки для реформируемой школы, новых требованиях, </a:t>
            </a:r>
            <a:r>
              <a:rPr lang="ru-RU" dirty="0" smtClean="0"/>
              <a:t>предъявляемых </a:t>
            </a:r>
            <a:r>
              <a:rPr lang="ru-RU" dirty="0" smtClean="0"/>
              <a:t>обществом и государством к личности и </a:t>
            </a:r>
            <a:r>
              <a:rPr lang="ru-RU" dirty="0" smtClean="0"/>
              <a:t>профессиональным </a:t>
            </a:r>
            <a:r>
              <a:rPr lang="ru-RU" dirty="0" smtClean="0"/>
              <a:t>качествам педагога.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Обоснование метода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06500"/>
            <a:ext cx="7776864" cy="4508500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4500" dirty="0" smtClean="0"/>
              <a:t>Несмотря </a:t>
            </a:r>
            <a:r>
              <a:rPr lang="ru-RU" sz="4500" dirty="0" smtClean="0"/>
              <a:t>на довольно частое употребление понятия «</a:t>
            </a:r>
            <a:r>
              <a:rPr lang="ru-RU" sz="4500" dirty="0" smtClean="0"/>
              <a:t>профессиональная </a:t>
            </a:r>
            <a:r>
              <a:rPr lang="ru-RU" sz="4500" dirty="0" smtClean="0"/>
              <a:t>переподготовка» в специальной литературе, ее теоретический статус, специфика и потенциальные </a:t>
            </a:r>
            <a:r>
              <a:rPr lang="ru-RU" sz="4500" dirty="0" smtClean="0"/>
              <a:t>возможности </a:t>
            </a:r>
            <a:r>
              <a:rPr lang="ru-RU" sz="4500" dirty="0" smtClean="0"/>
              <a:t>определены еще недостаточно. </a:t>
            </a:r>
          </a:p>
          <a:p>
            <a:pPr algn="just"/>
            <a:r>
              <a:rPr lang="ru-RU" sz="4500" dirty="0" smtClean="0"/>
              <a:t>Поэтому для полноты восприятия сущности дефектологической переподготовки важно провести компаративный анализ классификационных параметров дефектологической подготовки и переподготовки. Именно сопоставительный анализ позволяет установить преемственность данных профессионально-образовательных систем, выявить специфику реализации образовательных программ дефектологической переподготовки, осознать их инновационный потенциал и определить приоритетные </a:t>
            </a:r>
            <a:r>
              <a:rPr lang="ru-RU" sz="4500" dirty="0" smtClean="0"/>
              <a:t>направления </a:t>
            </a:r>
            <a:r>
              <a:rPr lang="ru-RU" sz="4500" dirty="0" smtClean="0"/>
              <a:t>модификации образовательных программ</a:t>
            </a:r>
            <a:r>
              <a:rPr lang="ru-RU" sz="4500" dirty="0" smtClean="0"/>
              <a:t>.</a:t>
            </a:r>
          </a:p>
          <a:p>
            <a:pPr algn="just"/>
            <a:r>
              <a:rPr lang="ru-RU" sz="4500" dirty="0" smtClean="0"/>
              <a:t>Целесообразность проведения сопоставительного </a:t>
            </a:r>
            <a:r>
              <a:rPr lang="ru-RU" sz="4500" dirty="0" smtClean="0"/>
              <a:t>анализа </a:t>
            </a:r>
            <a:r>
              <a:rPr lang="ru-RU" sz="4500" dirty="0" smtClean="0"/>
              <a:t>исходит также из предположения, что наравне с сегодняшними специалистами различных профессиональных групп дефектологическая переподготовка </a:t>
            </a:r>
            <a:r>
              <a:rPr lang="ru-RU" sz="4500" dirty="0" smtClean="0"/>
              <a:t>востребована </a:t>
            </a:r>
            <a:r>
              <a:rPr lang="ru-RU" sz="4500" dirty="0" smtClean="0"/>
              <a:t>и бакалаврами различных направлений вузовской </a:t>
            </a:r>
            <a:r>
              <a:rPr lang="ru-RU" sz="4500" dirty="0" smtClean="0"/>
              <a:t>подготовки.</a:t>
            </a:r>
            <a:endParaRPr lang="ru-RU" sz="4500" dirty="0" smtClean="0"/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Основные термины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129308"/>
            <a:ext cx="7920880" cy="4320480"/>
          </a:xfrm>
        </p:spPr>
        <p:txBody>
          <a:bodyPr>
            <a:noAutofit/>
          </a:bodyPr>
          <a:lstStyle/>
          <a:p>
            <a:pPr lvl="0" algn="just"/>
            <a:r>
              <a:rPr lang="ru-RU" sz="1700" b="1" dirty="0" smtClean="0"/>
              <a:t>Компаративный </a:t>
            </a:r>
            <a:r>
              <a:rPr lang="ru-RU" sz="1700" b="1" dirty="0" smtClean="0"/>
              <a:t>анализ </a:t>
            </a:r>
            <a:r>
              <a:rPr lang="ru-RU" sz="1700" dirty="0" smtClean="0"/>
              <a:t>(</a:t>
            </a:r>
            <a:r>
              <a:rPr lang="ru-RU" sz="1700" dirty="0" smtClean="0"/>
              <a:t>от лат. </a:t>
            </a:r>
            <a:r>
              <a:rPr lang="en-US" sz="1700" dirty="0" err="1" smtClean="0"/>
              <a:t>comparatius</a:t>
            </a:r>
            <a:r>
              <a:rPr lang="ru-RU" sz="1700" dirty="0" smtClean="0"/>
              <a:t> –сравнительный)</a:t>
            </a:r>
            <a:r>
              <a:rPr lang="ru-RU" sz="1700" dirty="0" smtClean="0"/>
              <a:t> </a:t>
            </a:r>
            <a:r>
              <a:rPr lang="ru-RU" sz="1700" dirty="0" smtClean="0"/>
              <a:t>– описание </a:t>
            </a:r>
            <a:r>
              <a:rPr lang="ru-RU" sz="1700" dirty="0" smtClean="0"/>
              <a:t>и объяснение сходств и различий </a:t>
            </a:r>
            <a:r>
              <a:rPr lang="ru-RU" sz="1700" dirty="0" smtClean="0"/>
              <a:t>условий</a:t>
            </a:r>
            <a:r>
              <a:rPr lang="ru-RU" sz="1700" dirty="0" smtClean="0"/>
              <a:t> или </a:t>
            </a:r>
            <a:r>
              <a:rPr lang="ru-RU" sz="1700" dirty="0" smtClean="0"/>
              <a:t>результатов изучения какого-либо явления или объекта.</a:t>
            </a:r>
          </a:p>
          <a:p>
            <a:pPr algn="just"/>
            <a:r>
              <a:rPr lang="ru-RU" sz="1700" b="1" dirty="0" smtClean="0"/>
              <a:t>Классификационные параметры</a:t>
            </a:r>
            <a:r>
              <a:rPr lang="ru-RU" sz="1700" dirty="0" smtClean="0"/>
              <a:t> - это параметры, по </a:t>
            </a:r>
            <a:r>
              <a:rPr lang="ru-RU" sz="1700" dirty="0" smtClean="0"/>
              <a:t>которым </a:t>
            </a:r>
            <a:r>
              <a:rPr lang="ru-RU" sz="1700" dirty="0" smtClean="0"/>
              <a:t>выполняют </a:t>
            </a:r>
            <a:r>
              <a:rPr lang="ru-RU" sz="1700" dirty="0" err="1" smtClean="0"/>
              <a:t>разделение</a:t>
            </a:r>
            <a:r>
              <a:rPr lang="ru-RU" sz="1700" dirty="0" smtClean="0"/>
              <a:t> по </a:t>
            </a:r>
            <a:r>
              <a:rPr lang="ru-RU" sz="1700" dirty="0" smtClean="0"/>
              <a:t>группам.</a:t>
            </a:r>
          </a:p>
          <a:p>
            <a:pPr algn="just"/>
            <a:r>
              <a:rPr lang="ru-RU" sz="1700" b="1" dirty="0" smtClean="0"/>
              <a:t>Параметр</a:t>
            </a:r>
            <a:r>
              <a:rPr lang="ru-RU" sz="1700" dirty="0" smtClean="0"/>
              <a:t> (греч</a:t>
            </a:r>
            <a:r>
              <a:rPr lang="ru-RU" sz="1700" dirty="0" smtClean="0"/>
              <a:t>. </a:t>
            </a:r>
            <a:r>
              <a:rPr lang="ru-RU" sz="1700" dirty="0" err="1" smtClean="0"/>
              <a:t>parametron</a:t>
            </a:r>
            <a:r>
              <a:rPr lang="ru-RU" sz="1700" dirty="0" smtClean="0"/>
              <a:t> - отмеривающий) </a:t>
            </a:r>
            <a:r>
              <a:rPr lang="ru-RU" sz="1700" dirty="0" smtClean="0"/>
              <a:t>величина</a:t>
            </a:r>
            <a:r>
              <a:rPr lang="ru-RU" sz="1700" dirty="0" smtClean="0"/>
              <a:t>, показатель, характеризующий </a:t>
            </a:r>
            <a:r>
              <a:rPr lang="ru-RU" sz="1700" dirty="0" smtClean="0"/>
              <a:t>какое-либо</a:t>
            </a:r>
            <a:r>
              <a:rPr lang="ru-RU" sz="1700" dirty="0" smtClean="0"/>
              <a:t> </a:t>
            </a:r>
            <a:r>
              <a:rPr lang="ru-RU" sz="1700" dirty="0" smtClean="0"/>
              <a:t>свойство</a:t>
            </a:r>
            <a:r>
              <a:rPr lang="ru-RU" sz="1700" dirty="0" smtClean="0"/>
              <a:t> </a:t>
            </a:r>
            <a:r>
              <a:rPr lang="ru-RU" sz="1700" dirty="0" smtClean="0"/>
              <a:t>процесса.</a:t>
            </a:r>
          </a:p>
          <a:p>
            <a:pPr algn="just"/>
            <a:r>
              <a:rPr lang="ru-RU" sz="1700" b="1" dirty="0" smtClean="0"/>
              <a:t>Подготовка кадро</a:t>
            </a:r>
            <a:r>
              <a:rPr lang="ru-RU" sz="1700" dirty="0" smtClean="0"/>
              <a:t>в – это производственно – техническое обучение, которое направлено на получение необходимой профессии или специальности. Обучение – это целенаправленно организованный, планомерно и систематически осуществляемый  процесс овладения знаниями, умениями, навыками и способами обучения под руководством опытных преподавателей, наставников, специалистов, руководителей</a:t>
            </a:r>
            <a:r>
              <a:rPr lang="ru-RU" sz="1700" dirty="0" smtClean="0"/>
              <a:t>.</a:t>
            </a:r>
          </a:p>
          <a:p>
            <a:pPr algn="just"/>
            <a:r>
              <a:rPr lang="ru-RU" sz="1700" b="1" dirty="0" smtClean="0"/>
              <a:t>Переподготовка</a:t>
            </a:r>
            <a:r>
              <a:rPr lang="ru-RU" sz="1700" dirty="0" smtClean="0"/>
              <a:t> – это обучение кадров с целью освоения новых знаний, умений и навыков в связи с изменившимися требованиями к результатам труда или овладения новой профессией.</a:t>
            </a:r>
            <a:endParaRPr lang="ru-RU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/>
              <a:t>Квалификационные параметры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206500"/>
            <a:ext cx="8034096" cy="4315296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 smtClean="0"/>
              <a:t>Общность </a:t>
            </a:r>
            <a:r>
              <a:rPr lang="ru-RU" b="1" dirty="0" smtClean="0"/>
              <a:t>целевого результата </a:t>
            </a:r>
            <a:r>
              <a:rPr lang="ru-RU" dirty="0" smtClean="0"/>
              <a:t>базового и </a:t>
            </a:r>
            <a:r>
              <a:rPr lang="ru-RU" dirty="0" smtClean="0"/>
              <a:t>дополнительного </a:t>
            </a:r>
            <a:r>
              <a:rPr lang="ru-RU" dirty="0" smtClean="0"/>
              <a:t>профессионального образования приемлема в установке на подготовку </a:t>
            </a:r>
            <a:r>
              <a:rPr lang="ru-RU" dirty="0" smtClean="0"/>
              <a:t>профессиональных </a:t>
            </a:r>
            <a:r>
              <a:rPr lang="ru-RU" dirty="0" smtClean="0"/>
              <a:t>дефектологических кадров, соответствующих требованиям времени. Единой для подготовки и переподготовки является </a:t>
            </a:r>
            <a:r>
              <a:rPr lang="ru-RU" b="1" dirty="0" smtClean="0"/>
              <a:t>область </a:t>
            </a:r>
            <a:r>
              <a:rPr lang="ru-RU" b="1" dirty="0" smtClean="0"/>
              <a:t>профессиональной деятельности.</a:t>
            </a:r>
          </a:p>
          <a:p>
            <a:pPr algn="just"/>
            <a:r>
              <a:rPr lang="ru-RU" dirty="0" smtClean="0"/>
              <a:t>В </a:t>
            </a:r>
            <a:r>
              <a:rPr lang="ru-RU" dirty="0" smtClean="0"/>
              <a:t>современной трактовке данный образовательный компонент значительно расширяет область коррекционного психолого-педагогического воздействия, </a:t>
            </a:r>
            <a:r>
              <a:rPr lang="ru-RU" dirty="0" smtClean="0"/>
              <a:t>указывая </a:t>
            </a:r>
            <a:r>
              <a:rPr lang="ru-RU" dirty="0" smtClean="0"/>
              <a:t>на специальные (коррекционные) образовательные </a:t>
            </a:r>
            <a:r>
              <a:rPr lang="ru-RU" dirty="0" smtClean="0"/>
              <a:t>учреждения</a:t>
            </a:r>
            <a:r>
              <a:rPr lang="ru-RU" dirty="0" smtClean="0"/>
              <a:t>, общеобразовательные учреждения, реализующие программы инклюзивного обучения, структуры </a:t>
            </a:r>
            <a:r>
              <a:rPr lang="ru-RU" dirty="0" smtClean="0"/>
              <a:t>здравоохранения </a:t>
            </a:r>
            <a:r>
              <a:rPr lang="ru-RU" dirty="0" smtClean="0"/>
              <a:t>и социальной защиты. </a:t>
            </a:r>
            <a:endParaRPr lang="ru-RU" dirty="0" smtClean="0"/>
          </a:p>
          <a:p>
            <a:pPr algn="just"/>
            <a:r>
              <a:rPr lang="ru-RU" b="1" dirty="0" smtClean="0"/>
              <a:t>Соотносимы </a:t>
            </a:r>
            <a:r>
              <a:rPr lang="ru-RU" b="1" dirty="0" smtClean="0"/>
              <a:t>и объекты профессиональной </a:t>
            </a:r>
            <a:r>
              <a:rPr lang="ru-RU" b="1" dirty="0" smtClean="0"/>
              <a:t>деятельности:</a:t>
            </a:r>
            <a:r>
              <a:rPr lang="ru-RU" dirty="0" smtClean="0"/>
              <a:t> коррекционно-развивающий (учебно-воспитательный</a:t>
            </a:r>
            <a:r>
              <a:rPr lang="ru-RU" dirty="0" smtClean="0"/>
              <a:t>) и реабилитационный процессы, а также </a:t>
            </a:r>
            <a:r>
              <a:rPr lang="ru-RU" dirty="0" smtClean="0"/>
              <a:t>коррекционно-образовательные</a:t>
            </a:r>
            <a:r>
              <a:rPr lang="ru-RU" dirty="0" smtClean="0"/>
              <a:t>, реабилитационные, социально-адаптационные и образовательные системы.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88691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Область профессиональной деятельности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7420"/>
            <a:ext cx="4023360" cy="32403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включает образование лиц (детей, подростков и взрослых) с ограниченными возможностями здоровья на базе организаций образования, социальной сферы и здравоохранения.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2137420"/>
            <a:ext cx="4023360" cy="324036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включает образование лиц (детей, подростков и взрослых) с ограниченными возможностями здоровья (далее - ОВЗ), реализуемое в условиях различных государственных и частных образовательных организаций, социальных структур и структур здравоохранения в различных институциональных условиях.</a:t>
            </a:r>
            <a:endParaRPr lang="ru-RU" dirty="0"/>
          </a:p>
        </p:txBody>
      </p:sp>
      <p:sp>
        <p:nvSpPr>
          <p:cNvPr id="8" name="Текст 2"/>
          <p:cNvSpPr>
            <a:spLocks noGrp="1"/>
          </p:cNvSpPr>
          <p:nvPr>
            <p:ph type="body" idx="1"/>
          </p:nvPr>
        </p:nvSpPr>
        <p:spPr>
          <a:xfrm>
            <a:off x="457200" y="1561356"/>
            <a:ext cx="4023360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10" name="Текст 3"/>
          <p:cNvSpPr txBox="1">
            <a:spLocks/>
          </p:cNvSpPr>
          <p:nvPr/>
        </p:nvSpPr>
        <p:spPr>
          <a:xfrm>
            <a:off x="4663440" y="1561356"/>
            <a:ext cx="4023360" cy="432047"/>
          </a:xfrm>
          <a:prstGeom prst="rect">
            <a:avLst/>
          </a:prstGeo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>
            <a:no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Магистратура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5212"/>
            <a:ext cx="8229600" cy="886916"/>
          </a:xfrm>
        </p:spPr>
        <p:txBody>
          <a:bodyPr>
            <a:noAutofit/>
          </a:bodyPr>
          <a:lstStyle/>
          <a:p>
            <a:r>
              <a:rPr lang="ru-RU" sz="3200" dirty="0" smtClean="0"/>
              <a:t>Объекты </a:t>
            </a:r>
            <a:r>
              <a:rPr lang="ru-RU" sz="3200" dirty="0" smtClean="0"/>
              <a:t>профессиональной деятельности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61356"/>
            <a:ext cx="4023360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1561356"/>
            <a:ext cx="4023360" cy="432047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7420"/>
            <a:ext cx="4023360" cy="324036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коррекционно-развивающий (учебно-воспитательный) и реабилитационный процессы; коррекционно-образовательные, реабилитационные, </a:t>
            </a:r>
            <a:r>
              <a:rPr lang="ru-RU" dirty="0" smtClean="0"/>
              <a:t>социально адаптационные </a:t>
            </a:r>
            <a:r>
              <a:rPr lang="ru-RU" dirty="0" smtClean="0"/>
              <a:t>и образовательные системы.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2137420"/>
            <a:ext cx="4023360" cy="324036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коррекционно-развивающий </a:t>
            </a:r>
            <a:r>
              <a:rPr lang="ru-RU" dirty="0" smtClean="0"/>
              <a:t>(</a:t>
            </a:r>
            <a:r>
              <a:rPr lang="ru-RU" dirty="0" err="1" smtClean="0"/>
              <a:t>учебно</a:t>
            </a:r>
            <a:r>
              <a:rPr lang="ru-RU" dirty="0" smtClean="0"/>
              <a:t>- воспитательный) и реабилитационный процессы, а также </a:t>
            </a:r>
            <a:r>
              <a:rPr lang="ru-RU" dirty="0" err="1" smtClean="0"/>
              <a:t>коррекционно</a:t>
            </a:r>
            <a:r>
              <a:rPr lang="ru-RU" dirty="0" smtClean="0"/>
              <a:t>- образовательные, реабилитационные, социально-адаптационные и образовательные системы.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88691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Виды профессиональной деятельности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61356"/>
            <a:ext cx="4023360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1561356"/>
            <a:ext cx="4023360" cy="432047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67544" y="2137420"/>
            <a:ext cx="4013016" cy="3312368"/>
          </a:xfrm>
        </p:spPr>
        <p:txBody>
          <a:bodyPr>
            <a:normAutofit/>
          </a:bodyPr>
          <a:lstStyle/>
          <a:p>
            <a:pPr marL="576072" indent="-457200" algn="just">
              <a:buClrTx/>
              <a:buFont typeface="+mj-lt"/>
              <a:buAutoNum type="arabicPeriod"/>
            </a:pPr>
            <a:r>
              <a:rPr lang="ru-RU" sz="2200" dirty="0" smtClean="0"/>
              <a:t>коррекционно-педагогическая;</a:t>
            </a:r>
          </a:p>
          <a:p>
            <a:pPr marL="576072" indent="-457200" algn="just">
              <a:buClrTx/>
              <a:buFont typeface="+mj-lt"/>
              <a:buAutoNum type="arabicPeriod"/>
            </a:pPr>
            <a:r>
              <a:rPr lang="ru-RU" sz="2200" dirty="0" err="1" smtClean="0"/>
              <a:t>диагностико-консультативная</a:t>
            </a:r>
            <a:r>
              <a:rPr lang="ru-RU" sz="2200" dirty="0" smtClean="0"/>
              <a:t>;</a:t>
            </a:r>
          </a:p>
          <a:p>
            <a:pPr marL="576072" indent="-457200" algn="just">
              <a:buClrTx/>
              <a:buFont typeface="+mj-lt"/>
              <a:buAutoNum type="arabicPeriod"/>
            </a:pPr>
            <a:r>
              <a:rPr lang="ru-RU" sz="2200" dirty="0" smtClean="0"/>
              <a:t>исследовательская;</a:t>
            </a:r>
          </a:p>
          <a:p>
            <a:pPr marL="576072" indent="-457200" algn="just">
              <a:buClrTx/>
              <a:buFont typeface="+mj-lt"/>
              <a:buAutoNum type="arabicPeriod"/>
            </a:pPr>
            <a:r>
              <a:rPr lang="ru-RU" sz="2200" dirty="0" smtClean="0"/>
              <a:t>культурно-просветительская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2137420"/>
            <a:ext cx="4013016" cy="3312368"/>
          </a:xfrm>
        </p:spPr>
        <p:txBody>
          <a:bodyPr>
            <a:normAutofit fontScale="85000" lnSpcReduction="10000"/>
          </a:bodyPr>
          <a:lstStyle/>
          <a:p>
            <a:pPr marL="576072" indent="-457200">
              <a:buClrTx/>
              <a:buFont typeface="+mj-lt"/>
              <a:buAutoNum type="arabicPeriod"/>
            </a:pPr>
            <a:r>
              <a:rPr lang="ru-RU" dirty="0" smtClean="0"/>
              <a:t>коррекционно-педагогическая;</a:t>
            </a:r>
          </a:p>
          <a:p>
            <a:pPr marL="576072" indent="-457200">
              <a:buClrTx/>
              <a:buFont typeface="+mj-lt"/>
              <a:buAutoNum type="arabicPeriod"/>
            </a:pPr>
            <a:r>
              <a:rPr lang="ru-RU" dirty="0" err="1" smtClean="0"/>
              <a:t>диагностико-консультативная</a:t>
            </a:r>
            <a:r>
              <a:rPr lang="ru-RU" dirty="0" smtClean="0"/>
              <a:t> </a:t>
            </a:r>
            <a:r>
              <a:rPr lang="ru-RU" dirty="0" smtClean="0"/>
              <a:t>и профилактическая; </a:t>
            </a:r>
            <a:endParaRPr lang="ru-RU" dirty="0" smtClean="0"/>
          </a:p>
          <a:p>
            <a:pPr marL="576072" indent="-457200">
              <a:buClrTx/>
              <a:buFont typeface="+mj-lt"/>
              <a:buAutoNum type="arabicPeriod"/>
            </a:pPr>
            <a:r>
              <a:rPr lang="ru-RU" dirty="0" smtClean="0"/>
              <a:t>научно-исследовательская</a:t>
            </a:r>
            <a:r>
              <a:rPr lang="ru-RU" dirty="0" smtClean="0"/>
              <a:t>; </a:t>
            </a:r>
            <a:endParaRPr lang="ru-RU" dirty="0" smtClean="0"/>
          </a:p>
          <a:p>
            <a:pPr marL="576072" indent="-457200">
              <a:buClrTx/>
              <a:buFont typeface="+mj-lt"/>
              <a:buAutoNum type="arabicPeriod"/>
            </a:pPr>
            <a:r>
              <a:rPr lang="ru-RU" dirty="0" smtClean="0"/>
              <a:t>преподавательская</a:t>
            </a:r>
            <a:r>
              <a:rPr lang="ru-RU" dirty="0" smtClean="0"/>
              <a:t>; </a:t>
            </a:r>
            <a:endParaRPr lang="ru-RU" dirty="0" smtClean="0"/>
          </a:p>
          <a:p>
            <a:pPr marL="576072" indent="-457200">
              <a:buClrTx/>
              <a:buFont typeface="+mj-lt"/>
              <a:buAutoNum type="arabicPeriod"/>
            </a:pPr>
            <a:r>
              <a:rPr lang="ru-RU" dirty="0" smtClean="0"/>
              <a:t>организационно-управленческая</a:t>
            </a:r>
            <a:r>
              <a:rPr lang="ru-RU" dirty="0" smtClean="0"/>
              <a:t>; </a:t>
            </a:r>
            <a:endParaRPr lang="ru-RU" dirty="0" smtClean="0"/>
          </a:p>
          <a:p>
            <a:pPr marL="576072" indent="-457200">
              <a:buClrTx/>
              <a:buFont typeface="+mj-lt"/>
              <a:buAutoNum type="arabicPeriod"/>
            </a:pPr>
            <a:r>
              <a:rPr lang="ru-RU" dirty="0" smtClean="0"/>
              <a:t>культурно-просветительская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886916"/>
          </a:xfrm>
        </p:spPr>
        <p:txBody>
          <a:bodyPr>
            <a:noAutofit/>
          </a:bodyPr>
          <a:lstStyle/>
          <a:p>
            <a:r>
              <a:rPr lang="ru-RU" sz="3200" dirty="0" smtClean="0"/>
              <a:t>Требования к результатам освоения программы магистратуры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61356"/>
            <a:ext cx="4023360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1561356"/>
            <a:ext cx="4023360" cy="432047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7420"/>
            <a:ext cx="4023360" cy="3240360"/>
          </a:xfrm>
        </p:spPr>
        <p:txBody>
          <a:bodyPr/>
          <a:lstStyle/>
          <a:p>
            <a:r>
              <a:rPr lang="ru-RU" dirty="0" smtClean="0"/>
              <a:t>общекультурные, </a:t>
            </a:r>
            <a:r>
              <a:rPr lang="ru-RU" dirty="0" err="1" smtClean="0"/>
              <a:t>общепрофессиональные</a:t>
            </a:r>
            <a:r>
              <a:rPr lang="ru-RU" dirty="0" smtClean="0"/>
              <a:t> и профессиональные </a:t>
            </a:r>
            <a:r>
              <a:rPr lang="ru-RU" dirty="0" smtClean="0"/>
              <a:t>компетенции.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2137420"/>
            <a:ext cx="4023360" cy="3240360"/>
          </a:xfrm>
        </p:spPr>
        <p:txBody>
          <a:bodyPr/>
          <a:lstStyle/>
          <a:p>
            <a:r>
              <a:rPr lang="ru-RU" dirty="0" smtClean="0"/>
              <a:t>общекультурные, </a:t>
            </a:r>
            <a:r>
              <a:rPr lang="ru-RU" dirty="0" err="1" smtClean="0"/>
              <a:t>общепрофессиональные</a:t>
            </a:r>
            <a:r>
              <a:rPr lang="ru-RU" dirty="0" smtClean="0"/>
              <a:t> и профессиональные </a:t>
            </a:r>
            <a:r>
              <a:rPr lang="ru-RU" dirty="0" smtClean="0"/>
              <a:t>компетенции.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720080"/>
          </a:xfrm>
        </p:spPr>
        <p:txBody>
          <a:bodyPr>
            <a:noAutofit/>
          </a:bodyPr>
          <a:lstStyle/>
          <a:p>
            <a:r>
              <a:rPr lang="ru-RU" sz="3200" dirty="0" smtClean="0"/>
              <a:t>Общекультурные компетенции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985292"/>
            <a:ext cx="4392488" cy="360040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004048" y="985292"/>
            <a:ext cx="3960440" cy="36004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0" y="1417340"/>
            <a:ext cx="5004048" cy="429766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Помимо Ок-1, Ок-2 </a:t>
            </a:r>
            <a:r>
              <a:rPr lang="ru-RU" sz="1400" dirty="0" smtClean="0"/>
              <a:t>и Ок-3, </a:t>
            </a:r>
            <a:r>
              <a:rPr lang="ru-RU" sz="1400" dirty="0" smtClean="0"/>
              <a:t>выпускник должен обладать:</a:t>
            </a:r>
            <a:endParaRPr lang="ru-RU" sz="14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способностью использовать базовые экономические и правовые знания в социальной и профессиональной сферах (ОК-4);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 способностью к коммуникации в устной и письменной формах на русском и иностранном языке для решения задач профессионального общения, межличностного и межкультурного взаимодействия (ОК-5);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способностью к социальному взаимодействию и сотрудничеству в социальной и профессиональной сферах с соблюдением этических и социальных норм (ОК-6);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способностью к самообразованию и социально-профессиональной мобильности (ОК-7);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готовностью укреплять здоровье, поддерживать должный уровень физической подготовленности для обеспечения полноценной социальной и профессиональной деятельности (ОК-8);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400" dirty="0" smtClean="0"/>
              <a:t>способностью использовать приемы первой помощи, методы защиты в условиях чрезвычайных ситуаций (ОК-9).</a:t>
            </a:r>
            <a:endParaRPr lang="ru-RU" sz="14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4048" y="1417340"/>
            <a:ext cx="3888432" cy="429766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/>
              <a:t>способностью </a:t>
            </a:r>
            <a:r>
              <a:rPr lang="ru-RU" sz="1600" dirty="0" smtClean="0"/>
              <a:t>к абстрактному мышлению, анализу, синтезу (ОК-1); </a:t>
            </a:r>
            <a:endParaRPr lang="ru-RU" sz="16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/>
              <a:t>готовностью </a:t>
            </a:r>
            <a:r>
              <a:rPr lang="ru-RU" sz="1600" dirty="0" smtClean="0"/>
              <a:t>действовать в нестандартных ситуациях, нести социальную и этическую ответственность за принятые решения, критически анализировать и оценивать собственную деятельность (ОК-2); </a:t>
            </a:r>
            <a:endParaRPr lang="ru-RU" sz="16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smtClean="0"/>
              <a:t>готовностью </a:t>
            </a:r>
            <a:r>
              <a:rPr lang="ru-RU" sz="1600" dirty="0" smtClean="0"/>
              <a:t>к саморазвитию, самореализации, использованию творческого потенциала (ОК-3).</a:t>
            </a:r>
            <a:endParaRPr lang="ru-RU" sz="1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88691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Требования к структуре программы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273324"/>
            <a:ext cx="4157032" cy="360040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1273324"/>
            <a:ext cx="4023360" cy="360039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23528" y="1777380"/>
            <a:ext cx="4176464" cy="393762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/>
              <a:t>Блок 1 </a:t>
            </a:r>
            <a:r>
              <a:rPr lang="ru-RU" sz="1800" dirty="0" smtClean="0"/>
              <a:t>«Дисциплины </a:t>
            </a:r>
            <a:r>
              <a:rPr lang="ru-RU" sz="1800" dirty="0" smtClean="0"/>
              <a:t>(модули</a:t>
            </a:r>
            <a:r>
              <a:rPr lang="ru-RU" sz="1800" dirty="0" smtClean="0"/>
              <a:t>)», </a:t>
            </a:r>
            <a:r>
              <a:rPr lang="ru-RU" sz="1800" dirty="0" smtClean="0"/>
              <a:t>который включает дисциплины (модули), относящиеся к базовой части программы, и дисциплины (модули), относящиеся к ее вариативной </a:t>
            </a:r>
            <a:r>
              <a:rPr lang="ru-RU" sz="1800" dirty="0" smtClean="0"/>
              <a:t>части.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/>
              <a:t>Блок </a:t>
            </a:r>
            <a:r>
              <a:rPr lang="ru-RU" sz="1800" b="1" dirty="0" smtClean="0"/>
              <a:t>2 </a:t>
            </a:r>
            <a:r>
              <a:rPr lang="ru-RU" sz="1800" dirty="0" smtClean="0"/>
              <a:t>«Практики», </a:t>
            </a:r>
            <a:r>
              <a:rPr lang="ru-RU" sz="1800" dirty="0" smtClean="0"/>
              <a:t>который в полном объеме относится к вариативной части программы. </a:t>
            </a:r>
            <a:endParaRPr lang="ru-RU" sz="18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/>
              <a:t>Блок </a:t>
            </a:r>
            <a:r>
              <a:rPr lang="ru-RU" sz="1800" b="1" dirty="0" smtClean="0"/>
              <a:t>3 </a:t>
            </a:r>
            <a:r>
              <a:rPr lang="ru-RU" sz="1800" dirty="0" smtClean="0"/>
              <a:t>«Государственная </a:t>
            </a:r>
            <a:r>
              <a:rPr lang="ru-RU" sz="1800" dirty="0" smtClean="0"/>
              <a:t>итоговая </a:t>
            </a:r>
            <a:r>
              <a:rPr lang="ru-RU" sz="1800" dirty="0" smtClean="0"/>
              <a:t>аттестация», </a:t>
            </a:r>
            <a:r>
              <a:rPr lang="ru-RU" sz="1800" dirty="0" smtClean="0"/>
              <a:t>который в полном объеме относится к базовой части программы и завершается присвоением </a:t>
            </a:r>
            <a:r>
              <a:rPr lang="ru-RU" sz="1800" dirty="0" smtClean="0"/>
              <a:t>квалификации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1777380"/>
            <a:ext cx="4085024" cy="393762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/>
              <a:t>Блок 1</a:t>
            </a:r>
            <a:r>
              <a:rPr lang="ru-RU" sz="1800" dirty="0" smtClean="0"/>
              <a:t> </a:t>
            </a:r>
            <a:r>
              <a:rPr lang="ru-RU" sz="1800" dirty="0" smtClean="0"/>
              <a:t>«Дисциплины </a:t>
            </a:r>
            <a:r>
              <a:rPr lang="ru-RU" sz="1800" dirty="0" smtClean="0"/>
              <a:t>(модули</a:t>
            </a:r>
            <a:r>
              <a:rPr lang="ru-RU" sz="1800" dirty="0" smtClean="0"/>
              <a:t>)», </a:t>
            </a:r>
            <a:r>
              <a:rPr lang="ru-RU" sz="1800" dirty="0" smtClean="0"/>
              <a:t>который включает дисциплины (модули), относящиеся к базовой части программы и дисциплины (модули), относящиеся к ее вариативной части</a:t>
            </a:r>
            <a:r>
              <a:rPr lang="ru-RU" sz="1800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/>
              <a:t> </a:t>
            </a:r>
            <a:r>
              <a:rPr lang="ru-RU" sz="1800" b="1" dirty="0" smtClean="0"/>
              <a:t>Блок 2 </a:t>
            </a:r>
            <a:r>
              <a:rPr lang="ru-RU" sz="1800" dirty="0" smtClean="0"/>
              <a:t>«Практики</a:t>
            </a:r>
            <a:r>
              <a:rPr lang="ru-RU" sz="1800" dirty="0" smtClean="0"/>
              <a:t>, в том числе научно-исследовательская работа (НИР</a:t>
            </a:r>
            <a:r>
              <a:rPr lang="ru-RU" sz="1800" dirty="0" smtClean="0"/>
              <a:t>)», </a:t>
            </a:r>
            <a:r>
              <a:rPr lang="ru-RU" sz="1800" dirty="0" smtClean="0"/>
              <a:t>который в полном объеме относится к вариативной части </a:t>
            </a:r>
            <a:r>
              <a:rPr lang="ru-RU" sz="1800" dirty="0" smtClean="0"/>
              <a:t>программы.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/>
              <a:t>Блок </a:t>
            </a:r>
            <a:r>
              <a:rPr lang="ru-RU" sz="1800" b="1" dirty="0" smtClean="0"/>
              <a:t>3 </a:t>
            </a:r>
            <a:r>
              <a:rPr lang="ru-RU" sz="1800" dirty="0" smtClean="0"/>
              <a:t>«Государственная </a:t>
            </a:r>
            <a:r>
              <a:rPr lang="ru-RU" sz="1800" dirty="0" smtClean="0"/>
              <a:t>итоговая </a:t>
            </a:r>
            <a:r>
              <a:rPr lang="ru-RU" sz="1800" dirty="0" smtClean="0"/>
              <a:t>аттестация», </a:t>
            </a:r>
            <a:r>
              <a:rPr lang="ru-RU" sz="1800" dirty="0" smtClean="0"/>
              <a:t>который в полном объеме относится к базовой части </a:t>
            </a:r>
            <a:r>
              <a:rPr lang="ru-RU" sz="1800" dirty="0" smtClean="0"/>
              <a:t>программы.</a:t>
            </a:r>
            <a:endParaRPr lang="ru-RU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5212"/>
            <a:ext cx="8229600" cy="88691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Требования к условиям реализации </a:t>
            </a:r>
            <a:r>
              <a:rPr lang="ru-RU" sz="3200" dirty="0" smtClean="0"/>
              <a:t>программы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561356"/>
            <a:ext cx="4157032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/>
              <a:t>Бакалавриат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1561356"/>
            <a:ext cx="4157032" cy="432047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Магистратура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51520" y="2137420"/>
            <a:ext cx="4176464" cy="357758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Доля работников (в приведенных к целочисленным значениям ставок) из числа руководителей и работников организаций, деятельность которых связана с направленностью (профилем) реализуемой программы </a:t>
            </a:r>
            <a:r>
              <a:rPr lang="ru-RU" dirty="0" err="1" smtClean="0"/>
              <a:t>бакалавриата</a:t>
            </a:r>
            <a:r>
              <a:rPr lang="ru-RU" dirty="0" smtClean="0"/>
              <a:t> (имеющих стаж работы в данной профессиональной области не менее 3 лет) в общем числе работников, реализующих программу </a:t>
            </a:r>
            <a:r>
              <a:rPr lang="ru-RU" dirty="0" err="1" smtClean="0"/>
              <a:t>бакалавриата</a:t>
            </a:r>
            <a:r>
              <a:rPr lang="ru-RU" dirty="0" smtClean="0"/>
              <a:t>, должна быть не менее 10 </a:t>
            </a:r>
            <a:r>
              <a:rPr lang="ru-RU" dirty="0" smtClean="0"/>
              <a:t>процентов.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6016" y="2137420"/>
            <a:ext cx="4104456" cy="357758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/>
              <a:t>Доля </a:t>
            </a:r>
            <a:r>
              <a:rPr lang="ru-RU" dirty="0" smtClean="0"/>
              <a:t>научно-педагогических работников (в </a:t>
            </a:r>
            <a:r>
              <a:rPr lang="ru-RU" dirty="0" smtClean="0"/>
              <a:t>приведенных к целочисленным значениям ставок) из числа руководителей и работников организаций, деятельность которых связана с направленностью (профилем) реализуемой программы магистратуры (имеющих стаж работы в данной профессиональной области не менее 3 лет) в общем числе работников, реализующих программу магистратуры, должна быть не менее: 5 процентов для программы академической магистратуры; 5 процентов для программы прикладной магистратуры.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Заключение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06500"/>
            <a:ext cx="7920880" cy="45085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Акцентируя внимание на структуре и содержании образовательных программ, </a:t>
            </a:r>
            <a:r>
              <a:rPr lang="ru-RU" sz="2000" dirty="0" smtClean="0"/>
              <a:t>следует отметить, что </a:t>
            </a:r>
            <a:r>
              <a:rPr lang="ru-RU" sz="2000" dirty="0" smtClean="0"/>
              <a:t>в обоих </a:t>
            </a:r>
            <a:r>
              <a:rPr lang="ru-RU" sz="2000" dirty="0" smtClean="0"/>
              <a:t>случаях </a:t>
            </a:r>
            <a:r>
              <a:rPr lang="ru-RU" sz="2000" dirty="0" smtClean="0"/>
              <a:t>профессионального обучения используются гибкие </a:t>
            </a:r>
            <a:r>
              <a:rPr lang="ru-RU" sz="2000" dirty="0" smtClean="0"/>
              <a:t>технологии </a:t>
            </a:r>
            <a:r>
              <a:rPr lang="ru-RU" sz="2000" dirty="0" smtClean="0"/>
              <a:t>блочно-модульного построения образовательных программ, установлены логические связи в содержании учебных дисциплин и практик.</a:t>
            </a:r>
          </a:p>
          <a:p>
            <a:pPr algn="just"/>
            <a:r>
              <a:rPr lang="ru-RU" sz="2000" dirty="0" smtClean="0"/>
              <a:t>Суммируя </a:t>
            </a:r>
            <a:r>
              <a:rPr lang="ru-RU" sz="2000" dirty="0" smtClean="0"/>
              <a:t>квалификационные показатели, можно </a:t>
            </a:r>
            <a:r>
              <a:rPr lang="ru-RU" sz="2000" dirty="0" smtClean="0"/>
              <a:t>констатировать</a:t>
            </a:r>
            <a:r>
              <a:rPr lang="ru-RU" sz="2000" dirty="0" smtClean="0"/>
              <a:t>, что каждый блок дисциплин формирует </a:t>
            </a:r>
            <a:r>
              <a:rPr lang="ru-RU" sz="2000" dirty="0" smtClean="0"/>
              <a:t>естественнонаучную </a:t>
            </a:r>
            <a:r>
              <a:rPr lang="ru-RU" sz="2000" dirty="0" smtClean="0"/>
              <a:t>базу мышления, направленную на </a:t>
            </a:r>
            <a:r>
              <a:rPr lang="ru-RU" sz="2000" dirty="0" smtClean="0"/>
              <a:t>адекватный </a:t>
            </a:r>
            <a:r>
              <a:rPr lang="ru-RU" sz="2000" dirty="0" smtClean="0"/>
              <a:t>выбор методов и приемов психолого-педагогической диагностики и </a:t>
            </a:r>
            <a:r>
              <a:rPr lang="ru-RU" sz="2000" dirty="0" smtClean="0"/>
              <a:t>коррекции. Компаративный </a:t>
            </a:r>
            <a:r>
              <a:rPr lang="ru-RU" sz="2000" dirty="0" smtClean="0"/>
              <a:t>анализ </a:t>
            </a:r>
            <a:r>
              <a:rPr lang="ru-RU" sz="2000" dirty="0" smtClean="0"/>
              <a:t>показал</a:t>
            </a:r>
            <a:r>
              <a:rPr lang="ru-RU" sz="2000" dirty="0" smtClean="0"/>
              <a:t>, что </a:t>
            </a:r>
            <a:r>
              <a:rPr lang="ru-RU" sz="2000" dirty="0" smtClean="0"/>
              <a:t>структура </a:t>
            </a:r>
            <a:r>
              <a:rPr lang="ru-RU" sz="2000" dirty="0" smtClean="0"/>
              <a:t>и содержание программ дефектологической </a:t>
            </a:r>
            <a:r>
              <a:rPr lang="ru-RU" sz="2000" dirty="0" smtClean="0"/>
              <a:t>подготовки и переподготовки </a:t>
            </a:r>
            <a:r>
              <a:rPr lang="ru-RU" sz="2000" dirty="0" smtClean="0"/>
              <a:t>строится на основе блочно-модульной технологии профильного обучения.</a:t>
            </a:r>
            <a:endParaRPr lang="ru-RU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755576" y="841276"/>
            <a:ext cx="8136903" cy="4238724"/>
          </a:xfrm>
        </p:spPr>
        <p:txBody>
          <a:bodyPr/>
          <a:lstStyle/>
          <a:p>
            <a:pPr eaLnBrk="1" hangingPunct="1"/>
            <a:endParaRPr lang="ru-RU" altLang="ru-RU" dirty="0" smtClean="0"/>
          </a:p>
          <a:p>
            <a:pPr eaLnBrk="1" hangingPunct="1"/>
            <a:endParaRPr lang="ru-RU" altLang="ru-RU" dirty="0" smtClean="0"/>
          </a:p>
          <a:p>
            <a:pPr eaLnBrk="1" hangingPunct="1">
              <a:buFont typeface="Wingdings" pitchFamily="2" charset="2"/>
              <a:buNone/>
            </a:pPr>
            <a:endParaRPr lang="ru-RU" altLang="ru-RU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4500" i="1" dirty="0" smtClean="0">
                <a:solidFill>
                  <a:srgbClr val="002060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3928</TotalTime>
  <Words>1100</Words>
  <Application>Microsoft Office PowerPoint</Application>
  <PresentationFormat>Экран (16:10)</PresentationFormat>
  <Paragraphs>94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Слайд 1</vt:lpstr>
      <vt:lpstr>Рекомендуемая литература:</vt:lpstr>
      <vt:lpstr>Введение</vt:lpstr>
      <vt:lpstr>Обоснование метода</vt:lpstr>
      <vt:lpstr>Основные термины</vt:lpstr>
      <vt:lpstr>Квалификационные параметры</vt:lpstr>
      <vt:lpstr>Область профессиональной деятельности</vt:lpstr>
      <vt:lpstr>Объекты профессиональной деятельности</vt:lpstr>
      <vt:lpstr>Виды профессиональной деятельности</vt:lpstr>
      <vt:lpstr>Требования к результатам освоения программы магистратуры</vt:lpstr>
      <vt:lpstr>Общекультурные компетенции</vt:lpstr>
      <vt:lpstr>Требования к структуре программы</vt:lpstr>
      <vt:lpstr>Требования к условиям реализации программы</vt:lpstr>
      <vt:lpstr>Заключение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Артур</dc:creator>
  <cp:lastModifiedBy>Артур</cp:lastModifiedBy>
  <cp:revision>406</cp:revision>
  <dcterms:created xsi:type="dcterms:W3CDTF">2016-04-25T07:25:38Z</dcterms:created>
  <dcterms:modified xsi:type="dcterms:W3CDTF">2017-10-09T14:20:34Z</dcterms:modified>
</cp:coreProperties>
</file>