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08f1fad30bd4892" /><Relationship Type="http://schemas.openxmlformats.org/officeDocument/2006/relationships/extended-properties" Target="/docProps/app.xml" Id="R00b00961a7e14381" /><Relationship Type="http://schemas.openxmlformats.org/officeDocument/2006/relationships/officeDocument" Target="/ppt/presentation.xml" Id="R982dac8fd7c24b1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39d8ec7078f483c"/>
  </p:sldMasterIdLst>
  <p:notesMasterIdLst>
    <p:notesMasterId xmlns:r="http://schemas.openxmlformats.org/officeDocument/2006/relationships" r:id="R7c2a90958e0040e5"/>
  </p:notesMasterIdLst>
  <p:sldIdLst>
    <p:sldId xmlns:r="http://schemas.openxmlformats.org/officeDocument/2006/relationships" id="256" r:id="R54115d39b0444f8f"/>
    <p:sldId xmlns:r="http://schemas.openxmlformats.org/officeDocument/2006/relationships" id="257" r:id="R38ba1cd54c5045a5"/>
    <p:sldId xmlns:r="http://schemas.openxmlformats.org/officeDocument/2006/relationships" id="258" r:id="R444d09ab04be42fa"/>
    <p:sldId xmlns:r="http://schemas.openxmlformats.org/officeDocument/2006/relationships" id="259" r:id="R304a2f7344914bae"/>
    <p:sldId xmlns:r="http://schemas.openxmlformats.org/officeDocument/2006/relationships" id="260" r:id="Ra2e7adfdbb8b4398"/>
    <p:sldId xmlns:r="http://schemas.openxmlformats.org/officeDocument/2006/relationships" id="261" r:id="Re3f1b36dfdac4aaa"/>
    <p:sldId xmlns:r="http://schemas.openxmlformats.org/officeDocument/2006/relationships" id="262" r:id="Rc55fa8e40cc442a4"/>
    <p:sldId xmlns:r="http://schemas.openxmlformats.org/officeDocument/2006/relationships" id="263" r:id="R6af4781ad3e94275"/>
    <p:sldId xmlns:r="http://schemas.openxmlformats.org/officeDocument/2006/relationships" id="264" r:id="Rdced68ea2ac445f2"/>
    <p:sldId xmlns:r="http://schemas.openxmlformats.org/officeDocument/2006/relationships" id="265" r:id="R63b06a65a1f441a9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4ca4506465a49ea" /><Relationship Type="http://schemas.openxmlformats.org/officeDocument/2006/relationships/slideMaster" Target="/ppt/slideMasters/slideMaster1.xml" Id="R539d8ec7078f483c" /><Relationship Type="http://schemas.openxmlformats.org/officeDocument/2006/relationships/notesMaster" Target="/ppt/notesMasters/notesMaster1.xml" Id="R7c2a90958e0040e5" /><Relationship Type="http://schemas.openxmlformats.org/officeDocument/2006/relationships/presProps" Target="/ppt/presProps.xml" Id="Rc1725bcf6ac54fa8" /><Relationship Type="http://schemas.openxmlformats.org/officeDocument/2006/relationships/tableStyles" Target="/ppt/tableStyles.xml" Id="Ra86dbd85c28e4c47" /><Relationship Type="http://schemas.openxmlformats.org/officeDocument/2006/relationships/slide" Target="/ppt/slides/slide1.xml" Id="R54115d39b0444f8f" /><Relationship Type="http://schemas.openxmlformats.org/officeDocument/2006/relationships/slide" Target="/ppt/slides/slide2.xml" Id="R38ba1cd54c5045a5" /><Relationship Type="http://schemas.openxmlformats.org/officeDocument/2006/relationships/slide" Target="/ppt/slides/slide3.xml" Id="R444d09ab04be42fa" /><Relationship Type="http://schemas.openxmlformats.org/officeDocument/2006/relationships/slide" Target="/ppt/slides/slide4.xml" Id="R304a2f7344914bae" /><Relationship Type="http://schemas.openxmlformats.org/officeDocument/2006/relationships/slide" Target="/ppt/slides/slide5.xml" Id="Ra2e7adfdbb8b4398" /><Relationship Type="http://schemas.openxmlformats.org/officeDocument/2006/relationships/slide" Target="/ppt/slides/slide6.xml" Id="Re3f1b36dfdac4aaa" /><Relationship Type="http://schemas.openxmlformats.org/officeDocument/2006/relationships/slide" Target="/ppt/slides/slide7.xml" Id="Rc55fa8e40cc442a4" /><Relationship Type="http://schemas.openxmlformats.org/officeDocument/2006/relationships/slide" Target="/ppt/slides/slide8.xml" Id="R6af4781ad3e94275" /><Relationship Type="http://schemas.openxmlformats.org/officeDocument/2006/relationships/slide" Target="/ppt/slides/slide9.xml" Id="Rdced68ea2ac445f2" /><Relationship Type="http://schemas.openxmlformats.org/officeDocument/2006/relationships/slide" Target="/ppt/slides/slide10.xml" Id="R63b06a65a1f441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e44cdcc08c548f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b8a2d2ae6c94485" /><Relationship Type="http://schemas.openxmlformats.org/officeDocument/2006/relationships/notesMaster" Target="/ppt/notesMasters/notesMaster1.xml" Id="R2bef547c60f24e7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bd6c4aee6f74b78" /><Relationship Type="http://schemas.openxmlformats.org/officeDocument/2006/relationships/notesMaster" Target="/ppt/notesMasters/notesMaster1.xml" Id="R03db5e665c8c439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9ff5dd570714adc" /><Relationship Type="http://schemas.openxmlformats.org/officeDocument/2006/relationships/notesMaster" Target="/ppt/notesMasters/notesMaster1.xml" Id="R51657d74cabd4ec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08d35fe05974550" /><Relationship Type="http://schemas.openxmlformats.org/officeDocument/2006/relationships/notesMaster" Target="/ppt/notesMasters/notesMaster1.xml" Id="R83c9ea16aecb455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02925b952364fc0" /><Relationship Type="http://schemas.openxmlformats.org/officeDocument/2006/relationships/notesMaster" Target="/ppt/notesMasters/notesMaster1.xml" Id="Ra2fbe841bf5047c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9e4e183328b46bf" /><Relationship Type="http://schemas.openxmlformats.org/officeDocument/2006/relationships/notesMaster" Target="/ppt/notesMasters/notesMaster1.xml" Id="Rfa57f183e9884c0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7121d13858b405c" /><Relationship Type="http://schemas.openxmlformats.org/officeDocument/2006/relationships/notesMaster" Target="/ppt/notesMasters/notesMaster1.xml" Id="R42c2187e6dae4d3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f89451d769847c3" /><Relationship Type="http://schemas.openxmlformats.org/officeDocument/2006/relationships/notesMaster" Target="/ppt/notesMasters/notesMaster1.xml" Id="Rce7892b3d2ac4fb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09c336f9ddd447c" /><Relationship Type="http://schemas.openxmlformats.org/officeDocument/2006/relationships/notesMaster" Target="/ppt/notesMasters/notesMaster1.xml" Id="R8ff3eea87417406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a9dd118876344d0" /><Relationship Type="http://schemas.openxmlformats.org/officeDocument/2006/relationships/notesMaster" Target="/ppt/notesMasters/notesMaster1.xml" Id="Reb25e9766430413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7eafd95ef91430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7e1e15740204a55" /><Relationship Type="http://schemas.openxmlformats.org/officeDocument/2006/relationships/slideLayout" Target="/ppt/slideLayouts/slideLayout1.xml" Id="R39224ca3a584487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9224ca3a584487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b5b2212d2e40b9" /><Relationship Type="http://schemas.openxmlformats.org/officeDocument/2006/relationships/notesSlide" Target="/ppt/notesSlides/notesSlide1.xml" Id="R719c76a4726e401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c1e8d39ca244b6" /><Relationship Type="http://schemas.openxmlformats.org/officeDocument/2006/relationships/notesSlide" Target="/ppt/notesSlides/notesSlide2.xml" Id="Raad7208fd87b4ed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2aa47811004558" /><Relationship Type="http://schemas.openxmlformats.org/officeDocument/2006/relationships/notesSlide" Target="/ppt/notesSlides/notesSlide3.xml" Id="Ref4f76e391cc4e4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5122e500744308" /><Relationship Type="http://schemas.openxmlformats.org/officeDocument/2006/relationships/notesSlide" Target="/ppt/notesSlides/notesSlide4.xml" Id="Rb35eda5e0e884b8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6364dbac524279" /><Relationship Type="http://schemas.openxmlformats.org/officeDocument/2006/relationships/notesSlide" Target="/ppt/notesSlides/notesSlide5.xml" Id="Ra8af5fc3fd3d48b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792d5a8592424b" /><Relationship Type="http://schemas.openxmlformats.org/officeDocument/2006/relationships/image" Target="/ppt/media/image.png" Id="Raabffbc8357d42be" /><Relationship Type="http://schemas.openxmlformats.org/officeDocument/2006/relationships/notesSlide" Target="/ppt/notesSlides/notesSlide6.xml" Id="Re6f9bf7d6b184b8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1af6cc469a4841" /><Relationship Type="http://schemas.openxmlformats.org/officeDocument/2006/relationships/notesSlide" Target="/ppt/notesSlides/notesSlide7.xml" Id="Rdc847c165676497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3a028479f24ef5" /><Relationship Type="http://schemas.openxmlformats.org/officeDocument/2006/relationships/notesSlide" Target="/ppt/notesSlides/notesSlide8.xml" Id="R42b94a2ac321403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f0458fe4e3480f" /><Relationship Type="http://schemas.openxmlformats.org/officeDocument/2006/relationships/notesSlide" Target="/ppt/notesSlides/notesSlide9.xml" Id="R324b348570fb47f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36db989e7540c0" /><Relationship Type="http://schemas.openxmlformats.org/officeDocument/2006/relationships/notesSlide" Target="/ppt/notesSlides/notesSlide10.xml" Id="R686cdd34dfaa4d5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1BC594-8D8B-48E8-89F9-C21C5FAD22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2857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8A6A6"/>
          </a:solidFill>
          <a:ln xmlns:a="http://schemas.openxmlformats.org/drawingml/2006/main" w="0">
            <a:solidFill>
              <a:srgbClr val="18A6A6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4AB0D9-6CD5-4F5F-B9EB-56A2B8D14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723900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05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КУРСОВОЙ ПРОЕКТ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26EE58-D295-4196-A0E7-C0B161449C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1409700"/>
            <a:ext cx="9144000" cy="200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95000"/>
              </a:lnSpc>
              <a:buNone/>
              <a:defRPr sz="360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defRPr>
            </a:pPr>
            <a:r>
              <a:rPr sz="360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rPr>
              <a:t>Разработка развернутой домашней системы локально-вычислительной сети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6839C6-DB08-49DF-BF18-66F037332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67125"/>
            <a:ext cx="8001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500" b="0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2F6B9A"/>
                </a:solidFill>
                <a:latin typeface="Aptos"/>
                <a:ea typeface="Aptos"/>
                <a:cs typeface="Aptos"/>
              </a:rPr>
              <a:t>Проектирование ЛВС для объединения семи многоквартирных жилых домов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CDC635-9F3E-46BC-ADD4-EF2847059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762500"/>
            <a:ext cx="10572750" cy="1200150"/>
          </a:xfrm>
          <a:prstGeom xmlns:a="http://schemas.openxmlformats.org/drawingml/2006/main" prst="roundRect">
            <a:avLst>
              <a:gd name="adj" fmla="val 634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CBA257A-DB20-40DC-B8C2-F0517D954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7750" y="5000625"/>
            <a:ext cx="44767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10000"/>
              </a:lnSpc>
              <a:buNone/>
              <a:defRPr sz="15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Крук Станислава Павловна</a:t>
            </a:r>
          </a:p>
          <a:p xmlns:a="http://schemas.openxmlformats.org/drawingml/2006/main">
            <a:pPr algn="l">
              <a:lnSpc>
                <a:spcPct val="110000"/>
              </a:lnSpc>
              <a:buNone/>
              <a:defRPr sz="15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группа МИФ-ПИБ-21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A0031C2-3A46-406F-B6B4-BAFD1D9BC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4953000"/>
            <a:ext cx="4857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5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Научный руководитель</a:t>
            </a:r>
          </a:p>
          <a:p xmlns:a="http://schemas.openxmlformats.org/drawingml/2006/main">
            <a:pPr algn="r">
              <a:lnSpc>
                <a:spcPct val="105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Маньшин Максим Евгеньевич</a:t>
            </a:r>
          </a:p>
          <a:p xmlns:a="http://schemas.openxmlformats.org/drawingml/2006/main">
            <a:pPr algn="r">
              <a:lnSpc>
                <a:spcPct val="105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канд. пед. наук, доцент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B9E8221-6259-4353-884E-F255FB1FA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6353175"/>
            <a:ext cx="2667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4967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Волгоград, 2026</a:t>
            </a:r>
          </a:p>
        </p:txBody>
      </p:sp>
    </p:spTree>
    <p:extLst>
      <p:ext uri="{BB962C8B-B14F-4D97-AF65-F5344CB8AC3E}">
        <p14:creationId xmlns:p14="http://schemas.microsoft.com/office/powerpoint/2010/main" val="67709341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6AC4A94-DE1A-4C55-9953-C565CF850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0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КУРСОВОЙ ПРОЕКТ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DFD2BC-DCEA-4B5F-A88D-7790BA42D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9600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rPr>
              <a:t>Актуальность, цель и задачи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18C7CD-08D8-47E9-ADD8-51493C8080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00150"/>
            <a:ext cx="10972800" cy="95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D69489-058D-4D32-8E69-70C946C8F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29375"/>
            <a:ext cx="4191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021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90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DAAC2D-3D86-4263-95E2-1C19FEEBB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504950"/>
            <a:ext cx="495300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E7F6F5"/>
          </a:solidFill>
          <a:ln xmlns:a="http://schemas.openxmlformats.org/drawingml/2006/main" w="9525">
            <a:solidFill>
              <a:srgbClr val="18A6A6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C8BBD9-6369-4195-B559-43E55B2F2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1714500"/>
            <a:ext cx="4381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6451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8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Актуальность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353C853-45D4-45B4-981E-0E69E6898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209800"/>
            <a:ext cx="4381500" cy="1295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38100" tIns="19050" rIns="38100" bIns="19050">
            <a:normAutofit fontScale="100000"/>
          </a:bodyPr>
          <a:lstStyle xmlns:a="http://schemas.openxmlformats.org/drawingml/2006/main"/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рост потребности жильцов в стабильном Интернете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поддержка работы, учебы, видеосвязи и онлайн-сервисов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необходимость единой инфраструктуры для квартала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учет безопасности при совместном использовании сети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69DB9E-4E5B-420E-8A12-0625CFE44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504950"/>
            <a:ext cx="5676900" cy="2190750"/>
          </a:xfrm>
          <a:prstGeom xmlns:a="http://schemas.openxmlformats.org/drawingml/2006/main" prst="roundRect">
            <a:avLst>
              <a:gd name="adj" fmla="val 347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16C9E78-FAF8-464A-BED7-CC98B00F4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53150" y="1714500"/>
            <a:ext cx="2857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6451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8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Цель проекта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D7209FB-92E3-4816-8330-FA6ECA2112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53150" y="2266950"/>
            <a:ext cx="49911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650" b="0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2F6B9A"/>
                </a:solidFill>
                <a:latin typeface="Aptos"/>
                <a:ea typeface="Aptos"/>
                <a:cs typeface="Aptos"/>
              </a:rPr>
              <a:t>Спроектировать масштабируемую и безопасную ЛВС для семи многоквартирных домов с возможностью подключения всех квартир.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99C298C-B827-4F31-A42F-F824BCC4A4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95750"/>
            <a:ext cx="2857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6451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8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Основные задачи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3101C75-67D3-4B23-9B3E-4DE3C9532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629150"/>
            <a:ext cx="2476500" cy="1123950"/>
          </a:xfrm>
          <a:prstGeom xmlns:a="http://schemas.openxmlformats.org/drawingml/2006/main" prst="roundRect">
            <a:avLst>
              <a:gd name="adj" fmla="val 678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D4DCE5B-C7BF-4F2B-9E05-A0950D1A6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781550"/>
            <a:ext cx="4191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230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25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1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D45F9E7-8DC5-47CB-A7DF-D62001741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76350" y="4762500"/>
            <a:ext cx="16192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расчет исходных данных по домам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6EE064A-BED5-46C9-B948-BD42DA7B10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52800" y="4629150"/>
            <a:ext cx="2476500" cy="1123950"/>
          </a:xfrm>
          <a:prstGeom xmlns:a="http://schemas.openxmlformats.org/drawingml/2006/main" prst="roundRect">
            <a:avLst>
              <a:gd name="adj" fmla="val 678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6ACA663-D84B-4C29-B837-C4FC03B4A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24250" y="4781550"/>
            <a:ext cx="4191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230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25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2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88A7AE9-5658-4073-BA6C-E4FC6B6712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19550" y="4762500"/>
            <a:ext cx="16192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выбор топологии и технологий передачи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DDD831A-5687-44B8-B01A-EEA816719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4629150"/>
            <a:ext cx="2476500" cy="1123950"/>
          </a:xfrm>
          <a:prstGeom xmlns:a="http://schemas.openxmlformats.org/drawingml/2006/main" prst="roundRect">
            <a:avLst>
              <a:gd name="adj" fmla="val 678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3FE83D0-7C79-4016-8A53-EA099C702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4781550"/>
            <a:ext cx="4191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230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25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3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7D4262E-A934-4C69-BE7E-54AD6B095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62750" y="4762500"/>
            <a:ext cx="16192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ctr">
            <a:normAutofit fontScale="90308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подбор оборудования и программного обеспечения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0F3CE8D-8C32-4AA7-A6A4-C87C71059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39200" y="4629150"/>
            <a:ext cx="2476500" cy="1123950"/>
          </a:xfrm>
          <a:prstGeom xmlns:a="http://schemas.openxmlformats.org/drawingml/2006/main" prst="roundRect">
            <a:avLst>
              <a:gd name="adj" fmla="val 678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3C8A717-1052-4BD7-8263-E4C4C917C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10650" y="4781550"/>
            <a:ext cx="4191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230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25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4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5FC80C2-8469-4066-865B-3868AC4B3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05950" y="4762500"/>
            <a:ext cx="16192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расчет затрат и эффективности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123715935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87119D5-F41C-4FE1-BEE5-07AD83B044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0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КУРСОВОЙ ПРОЕКТ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224A49-168D-40D1-B07C-1FED51779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9600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rPr>
              <a:t>Исходные данные объекта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DB000D-632B-4F64-A6DC-BD8C59000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00150"/>
            <a:ext cx="10972800" cy="95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4AC572-5D6E-49A7-8862-83420F86AA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29375"/>
            <a:ext cx="4191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021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90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9E0CB9-AA16-47C0-A62F-5BB108814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524000"/>
            <a:ext cx="2381250" cy="1524000"/>
          </a:xfrm>
          <a:prstGeom xmlns:a="http://schemas.openxmlformats.org/drawingml/2006/main" prst="roundRect">
            <a:avLst>
              <a:gd name="adj" fmla="val 5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B97CB02-595E-44BE-BD4A-708873B99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1695450"/>
            <a:ext cx="20383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18A6A6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18A6A6"/>
                </a:solidFill>
                <a:latin typeface="Aptos Display"/>
                <a:ea typeface="Aptos Display"/>
                <a:cs typeface="Aptos Display"/>
              </a:rPr>
              <a:t>7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B2ACBFE-8E4C-4680-BB59-A61A8BD3A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305050"/>
            <a:ext cx="203835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многоквартирных домов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1D0E08-8F8F-494E-9708-2BC2F90117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81350" y="1524000"/>
            <a:ext cx="2381250" cy="1524000"/>
          </a:xfrm>
          <a:prstGeom xmlns:a="http://schemas.openxmlformats.org/drawingml/2006/main" prst="roundRect">
            <a:avLst>
              <a:gd name="adj" fmla="val 5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0921716-6FFB-42FF-909C-A71E27C18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52800" y="1695450"/>
            <a:ext cx="20383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2F6B9A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2F6B9A"/>
                </a:solidFill>
                <a:latin typeface="Aptos Display"/>
                <a:ea typeface="Aptos Display"/>
                <a:cs typeface="Aptos Display"/>
              </a:rPr>
              <a:t>2364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D66747D-F5C8-4B47-96FD-4FCAC12CF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52800" y="2305050"/>
            <a:ext cx="203835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квартиры при полном охвате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91BB80D-2C90-43EB-BA07-0AC33860E6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53100" y="1524000"/>
            <a:ext cx="2381250" cy="1524000"/>
          </a:xfrm>
          <a:prstGeom xmlns:a="http://schemas.openxmlformats.org/drawingml/2006/main" prst="roundRect">
            <a:avLst>
              <a:gd name="adj" fmla="val 5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FCA3054-FB93-4D71-BC9E-01435C13C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24550" y="1695450"/>
            <a:ext cx="20383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18A6A6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18A6A6"/>
                </a:solidFill>
                <a:latin typeface="Aptos Display"/>
                <a:ea typeface="Aptos Display"/>
                <a:cs typeface="Aptos Display"/>
              </a:rPr>
              <a:t>1 Гбит/с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7D3E12E-7956-4AF6-8970-B006EA0AB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24550" y="2305050"/>
            <a:ext cx="203835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целевая скорость подключения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E064819-D020-4A54-B58D-83CB73B8A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24850" y="1524000"/>
            <a:ext cx="3257550" cy="1524000"/>
          </a:xfrm>
          <a:prstGeom xmlns:a="http://schemas.openxmlformats.org/drawingml/2006/main" prst="roundRect">
            <a:avLst>
              <a:gd name="adj" fmla="val 5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650DAF5-9223-477C-9211-4FE7F63D1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96300" y="1695450"/>
            <a:ext cx="29146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2F6B9A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2F6B9A"/>
                </a:solidFill>
                <a:latin typeface="Aptos Display"/>
                <a:ea typeface="Aptos Display"/>
                <a:cs typeface="Aptos Display"/>
              </a:rPr>
              <a:t>100%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007DD3C-8FF5-438C-81A3-8486AD4C3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96300" y="2305050"/>
            <a:ext cx="291465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запас на подключение всех квартир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3774962-C09F-441C-ACE6-BD868DD70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714750"/>
            <a:ext cx="3333750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18120D0-AC7F-4CF1-BD6B-A31B81506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3924300"/>
            <a:ext cx="2952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575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Дома №1, №2, №3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82DC685-F9B9-4319-914F-B4A720ACC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4381500"/>
            <a:ext cx="285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6981"/>
          </a:bodyPr>
          <a:lstStyle xmlns:a="http://schemas.openxmlformats.org/drawingml/2006/main"/>
          <a:p xmlns:a="http://schemas.openxmlformats.org/drawingml/2006/main">
            <a:pPr algn="l">
              <a:lnSpc>
                <a:spcPct val="110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14 этажей, 4 подъезда</a:t>
            </a:r>
          </a:p>
          <a:p xmlns:a="http://schemas.openxmlformats.org/drawingml/2006/main">
            <a:pPr algn="l">
              <a:lnSpc>
                <a:spcPct val="110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224 квартиры в доме</a:t>
            </a:r>
          </a:p>
          <a:p xmlns:a="http://schemas.openxmlformats.org/drawingml/2006/main">
            <a:pPr algn="l">
              <a:lnSpc>
                <a:spcPct val="110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672 квартиры всего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A0B3103-BD28-4EB4-AF2C-ADDD72442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86250" y="3714750"/>
            <a:ext cx="3333750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332F8E7-5983-42D9-8F40-E38ABA4BC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3924300"/>
            <a:ext cx="2952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575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 №4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18DA8DE-74BD-45B2-B57F-39AEA0581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4381500"/>
            <a:ext cx="285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6981"/>
          </a:bodyPr>
          <a:lstStyle xmlns:a="http://schemas.openxmlformats.org/drawingml/2006/main"/>
          <a:p xmlns:a="http://schemas.openxmlformats.org/drawingml/2006/main">
            <a:pPr algn="l">
              <a:lnSpc>
                <a:spcPct val="110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9 этажей, 3 подъезда</a:t>
            </a:r>
          </a:p>
          <a:p xmlns:a="http://schemas.openxmlformats.org/drawingml/2006/main">
            <a:pPr algn="l">
              <a:lnSpc>
                <a:spcPct val="110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108 квартир</a:t>
            </a:r>
          </a:p>
          <a:p xmlns:a="http://schemas.openxmlformats.org/drawingml/2006/main">
            <a:pPr algn="l">
              <a:lnSpc>
                <a:spcPct val="110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самый малый объект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9A0F7CC-A2C9-4470-8D39-2CE42C56B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62900" y="3714750"/>
            <a:ext cx="3333750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9F05980-BEDF-4ED7-9EB6-362AF2CE6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924300"/>
            <a:ext cx="2952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575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Дома №5, №6, №7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B015013-275B-4DC8-84B7-9A6073684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381500"/>
            <a:ext cx="285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6981"/>
          </a:bodyPr>
          <a:lstStyle xmlns:a="http://schemas.openxmlformats.org/drawingml/2006/main"/>
          <a:p xmlns:a="http://schemas.openxmlformats.org/drawingml/2006/main">
            <a:pPr algn="l">
              <a:lnSpc>
                <a:spcPct val="110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22 этажа, 6 подъездов</a:t>
            </a:r>
          </a:p>
          <a:p xmlns:a="http://schemas.openxmlformats.org/drawingml/2006/main">
            <a:pPr algn="l">
              <a:lnSpc>
                <a:spcPct val="110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528 квартир в доме</a:t>
            </a:r>
          </a:p>
          <a:p xmlns:a="http://schemas.openxmlformats.org/drawingml/2006/main">
            <a:pPr algn="l">
              <a:lnSpc>
                <a:spcPct val="110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1584 квартиры всего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BE060DE-AF3C-4191-BF3A-1E5B7B8AD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581650"/>
            <a:ext cx="9620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2F6B9A"/>
                </a:solidFill>
                <a:latin typeface="Aptos"/>
                <a:ea typeface="Aptos"/>
                <a:cs typeface="Aptos"/>
              </a:rPr>
              <a:t>Количество квартир используется для расчета портов, магистральных каналов и стоимости подключения.</a:t>
            </a:r>
          </a:p>
        </p:txBody>
      </p:sp>
    </p:spTree>
    <p:extLst>
      <p:ext uri="{BB962C8B-B14F-4D97-AF65-F5344CB8AC3E}">
        <p14:creationId xmlns:p14="http://schemas.microsoft.com/office/powerpoint/2010/main" val="29144675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A8DE755-6D5B-4848-AC04-150EBA1FE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0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КУРСОВОЙ ПРОЕКТ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7E4344-A904-4A45-B4BD-08038A157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9600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rPr>
              <a:t>Ключевые требования к сети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8F6131-9792-4EA3-83A8-DC93A8E8A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00150"/>
            <a:ext cx="10972800" cy="95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8B7D6E-9128-4BA2-8374-F3D61C569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29375"/>
            <a:ext cx="4191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021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90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4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1488A7-1B49-4EDE-BC98-D681605D2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571625"/>
            <a:ext cx="3333750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A25F434-2ABB-412A-B2AB-01E647832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181927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8A6A6"/>
          </a:solidFill>
          <a:ln xmlns:a="http://schemas.openxmlformats.org/drawingml/2006/main" w="0">
            <a:solidFill>
              <a:srgbClr val="18A6A6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4A4D3A1-D3BC-4BD9-8C52-710E15EB9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" y="1743075"/>
            <a:ext cx="2476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11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6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Масштабируемость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3923DC3-B059-494B-BFA8-456159789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238375"/>
            <a:ext cx="28194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0332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свободные порты и возможность подключения новых абонентов без реконструкции магистрали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77829AE-DE3E-42E0-B971-E5BEC1A71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86250" y="1571625"/>
            <a:ext cx="3333750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EAF1F7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C1B117B-6AA5-4968-8D67-A5AF9E254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181927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8A6A6"/>
          </a:solidFill>
          <a:ln xmlns:a="http://schemas.openxmlformats.org/drawingml/2006/main" w="0">
            <a:solidFill>
              <a:srgbClr val="18A6A6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915DFB2-4724-4F78-B6D6-CAD398DC3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10125" y="1743075"/>
            <a:ext cx="2476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11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6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Пропускная способность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39DE5DD-DD16-400A-A230-C63D7B2CE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14850" y="2238375"/>
            <a:ext cx="28194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ориентация на 1 Гбит/с до абонента и стабильную работу в часы пик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DF0A342-D7A6-4434-B62E-22566AC91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62900" y="1571625"/>
            <a:ext cx="3333750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B2B657F-E41B-4221-B5C7-0342436BE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181927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8A6A6"/>
          </a:solidFill>
          <a:ln xmlns:a="http://schemas.openxmlformats.org/drawingml/2006/main" w="0">
            <a:solidFill>
              <a:srgbClr val="18A6A6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AD06CD0-E8DA-4A66-9052-F2BD25822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86775" y="1743075"/>
            <a:ext cx="2476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11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6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Низкая задержка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CB0FBE3-ECC6-4AEB-9BF0-083C92621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238375"/>
            <a:ext cx="28194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9097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комфортная работа видеосвязи, игр, облачных сервисов и потокового видео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B36CD53-1BD5-4240-AC46-A76912BDC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81375"/>
            <a:ext cx="3333750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EAF1F7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7E2B38A-65A4-4B45-A551-D85B6363D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2902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8A6A6"/>
          </a:solidFill>
          <a:ln xmlns:a="http://schemas.openxmlformats.org/drawingml/2006/main" w="0">
            <a:solidFill>
              <a:srgbClr val="18A6A6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78C9A6E-BF75-465B-992D-02F876B86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" y="3552825"/>
            <a:ext cx="2476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11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6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Отказоустойчивость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674B5F0-53EC-4DA9-A689-5547F29914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048125"/>
            <a:ext cx="28194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локализация неисправностей без остановки связи во всех домах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8BBCA49-5E1F-43F5-AE79-BA9A77C51E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86250" y="3381375"/>
            <a:ext cx="3333750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F486D6C-F18C-4AAC-9F54-F2CD61F6F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362902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8A6A6"/>
          </a:solidFill>
          <a:ln xmlns:a="http://schemas.openxmlformats.org/drawingml/2006/main" w="0">
            <a:solidFill>
              <a:srgbClr val="18A6A6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0CB5C7E-5A1C-4B8A-9C24-950A9BBB8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10125" y="3552825"/>
            <a:ext cx="2476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11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6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Безопасность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4D43B93-24D0-4D07-8C3D-4411B2E3F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14850" y="4048125"/>
            <a:ext cx="28194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754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изоляция квартир, фильтрация трафика, защита управляющего сегмента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189065E-4DD4-468A-94C0-1B7E7BD12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62900" y="3381375"/>
            <a:ext cx="3333750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EAF1F7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C0A8CC5-2D3B-4D79-BC67-0B34CE277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629025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8A6A6"/>
          </a:solidFill>
          <a:ln xmlns:a="http://schemas.openxmlformats.org/drawingml/2006/main" w="0">
            <a:solidFill>
              <a:srgbClr val="18A6A6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299C15C-498F-46A7-A05E-32E4E8D5D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86775" y="3552825"/>
            <a:ext cx="2476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11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6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Экономичность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3FAAD19-7BB3-4748-B04A-C6925C7E4B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4048125"/>
            <a:ext cx="28194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стоимость подключения ниже типового рыночного диапазона</a:t>
            </a:r>
          </a:p>
        </p:txBody>
      </p:sp>
    </p:spTree>
    <p:extLst>
      <p:ext uri="{BB962C8B-B14F-4D97-AF65-F5344CB8AC3E}">
        <p14:creationId xmlns:p14="http://schemas.microsoft.com/office/powerpoint/2010/main" val="14778000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576DBA7-6234-439D-9F65-EB2843176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0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КУРСОВОЙ ПРОЕКТ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ECDE7E-7A32-4296-B8D0-C34868FEA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9600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rPr>
              <a:t>Выбранная топология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D00D84-1584-428E-9A1E-4513D8D8F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00150"/>
            <a:ext cx="10972800" cy="95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13140C-C0B2-402A-AFD7-0E741DAAF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29375"/>
            <a:ext cx="4191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021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90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5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5B1338-B3E8-48B2-86FB-264985A5F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524000"/>
            <a:ext cx="10972800" cy="4333875"/>
          </a:xfrm>
          <a:prstGeom xmlns:a="http://schemas.openxmlformats.org/drawingml/2006/main" prst="roundRect">
            <a:avLst>
              <a:gd name="adj" fmla="val 1758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6B34421-9338-40AC-9E1B-74044A41D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771650"/>
            <a:ext cx="3810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1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Иерархическая звезда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27BAB95-48A1-4DF8-898D-26AF3B22A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247900"/>
            <a:ext cx="45720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340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Центральный узел соединяет домовые коммутаторы отдельными магистральными линиями. Внутри каждого дома используется распределенная схема: домовой коммутатор и этажные узлы.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F3DFFB4-63CE-4BB9-BF13-1D37D912C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76875" y="3238500"/>
            <a:ext cx="1762125" cy="781050"/>
          </a:xfrm>
          <a:prstGeom xmlns:a="http://schemas.openxmlformats.org/drawingml/2006/main" prst="roundRect">
            <a:avLst>
              <a:gd name="adj" fmla="val 9756"/>
            </a:avLst>
          </a:prstGeom>
          <a:solidFill xmlns:a="http://schemas.openxmlformats.org/drawingml/2006/main">
            <a:srgbClr val="E7F6F5"/>
          </a:solidFill>
          <a:ln xmlns:a="http://schemas.openxmlformats.org/drawingml/2006/main" w="9525">
            <a:solidFill>
              <a:srgbClr val="18A6A6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D38B283-7796-4FC1-85A0-8C1344BBE3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72125" y="3371850"/>
            <a:ext cx="15240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ctr">
            <a:normAutofit fontScale="84509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75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Центральный</a:t>
            </a:r>
          </a:p>
          <a:p xmlns:a="http://schemas.openxmlformats.org/drawingml/2006/main">
            <a:pPr algn="ctr">
              <a:lnSpc>
                <a:spcPct val="108000"/>
              </a:lnSpc>
              <a:buNone/>
              <a:defRPr sz="1575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узел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48A9CB6-A5A7-4C58-9C3E-B4343E14B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629025"/>
            <a:ext cx="809625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28575">
            <a:solidFill>
              <a:srgbClr val="18A6A6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1940048-223F-40F8-9FFE-D682ACFD3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35814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8A6A6"/>
          </a:solidFill>
          <a:ln xmlns:a="http://schemas.openxmlformats.org/drawingml/2006/main" w="0">
            <a:solidFill>
              <a:srgbClr val="18A6A6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3AD03E5-20C9-4119-B7D5-880A649A6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48625" y="1981200"/>
            <a:ext cx="0" cy="334327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2F6B9A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6712BD6-FF2F-4F1E-BB7D-42F4D1575C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48625" y="1981200"/>
            <a:ext cx="714375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2F6B9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612F6A2-A08E-4727-B38E-9384FAAC7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1695450"/>
            <a:ext cx="1047750" cy="5715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8132AE9-7971-4E8E-9379-5DB9313C9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39200" y="1828800"/>
            <a:ext cx="895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573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 1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A6C3DBA-A094-41A8-8239-95D685AA9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48625" y="2428875"/>
            <a:ext cx="1952625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2F6B9A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2B56622-A043-40D1-91BE-AED5730FB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0" y="2143125"/>
            <a:ext cx="1047750" cy="5715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AC6DCCC-D6F1-4F77-920A-781737EE9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77450" y="2276475"/>
            <a:ext cx="895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573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 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73F4575-60FC-41D6-985E-F37ABE983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48625" y="3095625"/>
            <a:ext cx="714375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2F6B9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558FAF8-A10D-4894-BC83-FF755E974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2809875"/>
            <a:ext cx="1047750" cy="5715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EA8B8DD-E32B-4C4A-8089-C84966607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39200" y="2943225"/>
            <a:ext cx="895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573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 3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D0DF480-B6B8-44B7-A968-F93A848555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48625" y="3543300"/>
            <a:ext cx="1952625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2F6B9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FFF9253-6637-46C8-9294-200113DDC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0" y="3257550"/>
            <a:ext cx="1047750" cy="5715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9B54890-F2E2-475F-BCDA-1FC06132A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77450" y="3390900"/>
            <a:ext cx="895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573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 4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D2748B3-7600-4DA5-86E3-987849E85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48625" y="4210050"/>
            <a:ext cx="714375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2F6B9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84D29F4-9070-47D2-8383-D741793C5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3924300"/>
            <a:ext cx="1047750" cy="5715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1B6ABF0-D007-4319-84AD-F7C6BA2F7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39200" y="4057650"/>
            <a:ext cx="895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573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 5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A5F9F2B-CC71-446F-84BF-B52A72870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48625" y="4657725"/>
            <a:ext cx="1952625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2F6B9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841170F-6A28-45EE-BC72-C2C20E1EF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0" y="4371975"/>
            <a:ext cx="1047750" cy="5715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E500129-BA28-4A87-BEB8-A18F1A350D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77450" y="4505325"/>
            <a:ext cx="895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573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 6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2CFF1A3-6444-424F-9F5D-094541ACF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48625" y="5324475"/>
            <a:ext cx="714375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2F6B9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2354E1C-2DC3-4356-AA37-CD025AD11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5038725"/>
            <a:ext cx="1047750" cy="5715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1A696A9-8132-402C-85FD-E720718FD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39200" y="5172075"/>
            <a:ext cx="8953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5734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 7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60F0C7C-E8AA-4FC9-80CF-5E7321ADF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505200"/>
            <a:ext cx="41910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38100" tIns="19050" rIns="38100" bIns="19050">
            <a:normAutofit fontScale="100000"/>
          </a:bodyPr>
          <a:lstStyle xmlns:a="http://schemas.openxmlformats.org/drawingml/2006/main"/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отдельный канал к каждому дому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простое расширение сети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авария в одном доме не останавливает остальные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управляемое оборудование поддерживает VLAN и QoS</a:t>
            </a:r>
          </a:p>
        </p:txBody>
      </p:sp>
    </p:spTree>
    <p:extLst>
      <p:ext uri="{BB962C8B-B14F-4D97-AF65-F5344CB8AC3E}">
        <p14:creationId xmlns:p14="http://schemas.microsoft.com/office/powerpoint/2010/main" val="80877653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F96DCE0-5B65-4EEE-BEDA-438E74B48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0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КУРСОВОЙ ПРОЕКТ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A8903A-8584-4D29-9381-04C222581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9600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rPr>
              <a:t>Физическая структура СКС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7DBAAB-3C03-4557-A139-2FCF7CA3B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00150"/>
            <a:ext cx="10972800" cy="95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6A334F-EB0C-4DC1-A59E-5E9DC9586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29375"/>
            <a:ext cx="4191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021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90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6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DDE474-8FE3-4F34-8B48-6066E700F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571625"/>
            <a:ext cx="3095625" cy="1476375"/>
          </a:xfrm>
          <a:prstGeom xmlns:a="http://schemas.openxmlformats.org/drawingml/2006/main" prst="roundRect">
            <a:avLst>
              <a:gd name="adj" fmla="val 5161"/>
            </a:avLst>
          </a:prstGeom>
          <a:solidFill xmlns:a="http://schemas.openxmlformats.org/drawingml/2006/main">
            <a:srgbClr val="E7F6F5"/>
          </a:solidFill>
          <a:ln xmlns:a="http://schemas.openxmlformats.org/drawingml/2006/main" w="9525">
            <a:solidFill>
              <a:srgbClr val="18A6A6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4F5A5EF-B958-43D6-97FE-DE11756EE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1790700"/>
            <a:ext cx="2667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35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8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Магистраль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E27456D-58DB-47EE-83B9-8F646F4C3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286000"/>
            <a:ext cx="2667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430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оптоволокно OM3</a:t>
            </a:r>
          </a:p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не менее 4 волокон</a:t>
            </a:r>
          </a:p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между домами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EC953BA-1B8A-44A2-838B-558A9BED7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05225" y="2305050"/>
            <a:ext cx="352425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18A6A6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0BE00F-5824-4422-8900-543A19066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57650" y="1571625"/>
            <a:ext cx="3095625" cy="1476375"/>
          </a:xfrm>
          <a:prstGeom xmlns:a="http://schemas.openxmlformats.org/drawingml/2006/main" prst="roundRect">
            <a:avLst>
              <a:gd name="adj" fmla="val 516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DF394EA-9EDB-4202-AB11-35D8CF043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48150" y="1790700"/>
            <a:ext cx="2667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35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8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Вертикаль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F2AEB9A-B96E-49B7-9F7C-32514C228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48150" y="2286000"/>
            <a:ext cx="2667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430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FTP Cat.6</a:t>
            </a:r>
          </a:p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до этажных узлов</a:t>
            </a:r>
          </a:p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до 70-80 м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80E043A-B639-45A1-9CF7-69494D2C2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53275" y="2305050"/>
            <a:ext cx="352425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18A6A6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6E32B21-AE9B-4F47-A71B-2DB8157B6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05700" y="1571625"/>
            <a:ext cx="3095625" cy="1476375"/>
          </a:xfrm>
          <a:prstGeom xmlns:a="http://schemas.openxmlformats.org/drawingml/2006/main" prst="roundRect">
            <a:avLst>
              <a:gd name="adj" fmla="val 516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837CB9E-A53C-49D0-9AA3-5596E18A6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96200" y="1790700"/>
            <a:ext cx="2667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35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8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Горизонталь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5D185CB-E6A4-4414-996B-A5595F531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96200" y="2286000"/>
            <a:ext cx="2667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430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UTP Cat.5e</a:t>
            </a:r>
          </a:p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до квартир</a:t>
            </a:r>
          </a:p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розетки RJ-45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07574DE-EE5A-4BE7-B997-A8AED4B99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714750"/>
            <a:ext cx="4667250" cy="1714500"/>
          </a:xfrm>
          <a:prstGeom xmlns:a="http://schemas.openxmlformats.org/drawingml/2006/main" prst="roundRect">
            <a:avLst>
              <a:gd name="adj" fmla="val 444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BCC8F2B-7E4D-44FB-B18A-9C3C4E548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3943350"/>
            <a:ext cx="3429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051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Размещение оборудования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0FD61BB-8354-4812-82B4-B116A1C91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400550"/>
            <a:ext cx="40005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38100" tIns="19050" rIns="38100" bIns="19050">
            <a:normAutofit fontScale="83606"/>
          </a:bodyPr>
          <a:lstStyle xmlns:a="http://schemas.openxmlformats.org/drawingml/2006/main"/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275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275">
                <a:solidFill>
                  <a:srgbClr val="17324D"/>
                </a:solidFill>
                <a:latin typeface="Aptos"/>
                <a:ea typeface="Aptos"/>
                <a:cs typeface="Aptos"/>
              </a:rPr>
              <a:t>головное оборудование размещается в центральном техническом помещении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275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275">
                <a:solidFill>
                  <a:srgbClr val="17324D"/>
                </a:solidFill>
                <a:latin typeface="Aptos"/>
                <a:ea typeface="Aptos"/>
                <a:cs typeface="Aptos"/>
              </a:rPr>
              <a:t>в каждом доме устанавливается домовой коммутатор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275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275">
                <a:solidFill>
                  <a:srgbClr val="17324D"/>
                </a:solidFill>
                <a:latin typeface="Aptos"/>
                <a:ea typeface="Aptos"/>
                <a:cs typeface="Aptos"/>
              </a:rPr>
              <a:t>этажные коммутаторы размещаются в распределительных шкафах</a:t>
            </a:r>
          </a:p>
        </p:txBody>
      </p:sp>
      <p:pic>
        <p:nvPicPr>
          <p:cNvPr id="4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bffbc8357d42be"/>
          <a:stretch xmlns:a="http://schemas.openxmlformats.org/drawingml/2006/main"/>
        </p:blipFill>
        <p:spPr>
          <a:xfrm xmlns:a="http://schemas.openxmlformats.org/drawingml/2006/main">
            <a:off x="6649026" y="3390900"/>
            <a:ext cx="1513324" cy="2571750"/>
          </a:xfrm>
          <a:prstGeom xmlns:a="http://schemas.openxmlformats.org/drawingml/2006/main" prst="rect">
            <a:avLst/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209B4F9-815F-45A4-ABC2-790E5F97C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6000750"/>
            <a:ext cx="2428875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021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90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пример размещения стойки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06B0D94-18D5-4D24-B646-06A4B54EA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96375" y="3714750"/>
            <a:ext cx="2476500" cy="1714500"/>
          </a:xfrm>
          <a:prstGeom xmlns:a="http://schemas.openxmlformats.org/drawingml/2006/main" prst="roundRect">
            <a:avLst>
              <a:gd name="adj" fmla="val 4444"/>
            </a:avLst>
          </a:prstGeom>
          <a:solidFill xmlns:a="http://schemas.openxmlformats.org/drawingml/2006/main">
            <a:srgbClr val="EAF1F7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E76645A-7588-47C2-B091-51B74267E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3943350"/>
            <a:ext cx="200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722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Стандарты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BA81830-1DBD-494C-9FCF-A727718A7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0" y="4495800"/>
            <a:ext cx="200025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2658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Проектирование СКС выполняется с учетом ISO/IEC 11801 и EIA/TIA-568.</a:t>
            </a:r>
          </a:p>
        </p:txBody>
      </p:sp>
    </p:spTree>
    <p:extLst>
      <p:ext uri="{BB962C8B-B14F-4D97-AF65-F5344CB8AC3E}">
        <p14:creationId xmlns:p14="http://schemas.microsoft.com/office/powerpoint/2010/main" val="64707743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1A07235-963A-4114-960C-2E4DCEB00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0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КУРСОВОЙ ПРОЕКТ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18D4C8-C307-409B-AB93-74087194C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9600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rPr>
              <a:t>Оборудование проекта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3AADBD-1525-4FF0-B3CF-775487E1D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00150"/>
            <a:ext cx="10972800" cy="95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F61E2B-5403-47DA-8D5C-2923A8A17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29375"/>
            <a:ext cx="4191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021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90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7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473EC2-FD04-47E2-88E4-29DDF8F8B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524000"/>
            <a:ext cx="10972800" cy="3619500"/>
          </a:xfrm>
          <a:prstGeom xmlns:a="http://schemas.openxmlformats.org/drawingml/2006/main" prst="roundRect">
            <a:avLst>
              <a:gd name="adj" fmla="val 210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16E338-84C7-45DD-9D00-B71E41B3C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762125"/>
            <a:ext cx="2476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777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Назначение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2900231-C3E0-448F-A452-7F7B871BF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1762125"/>
            <a:ext cx="2476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777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Модель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873CBD-A88E-4867-A5C5-257EF7B7E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1762125"/>
            <a:ext cx="952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777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Кол-во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DA11C9B-1827-4774-9472-C370D5151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1762125"/>
            <a:ext cx="2190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777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Стоимость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8260398-F7B6-4969-9712-BB1B1559D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162175"/>
            <a:ext cx="10401300" cy="419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AF1F7"/>
          </a:solidFill>
          <a:ln xmlns:a="http://schemas.openxmlformats.org/drawingml/2006/main" w="0">
            <a:solidFill>
              <a:srgbClr val="EAF1F7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60ED96C-48EC-417C-87D8-FA4103264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238375"/>
            <a:ext cx="2714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Головной маршрутизатор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ED38A8-5D4E-428C-AF26-E697FED60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2238375"/>
            <a:ext cx="2714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F6B9A"/>
                </a:solidFill>
                <a:latin typeface="Aptos"/>
                <a:ea typeface="Aptos"/>
                <a:cs typeface="Aptos"/>
              </a:rPr>
              <a:t>MikroTik CCR2216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5A8AA27-4B5B-4624-B5BA-50A52DBED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38375"/>
            <a:ext cx="95250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1 шт.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A10BAF1-9BDA-42C7-953C-47EE2B8FF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238375"/>
            <a:ext cx="2190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259 000 руб.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31FAEFD-F190-454A-B08A-D03FE92D4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2771775"/>
            <a:ext cx="2714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Коммутатор агрегации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163DE51-8948-48EA-862C-B318B3E30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2771775"/>
            <a:ext cx="2714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F6B9A"/>
                </a:solidFill>
                <a:latin typeface="Aptos"/>
                <a:ea typeface="Aptos"/>
                <a:cs typeface="Aptos"/>
              </a:rPr>
              <a:t>Eltex MES3400-24F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1A67AAB-9A7F-410F-8D44-03F97A9E2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771775"/>
            <a:ext cx="95250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1 шт.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B04E732-9582-4D74-83B5-A1CD7D9886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771775"/>
            <a:ext cx="2190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145 000 руб.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D8D6672-40A5-4765-BC65-4177D8964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3228975"/>
            <a:ext cx="10401300" cy="419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AF1F7"/>
          </a:solidFill>
          <a:ln xmlns:a="http://schemas.openxmlformats.org/drawingml/2006/main" w="0">
            <a:solidFill>
              <a:srgbClr val="EAF1F7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B1ABCDD-2C14-467B-9EDC-60FFEBFAB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305175"/>
            <a:ext cx="2714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Домовой коммутатор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6020328-3126-4A03-A9F2-10A619AFA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3305175"/>
            <a:ext cx="2714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F6B9A"/>
                </a:solidFill>
                <a:latin typeface="Aptos"/>
                <a:ea typeface="Aptos"/>
                <a:cs typeface="Aptos"/>
              </a:rPr>
              <a:t>D-Link DGS-1210-28F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9B8284A-ABA3-4494-809D-CCF6C4C29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305175"/>
            <a:ext cx="95250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7 шт.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8A8333D-33A6-4E40-BC0B-5371087FF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3305175"/>
            <a:ext cx="2190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116 900 руб.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8764AB8-F7BE-49EA-BBF9-A9FE264D7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838575"/>
            <a:ext cx="2714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Этажный коммутатор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B27AC44-A248-4559-93CA-D80D41045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3838575"/>
            <a:ext cx="2714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F6B9A"/>
                </a:solidFill>
                <a:latin typeface="Aptos"/>
                <a:ea typeface="Aptos"/>
                <a:cs typeface="Aptos"/>
              </a:rPr>
              <a:t>TP-Link TL-SG3428X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D9C40C7-FA65-4E76-B658-5D6C6194B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838575"/>
            <a:ext cx="95250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33 шт.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7DEC659-2E74-4483-8345-4321D5BF6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3838575"/>
            <a:ext cx="2190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709 500 руб.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6071243-BDA2-41C5-81E9-14C038948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4295775"/>
            <a:ext cx="10401300" cy="419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AF1F7"/>
          </a:solidFill>
          <a:ln xmlns:a="http://schemas.openxmlformats.org/drawingml/2006/main" w="0">
            <a:solidFill>
              <a:srgbClr val="EAF1F7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DAB0E7B-69A0-4EF7-ACA6-F1F2C3056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371975"/>
            <a:ext cx="2714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ИБП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E331EEE-BF78-4F8B-95D7-6E6627588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4371975"/>
            <a:ext cx="2714625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F6B9A"/>
                </a:solidFill>
                <a:latin typeface="Aptos"/>
                <a:ea typeface="Aptos"/>
                <a:cs typeface="Aptos"/>
              </a:rPr>
              <a:t>APC Smart-UPS 1500 VA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D062BED-40A8-4628-ADEC-95F312F7C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371975"/>
            <a:ext cx="95250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8 шт.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C3C4BAE-662B-446A-BB47-4C7DD1123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4371975"/>
            <a:ext cx="2190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280 000 руб.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C7EA411-61AD-41BB-A5B8-BB9B8A36B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476875"/>
            <a:ext cx="10287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5797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500" b="0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2F6B9A"/>
                </a:solidFill>
                <a:latin typeface="Aptos"/>
                <a:ea typeface="Aptos"/>
                <a:cs typeface="Aptos"/>
              </a:rPr>
              <a:t>Подбор выполнен по критерию цена/качество: оборудование поддерживает управляемую коммутацию, VLAN, SFP/SFP+ и запас для расширения.</a:t>
            </a:r>
          </a:p>
        </p:txBody>
      </p:sp>
    </p:spTree>
    <p:extLst>
      <p:ext uri="{BB962C8B-B14F-4D97-AF65-F5344CB8AC3E}">
        <p14:creationId xmlns:p14="http://schemas.microsoft.com/office/powerpoint/2010/main" val="129735314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F59B606-FE66-4E52-9865-47A07F56C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0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КУРСОВОЙ ПРОЕКТ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5D4623-FCB2-4F1B-928C-3C610E0F0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9600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rPr>
              <a:t>Программная часть и безопасность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63723F-CA99-43D4-BA97-A32CF2A1A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00150"/>
            <a:ext cx="10972800" cy="95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9E2A63-1348-42E9-B97D-36CE19B91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29375"/>
            <a:ext cx="4191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021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90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8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0522CC-E35B-41EB-9EE1-9ED83DC7A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524000"/>
            <a:ext cx="4953000" cy="4000500"/>
          </a:xfrm>
          <a:prstGeom xmlns:a="http://schemas.openxmlformats.org/drawingml/2006/main" prst="roundRect">
            <a:avLst>
              <a:gd name="adj" fmla="val 190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59B430B-F549-4A16-AED6-33B8F22E2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1790700"/>
            <a:ext cx="3048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642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875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Серверная часть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E420493-C7FF-4635-8942-1988ECC7A2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81250"/>
            <a:ext cx="4095750" cy="1333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38100" tIns="19050" rIns="38100" bIns="19050">
            <a:normAutofit fontScale="100000"/>
          </a:bodyPr>
          <a:lstStyle xmlns:a="http://schemas.openxmlformats.org/drawingml/2006/main"/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Windows Server 2016: DHCP, DNS, групповые политики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RouterOS: NAT, firewall, shaping, маршрутизация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Zabbix: мониторинг каналов, портов и оборудования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35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350">
                <a:solidFill>
                  <a:srgbClr val="17324D"/>
                </a:solidFill>
                <a:latin typeface="Aptos"/>
                <a:ea typeface="Aptos"/>
                <a:cs typeface="Aptos"/>
              </a:rPr>
              <a:t>резервное копирование конфигураций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11E2224-B3BD-4B01-AA9E-0D892F514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524000"/>
            <a:ext cx="5676900" cy="4000500"/>
          </a:xfrm>
          <a:prstGeom xmlns:a="http://schemas.openxmlformats.org/drawingml/2006/main" prst="roundRect">
            <a:avLst>
              <a:gd name="adj" fmla="val 1905"/>
            </a:avLst>
          </a:prstGeom>
          <a:solidFill xmlns:a="http://schemas.openxmlformats.org/drawingml/2006/main">
            <a:srgbClr val="E7F6F5"/>
          </a:solidFill>
          <a:ln xmlns:a="http://schemas.openxmlformats.org/drawingml/2006/main" w="9525">
            <a:solidFill>
              <a:srgbClr val="18A6A6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AB8E75E-CCFF-40FA-A4B2-0434AB041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1790700"/>
            <a:ext cx="3048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642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875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Защита сети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405D415-98EB-46F9-955D-798FDA8E1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2381250"/>
            <a:ext cx="2266950" cy="552450"/>
          </a:xfrm>
          <a:prstGeom xmlns:a="http://schemas.openxmlformats.org/drawingml/2006/main" prst="roundRect">
            <a:avLst>
              <a:gd name="adj" fmla="val 1034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D341BD8-DBA7-4FB9-8070-7104C47B4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2457450"/>
            <a:ext cx="952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6354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VLAN 10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54A0FDB-73A8-48BF-9A3F-D103E84C9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2676525"/>
            <a:ext cx="1952625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5511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0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управляющая сеть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2B4732B-5F89-4E89-A193-2121793B31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2381250"/>
            <a:ext cx="2266950" cy="552450"/>
          </a:xfrm>
          <a:prstGeom xmlns:a="http://schemas.openxmlformats.org/drawingml/2006/main" prst="roundRect">
            <a:avLst>
              <a:gd name="adj" fmla="val 1034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6D5FFEB-5B87-4C70-BF97-C739BF66F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6350" y="2457450"/>
            <a:ext cx="952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6354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VLAN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CCAB623-5199-4F30-B8B4-783D40A47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6350" y="2676525"/>
            <a:ext cx="1952625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5511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0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клиентский трафик жильцов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83828F7-6BCC-4143-9120-270AE81E6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3162300"/>
            <a:ext cx="2266950" cy="552450"/>
          </a:xfrm>
          <a:prstGeom xmlns:a="http://schemas.openxmlformats.org/drawingml/2006/main" prst="roundRect">
            <a:avLst>
              <a:gd name="adj" fmla="val 1034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04B748B-5001-400F-B3D7-C8813E32D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238500"/>
            <a:ext cx="952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6354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VLAN 30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6A0DB9F-F80B-4FCB-9FD5-290C3194B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3457575"/>
            <a:ext cx="1952625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5511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0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гостевой Wi-Fi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8929596-A54E-42AB-86AB-BBF3512FF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3162300"/>
            <a:ext cx="2266950" cy="552450"/>
          </a:xfrm>
          <a:prstGeom xmlns:a="http://schemas.openxmlformats.org/drawingml/2006/main" prst="roundRect">
            <a:avLst>
              <a:gd name="adj" fmla="val 1034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1BAFFE5-EBCD-4BCC-A0B1-D64214DCC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6350" y="3238500"/>
            <a:ext cx="952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6354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Port Isolation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C4093B4-418F-410E-9DCF-BC4ADB978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6350" y="3457575"/>
            <a:ext cx="1952625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5511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0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изоляция квартир на уровне L2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AA81A88-25F4-476E-8EA7-D2E9B1D20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3943350"/>
            <a:ext cx="2266950" cy="552450"/>
          </a:xfrm>
          <a:prstGeom xmlns:a="http://schemas.openxmlformats.org/drawingml/2006/main" prst="roundRect">
            <a:avLst>
              <a:gd name="adj" fmla="val 1034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D2D2C78-135C-4082-A76B-43FDB55C9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4019550"/>
            <a:ext cx="952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6354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SSH/HTTPS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97B8DA3-11C8-4F0D-8AD7-2C3E9630B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4238625"/>
            <a:ext cx="1952625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5511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0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защищенное управление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71FF1EC-69CB-43D0-9197-ED6F5662D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0" y="3943350"/>
            <a:ext cx="2266950" cy="552450"/>
          </a:xfrm>
          <a:prstGeom xmlns:a="http://schemas.openxmlformats.org/drawingml/2006/main" prst="roundRect">
            <a:avLst>
              <a:gd name="adj" fmla="val 1034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BA199D7-33DC-489D-93D7-4669FA944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6350" y="4019550"/>
            <a:ext cx="952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6354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Firewall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442CBD7-A569-42C3-B29F-FA62CB8EB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6350" y="4238625"/>
            <a:ext cx="1952625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5511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05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05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фильтрация нежелательных соединений</a:t>
            </a:r>
          </a:p>
        </p:txBody>
      </p:sp>
    </p:spTree>
    <p:extLst>
      <p:ext uri="{BB962C8B-B14F-4D97-AF65-F5344CB8AC3E}">
        <p14:creationId xmlns:p14="http://schemas.microsoft.com/office/powerpoint/2010/main" val="8447254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CC8CAAC-C87B-4BA5-85F1-B22F61752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0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КУРСОВОЙ ПРОЕКТ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C4EAE4-1294-44E0-A6E4-00ECCF9BF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9600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rPr>
              <a:t>Экономическая часть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FE235D5-94CD-4AB9-86FF-619EBDCC4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00150"/>
            <a:ext cx="10972800" cy="95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EF6DBB-EC43-4A69-AE93-05F064043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29375"/>
            <a:ext cx="4191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021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90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9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450140-CDA2-45E0-9CE2-D3902EF19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524000"/>
            <a:ext cx="3143250" cy="1476375"/>
          </a:xfrm>
          <a:prstGeom xmlns:a="http://schemas.openxmlformats.org/drawingml/2006/main" prst="roundRect">
            <a:avLst>
              <a:gd name="adj" fmla="val 516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5BAF4E8-5F92-4343-B360-D4A0B14B7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1695450"/>
            <a:ext cx="28003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18A6A6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18A6A6"/>
                </a:solidFill>
                <a:latin typeface="Aptos Display"/>
                <a:ea typeface="Aptos Display"/>
                <a:cs typeface="Aptos Display"/>
              </a:rPr>
              <a:t>3 761 101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E51F8AF-AEE8-41C4-BA1D-6267E2884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305050"/>
            <a:ext cx="280035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руб. единовременных затрат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EFAB59E-87AF-4641-AD35-E51D48040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38600" y="1524000"/>
            <a:ext cx="3143250" cy="1476375"/>
          </a:xfrm>
          <a:prstGeom xmlns:a="http://schemas.openxmlformats.org/drawingml/2006/main" prst="roundRect">
            <a:avLst>
              <a:gd name="adj" fmla="val 516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8759CD3-6A0A-4EAE-A21B-8D9590C7C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1695450"/>
            <a:ext cx="28003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2F6B9A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2F6B9A"/>
                </a:solidFill>
                <a:latin typeface="Aptos Display"/>
                <a:ea typeface="Aptos Display"/>
                <a:cs typeface="Aptos Display"/>
              </a:rPr>
              <a:t>360 000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DABD0E6-AE04-4E33-9B1F-77F8683E5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2305050"/>
            <a:ext cx="280035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руб./год эксплуатационных затрат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C0C5A84-C0E7-4839-B334-D800C3202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67600" y="1524000"/>
            <a:ext cx="4114800" cy="1476375"/>
          </a:xfrm>
          <a:prstGeom xmlns:a="http://schemas.openxmlformats.org/drawingml/2006/main" prst="roundRect">
            <a:avLst>
              <a:gd name="adj" fmla="val 5161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3B9D966-FC56-429E-B059-135BE0A60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39050" y="1695450"/>
            <a:ext cx="37719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818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18A6A6"/>
                </a:solidFill>
                <a:latin typeface="Aptos Display"/>
                <a:ea typeface="Aptos Display"/>
                <a:cs typeface="Aptos Display"/>
              </a:defRPr>
            </a:pPr>
            <a:r>
              <a:rPr sz="3150" b="1">
                <a:solidFill>
                  <a:srgbClr val="18A6A6"/>
                </a:solidFill>
                <a:latin typeface="Aptos Display"/>
                <a:ea typeface="Aptos Display"/>
                <a:cs typeface="Aptos Display"/>
              </a:rPr>
              <a:t>6,7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DC05CB3-454F-4EF9-A23F-C916B484F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39050" y="2305050"/>
            <a:ext cx="377190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месяца срок окупаемости при 50% подключении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17DC62C-FB3A-4A31-9A62-71AAB0C5A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524250"/>
            <a:ext cx="4953000" cy="1619250"/>
          </a:xfrm>
          <a:prstGeom xmlns:a="http://schemas.openxmlformats.org/drawingml/2006/main" prst="roundRect">
            <a:avLst>
              <a:gd name="adj" fmla="val 47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E5FB38B-BF7F-43CF-8823-64DDC189BF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3752850"/>
            <a:ext cx="33337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35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8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Стоимость подключения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2F853CD-C94F-46D7-A4DF-013D6FB6F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4333875"/>
            <a:ext cx="40957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379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10000"/>
              </a:lnSpc>
              <a:buNone/>
              <a:defRPr sz="1575" b="0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2F6B9A"/>
                </a:solidFill>
                <a:latin typeface="Aptos"/>
                <a:ea typeface="Aptos"/>
                <a:cs typeface="Aptos"/>
              </a:rPr>
              <a:t>при 50% подключении: 3 182 руб./квартира</a:t>
            </a:r>
          </a:p>
          <a:p xmlns:a="http://schemas.openxmlformats.org/drawingml/2006/main">
            <a:pPr algn="l">
              <a:lnSpc>
                <a:spcPct val="110000"/>
              </a:lnSpc>
              <a:buNone/>
              <a:defRPr sz="1575" b="0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2F6B9A"/>
                </a:solidFill>
                <a:latin typeface="Aptos"/>
                <a:ea typeface="Aptos"/>
                <a:cs typeface="Aptos"/>
              </a:rPr>
              <a:t>при 100% подключении: 1 591 руб./квартира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3E076FA-9330-4BCA-A1C3-473E803C8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24250"/>
            <a:ext cx="5676900" cy="1619250"/>
          </a:xfrm>
          <a:prstGeom xmlns:a="http://schemas.openxmlformats.org/drawingml/2006/main" prst="roundRect">
            <a:avLst>
              <a:gd name="adj" fmla="val 4706"/>
            </a:avLst>
          </a:prstGeom>
          <a:solidFill xmlns:a="http://schemas.openxmlformats.org/drawingml/2006/main">
            <a:srgbClr val="EAF1F7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B86D0CE-F1E5-4854-B2A6-828BDA2F1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3752850"/>
            <a:ext cx="2857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359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8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Структура затрат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BEBC846-2FD9-4504-A440-C0CE5CDA5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4248150"/>
            <a:ext cx="1238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201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12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оборудование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62C1A96-C885-4ED7-9722-5775C9E7F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4286250"/>
            <a:ext cx="2857500" cy="133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DE7F0"/>
          </a:solidFill>
          <a:ln xmlns:a="http://schemas.openxmlformats.org/drawingml/2006/main" w="0">
            <a:solidFill>
              <a:srgbClr val="DDE7F0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D2E20D2-1D9D-4D96-901D-7B6C43152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4286250"/>
            <a:ext cx="2728913" cy="133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8A6A6"/>
          </a:solidFill>
          <a:ln xmlns:a="http://schemas.openxmlformats.org/drawingml/2006/main" w="0">
            <a:solidFill>
              <a:srgbClr val="18A6A6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EEB1DA6-3DBA-48ED-9139-ED2077561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77500" y="4238625"/>
            <a:ext cx="666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201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125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76.4%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05AF56D-C5E0-4A60-AFF4-792232FA1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4572000"/>
            <a:ext cx="1238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201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12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материалы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7D0A79C-26EE-4BCF-A20E-3431D0907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4610100"/>
            <a:ext cx="2857500" cy="133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DE7F0"/>
          </a:solidFill>
          <a:ln xmlns:a="http://schemas.openxmlformats.org/drawingml/2006/main" w="0">
            <a:solidFill>
              <a:srgbClr val="DDE7F0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D7DA3D7-99BA-47E4-A24B-CFE36820F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4610100"/>
            <a:ext cx="425053" cy="133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6B9A"/>
          </a:solidFill>
          <a:ln xmlns:a="http://schemas.openxmlformats.org/drawingml/2006/main" w="0">
            <a:solidFill>
              <a:srgbClr val="2F6B9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314AB6F-251F-45F7-A9E9-2A7F0E9A3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77500" y="4562475"/>
            <a:ext cx="666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201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125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11.9%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64F17B3-76A4-4348-AC8B-E3669482C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4895850"/>
            <a:ext cx="12382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201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125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прочие затраты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74368B8-7E13-4A54-B20F-CDAF0D4A6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4933950"/>
            <a:ext cx="2857500" cy="133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DE7F0"/>
          </a:solidFill>
          <a:ln xmlns:a="http://schemas.openxmlformats.org/drawingml/2006/main" w="0">
            <a:solidFill>
              <a:srgbClr val="DDE7F0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81D89ED-2155-4CD2-A919-CDDDA6416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4933950"/>
            <a:ext cx="417909" cy="1333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B8794"/>
          </a:solidFill>
          <a:ln xmlns:a="http://schemas.openxmlformats.org/drawingml/2006/main" w="0">
            <a:solidFill>
              <a:srgbClr val="7B8794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4FA2BDC-6822-4514-BE0D-BC455B710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77500" y="4886325"/>
            <a:ext cx="666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201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125" b="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17324D"/>
                </a:solidFill>
                <a:latin typeface="Aptos"/>
                <a:ea typeface="Aptos"/>
                <a:cs typeface="Aptos"/>
              </a:rPr>
              <a:t>11.7%</a:t>
            </a:r>
          </a:p>
        </p:txBody>
      </p:sp>
    </p:spTree>
    <p:extLst>
      <p:ext uri="{BB962C8B-B14F-4D97-AF65-F5344CB8AC3E}">
        <p14:creationId xmlns:p14="http://schemas.microsoft.com/office/powerpoint/2010/main" val="214240036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8D8CB51-B4A5-40BB-A62B-C220F1995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00" b="1">
                <a:solidFill>
                  <a:srgbClr val="18A6A6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18A6A6"/>
                </a:solidFill>
                <a:latin typeface="Aptos"/>
                <a:ea typeface="Aptos"/>
                <a:cs typeface="Aptos"/>
              </a:rPr>
              <a:t>КУРСОВОЙ ПРОЕКТ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00E9F8D-918F-45F8-A792-44EA99EA5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9600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defRPr>
            </a:pPr>
            <a:r>
              <a:rPr sz="2550" b="1">
                <a:solidFill>
                  <a:srgbClr val="17324D"/>
                </a:solidFill>
                <a:latin typeface="Aptos Display"/>
                <a:ea typeface="Aptos Display"/>
                <a:cs typeface="Aptos Display"/>
              </a:rPr>
              <a:t>Заключение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24CFF7-D92D-49FE-A315-BEA95D8F8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00150"/>
            <a:ext cx="10972800" cy="95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C2A959-C0A5-4F0C-B569-5802A2DE7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29375"/>
            <a:ext cx="4191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90021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900" b="0">
                <a:solidFill>
                  <a:srgbClr val="5C7184"/>
                </a:solidFill>
                <a:latin typeface="Aptos"/>
                <a:ea typeface="Aptos"/>
                <a:cs typeface="Aptos"/>
              </a:defRPr>
            </a:pPr>
            <a:r>
              <a:rPr sz="900" b="0">
                <a:solidFill>
                  <a:srgbClr val="5C7184"/>
                </a:solidFill>
                <a:latin typeface="Aptos"/>
                <a:ea typeface="Aptos"/>
                <a:cs typeface="Aptos"/>
              </a:rPr>
              <a:t>10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048EE6-E522-49BE-A59E-7A693B654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524000"/>
            <a:ext cx="10972800" cy="3810000"/>
          </a:xfrm>
          <a:prstGeom xmlns:a="http://schemas.openxmlformats.org/drawingml/2006/main" prst="roundRect">
            <a:avLst>
              <a:gd name="adj" fmla="val 2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C8D5E1"/>
            </a:solidFill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5663A0C-0C7F-4141-A426-B73CD8185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847850"/>
            <a:ext cx="3429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8744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25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Итоги проекта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A5BE976-7C4D-4B39-AF1D-FB0A722D9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2524125"/>
            <a:ext cx="723900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38100" tIns="19050" rIns="38100" bIns="19050">
            <a:normAutofit fontScale="100000"/>
          </a:bodyPr>
          <a:lstStyle xmlns:a="http://schemas.openxmlformats.org/drawingml/2006/main"/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50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00">
                <a:solidFill>
                  <a:srgbClr val="17324D"/>
                </a:solidFill>
                <a:latin typeface="Aptos"/>
                <a:ea typeface="Aptos"/>
                <a:cs typeface="Aptos"/>
              </a:rPr>
              <a:t>спроектирована ЛВС для семи домов общей вместимостью до 2364 квартир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50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00">
                <a:solidFill>
                  <a:srgbClr val="17324D"/>
                </a:solidFill>
                <a:latin typeface="Aptos"/>
                <a:ea typeface="Aptos"/>
                <a:cs typeface="Aptos"/>
              </a:rPr>
              <a:t>выбрана иерархическая топология «звезда» с центральным узлом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50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00">
                <a:solidFill>
                  <a:srgbClr val="17324D"/>
                </a:solidFill>
                <a:latin typeface="Aptos"/>
                <a:ea typeface="Aptos"/>
                <a:cs typeface="Aptos"/>
              </a:rPr>
              <a:t>обоснованы технологии: оптика OM3, FTP Cat.6 и UTP Cat.5e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50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00">
                <a:solidFill>
                  <a:srgbClr val="17324D"/>
                </a:solidFill>
                <a:latin typeface="Aptos"/>
                <a:ea typeface="Aptos"/>
                <a:cs typeface="Aptos"/>
              </a:rPr>
              <a:t>предусмотрены VLAN, Port Isolation, firewall и мониторинг Zabbix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50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00">
                <a:solidFill>
                  <a:srgbClr val="17324D"/>
                </a:solidFill>
                <a:latin typeface="Aptos"/>
                <a:ea typeface="Aptos"/>
                <a:cs typeface="Aptos"/>
              </a:rPr>
              <a:t>рассчитаны затраты и стоимость подключения одной квартиры</a:t>
            </a:r>
          </a:p>
          <a:p xmlns:a="http://schemas.openxmlformats.org/drawingml/2006/main">
            <a:pPr marL="23" indent="-12">
              <a:lnSpc>
                <a:spcPct val="108000"/>
              </a:lnSpc>
              <a:spcAft>
                <a:spcPts val="8"/>
              </a:spcAft>
              <a:buNone/>
              <a:defRPr sz="1500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500">
                <a:solidFill>
                  <a:srgbClr val="17324D"/>
                </a:solidFill>
                <a:latin typeface="Aptos"/>
                <a:ea typeface="Aptos"/>
                <a:cs typeface="Aptos"/>
              </a:rPr>
              <a:t>проект экономически обоснован и готов к масштабированию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93291C0-0349-4128-8BEE-10DB30476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20125" y="2000250"/>
            <a:ext cx="2286000" cy="2381250"/>
          </a:xfrm>
          <a:prstGeom xmlns:a="http://schemas.openxmlformats.org/drawingml/2006/main" prst="roundRect">
            <a:avLst>
              <a:gd name="adj" fmla="val 3333"/>
            </a:avLst>
          </a:prstGeom>
          <a:solidFill xmlns:a="http://schemas.openxmlformats.org/drawingml/2006/main">
            <a:srgbClr val="E7F6F5"/>
          </a:solidFill>
          <a:ln xmlns:a="http://schemas.openxmlformats.org/drawingml/2006/main" w="9525">
            <a:solidFill>
              <a:srgbClr val="18A6A6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1823982-8BF2-422C-A32A-8E3A9563C8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2247900"/>
            <a:ext cx="18097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t">
            <a:normAutofit fontScale="7716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800" b="1">
                <a:solidFill>
                  <a:srgbClr val="17324D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17324D"/>
                </a:solidFill>
                <a:latin typeface="Aptos"/>
                <a:ea typeface="Aptos"/>
                <a:cs typeface="Aptos"/>
              </a:rPr>
              <a:t>Результат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41E39B0-00D6-43C5-988F-7FD42C2C0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2857500"/>
            <a:ext cx="1809750" cy="1123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57150" tIns="38100" rIns="57150" bIns="38100" anchor="ctr">
            <a:normAutofit fontScale="84876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875" b="1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2F6B9A"/>
                </a:solidFill>
                <a:latin typeface="Aptos"/>
                <a:ea typeface="Aptos"/>
                <a:cs typeface="Aptos"/>
              </a:rPr>
              <a:t>масштабируемая</a:t>
            </a:r>
          </a:p>
          <a:p xmlns:a="http://schemas.openxmlformats.org/drawingml/2006/main">
            <a:pPr algn="ctr">
              <a:lnSpc>
                <a:spcPct val="108000"/>
              </a:lnSpc>
              <a:buNone/>
              <a:defRPr sz="1875" b="1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2F6B9A"/>
                </a:solidFill>
                <a:latin typeface="Aptos"/>
                <a:ea typeface="Aptos"/>
                <a:cs typeface="Aptos"/>
              </a:rPr>
              <a:t>безопасная</a:t>
            </a:r>
          </a:p>
          <a:p xmlns:a="http://schemas.openxmlformats.org/drawingml/2006/main">
            <a:pPr algn="ctr">
              <a:lnSpc>
                <a:spcPct val="108000"/>
              </a:lnSpc>
              <a:buNone/>
              <a:defRPr sz="1875" b="1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2F6B9A"/>
                </a:solidFill>
                <a:latin typeface="Aptos"/>
                <a:ea typeface="Aptos"/>
                <a:cs typeface="Aptos"/>
              </a:rPr>
              <a:t>экономичная</a:t>
            </a:r>
          </a:p>
          <a:p xmlns:a="http://schemas.openxmlformats.org/drawingml/2006/main">
            <a:pPr algn="ctr">
              <a:lnSpc>
                <a:spcPct val="108000"/>
              </a:lnSpc>
              <a:buNone/>
              <a:defRPr sz="1875" b="1">
                <a:solidFill>
                  <a:srgbClr val="2F6B9A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2F6B9A"/>
                </a:solidFill>
                <a:latin typeface="Aptos"/>
                <a:ea typeface="Aptos"/>
                <a:cs typeface="Aptos"/>
              </a:rPr>
              <a:t>домашняя сеть</a:t>
            </a:r>
          </a:p>
        </p:txBody>
      </p:sp>
    </p:spTree>
    <p:extLst>
      <p:ext uri="{BB962C8B-B14F-4D97-AF65-F5344CB8AC3E}">
        <p14:creationId xmlns:p14="http://schemas.microsoft.com/office/powerpoint/2010/main" val="76436727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2026-06-19T08:01:34.6760000Z</dcterms:created>
  <dcterms:modified xsi:type="dcterms:W3CDTF">2026-06-19T08:01:34.6760000Z</dcterms:modified>
</coreProperties>
</file>