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7fd69c8cc344798" /><Relationship Type="http://schemas.openxmlformats.org/officeDocument/2006/relationships/extended-properties" Target="/docProps/app.xml" Id="R7688657996a041be" /><Relationship Type="http://schemas.openxmlformats.org/officeDocument/2006/relationships/officeDocument" Target="/ppt/presentation.xml" Id="Ra48c6df0bd1f49c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49e458d73c34432"/>
  </p:sldMasterIdLst>
  <p:notesMasterIdLst>
    <p:notesMasterId xmlns:r="http://schemas.openxmlformats.org/officeDocument/2006/relationships" r:id="R64825477aa724080"/>
  </p:notesMasterIdLst>
  <p:sldIdLst>
    <p:sldId xmlns:r="http://schemas.openxmlformats.org/officeDocument/2006/relationships" id="256" r:id="R84d61096d7854d0d"/>
    <p:sldId xmlns:r="http://schemas.openxmlformats.org/officeDocument/2006/relationships" id="257" r:id="Rd6ad660c23e7411a"/>
    <p:sldId xmlns:r="http://schemas.openxmlformats.org/officeDocument/2006/relationships" id="258" r:id="Rd47c6246976c4a3c"/>
    <p:sldId xmlns:r="http://schemas.openxmlformats.org/officeDocument/2006/relationships" id="259" r:id="Re7d629933a984085"/>
    <p:sldId xmlns:r="http://schemas.openxmlformats.org/officeDocument/2006/relationships" id="260" r:id="R01b250b73a7d457c"/>
    <p:sldId xmlns:r="http://schemas.openxmlformats.org/officeDocument/2006/relationships" id="261" r:id="R6537224d69f24959"/>
    <p:sldId xmlns:r="http://schemas.openxmlformats.org/officeDocument/2006/relationships" id="262" r:id="Rb897ec337f3941ee"/>
    <p:sldId xmlns:r="http://schemas.openxmlformats.org/officeDocument/2006/relationships" id="263" r:id="R3dbd1e87f6074da1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e0294c6e59d4c06" /><Relationship Type="http://schemas.openxmlformats.org/officeDocument/2006/relationships/slideMaster" Target="/ppt/slideMasters/slideMaster1.xml" Id="Rd49e458d73c34432" /><Relationship Type="http://schemas.openxmlformats.org/officeDocument/2006/relationships/notesMaster" Target="/ppt/notesMasters/notesMaster1.xml" Id="R64825477aa724080" /><Relationship Type="http://schemas.openxmlformats.org/officeDocument/2006/relationships/presProps" Target="/ppt/presProps.xml" Id="Rd99c1a58f2f443d9" /><Relationship Type="http://schemas.openxmlformats.org/officeDocument/2006/relationships/viewProps" Target="/ppt/viewProps.xml" Id="R8410937d9c1e456f" /><Relationship Type="http://schemas.openxmlformats.org/officeDocument/2006/relationships/tableStyles" Target="/ppt/tableStyles.xml" Id="Rfe90b29180fa4399" /><Relationship Type="http://schemas.openxmlformats.org/officeDocument/2006/relationships/slide" Target="/ppt/slides/slide1.xml" Id="R84d61096d7854d0d" /><Relationship Type="http://schemas.openxmlformats.org/officeDocument/2006/relationships/slide" Target="/ppt/slides/slide2.xml" Id="Rd6ad660c23e7411a" /><Relationship Type="http://schemas.openxmlformats.org/officeDocument/2006/relationships/slide" Target="/ppt/slides/slide3.xml" Id="Rd47c6246976c4a3c" /><Relationship Type="http://schemas.openxmlformats.org/officeDocument/2006/relationships/slide" Target="/ppt/slides/slide4.xml" Id="Re7d629933a984085" /><Relationship Type="http://schemas.openxmlformats.org/officeDocument/2006/relationships/slide" Target="/ppt/slides/slide5.xml" Id="R01b250b73a7d457c" /><Relationship Type="http://schemas.openxmlformats.org/officeDocument/2006/relationships/slide" Target="/ppt/slides/slide6.xml" Id="R6537224d69f24959" /><Relationship Type="http://schemas.openxmlformats.org/officeDocument/2006/relationships/slide" Target="/ppt/slides/slide7.xml" Id="Rb897ec337f3941ee" /><Relationship Type="http://schemas.openxmlformats.org/officeDocument/2006/relationships/slide" Target="/ppt/slides/slide8.xml" Id="R3dbd1e87f6074da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73991cd04e5438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5765749743b46e5" /><Relationship Type="http://schemas.openxmlformats.org/officeDocument/2006/relationships/notesMaster" Target="/ppt/notesMasters/notesMaster1.xml" Id="R996dd8074e28419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22eeefd74744210" /><Relationship Type="http://schemas.openxmlformats.org/officeDocument/2006/relationships/notesMaster" Target="/ppt/notesMasters/notesMaster1.xml" Id="R7f98adef2556486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9b16712cb524e4a" /><Relationship Type="http://schemas.openxmlformats.org/officeDocument/2006/relationships/notesMaster" Target="/ppt/notesMasters/notesMaster1.xml" Id="Rd8e6a3f80e7847b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1ec277120914439" /><Relationship Type="http://schemas.openxmlformats.org/officeDocument/2006/relationships/notesMaster" Target="/ppt/notesMasters/notesMaster1.xml" Id="Rbdfeba21bf8e4e2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61802b9e274473e" /><Relationship Type="http://schemas.openxmlformats.org/officeDocument/2006/relationships/notesMaster" Target="/ppt/notesMasters/notesMaster1.xml" Id="R9c155116c47943c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0c229ae789f4642" /><Relationship Type="http://schemas.openxmlformats.org/officeDocument/2006/relationships/notesMaster" Target="/ppt/notesMasters/notesMaster1.xml" Id="Rd3722d398aaa4f3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0205db03d604bd9" /><Relationship Type="http://schemas.openxmlformats.org/officeDocument/2006/relationships/notesMaster" Target="/ppt/notesMasters/notesMaster1.xml" Id="R975b8011486e44a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eb7a71294b74ada" /><Relationship Type="http://schemas.openxmlformats.org/officeDocument/2006/relationships/notesMaster" Target="/ppt/notesMasters/notesMaster1.xml" Id="R1afb45a3e2364c0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18d172c2ff2453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76fe30952aa4741" /><Relationship Type="http://schemas.openxmlformats.org/officeDocument/2006/relationships/slideLayout" Target="/ppt/slideLayouts/slideLayout1.xml" Id="R5938e9f808654a2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938e9f808654a2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e4a68b50014201" /><Relationship Type="http://schemas.openxmlformats.org/officeDocument/2006/relationships/notesSlide" Target="/ppt/notesSlides/notesSlide1.xml" Id="R97800d98f273484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eabe494ced476b" /><Relationship Type="http://schemas.openxmlformats.org/officeDocument/2006/relationships/notesSlide" Target="/ppt/notesSlides/notesSlide2.xml" Id="Rdf087a3950704b3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9d16fe7ccf4ed3" /><Relationship Type="http://schemas.openxmlformats.org/officeDocument/2006/relationships/notesSlide" Target="/ppt/notesSlides/notesSlide3.xml" Id="Rf8d5c2243f1046c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d70f0b8023405c" /><Relationship Type="http://schemas.openxmlformats.org/officeDocument/2006/relationships/notesSlide" Target="/ppt/notesSlides/notesSlide4.xml" Id="Rcfe58558d90c4bd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2eb662fb5b4876" /><Relationship Type="http://schemas.openxmlformats.org/officeDocument/2006/relationships/notesSlide" Target="/ppt/notesSlides/notesSlide5.xml" Id="R772abf56cbc3480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1fcddce73747cd" /><Relationship Type="http://schemas.openxmlformats.org/officeDocument/2006/relationships/notesSlide" Target="/ppt/notesSlides/notesSlide6.xml" Id="Recfdb9b9e32544e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679aa1723648d7" /><Relationship Type="http://schemas.openxmlformats.org/officeDocument/2006/relationships/notesSlide" Target="/ppt/notesSlides/notesSlide7.xml" Id="R1ec3d33dbf67403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1b80f12be94565" /><Relationship Type="http://schemas.openxmlformats.org/officeDocument/2006/relationships/notesSlide" Target="/ppt/notesSlides/notesSlide8.xml" Id="R3e9579ebd6f0449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8F0F3C3-0D41-4358-A921-9833830A2A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6CA42BB-4BB1-402A-9CE5-B8F1BD546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81050"/>
            <a:ext cx="7239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80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Лабораторная работа № 10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5F6BAD-6699-4D9C-953F-8D24454F3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19250"/>
            <a:ext cx="933450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3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База данных центра по трудоустройству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AE6A5D-1AFE-4DA3-B492-D80E07AD2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0375"/>
            <a:ext cx="8382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CBD5E1"/>
                </a:solidFill>
                <a:latin typeface="Aptos"/>
                <a:ea typeface="Aptos"/>
                <a:cs typeface="Aptos"/>
              </a:defRPr>
            </a:pPr>
            <a:r>
              <a:rPr sz="1650" b="0">
                <a:solidFill>
                  <a:srgbClr val="CBD5E1"/>
                </a:solidFill>
                <a:latin typeface="Aptos"/>
                <a:ea typeface="Aptos"/>
                <a:cs typeface="Aptos"/>
              </a:rPr>
              <a:t>Проектирование БД предоставления и запроса вакансий: работодатели, соискатели, вакансии, резюме, отклики и собеседования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D0F19BD-47A1-4FA6-8F61-479AA376E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76750"/>
            <a:ext cx="233362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19DBF0-0CA9-4616-994F-F41809092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91050"/>
            <a:ext cx="2066925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9 таблиц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601217-D272-4C7D-94B7-7EEFC7991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933950"/>
            <a:ext cx="206692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нормализованная структура индивидуального проекта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FF4A73-F5BC-416E-B811-D54E58CA8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6125" y="4476750"/>
            <a:ext cx="233362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577A9E-8F3E-4DAE-8DD3-6AA685D11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19475" y="4591050"/>
            <a:ext cx="2066925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10 запросов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72CC50-5945-4924-96C9-8FF42AF24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19475" y="4933950"/>
            <a:ext cx="206692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JOIN, GROUP BY, HAVING, вложенные запросы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72880E-27B0-4F41-A52A-3E8A2540B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4476750"/>
            <a:ext cx="2333625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33860EF-2D2B-4C6C-8EDE-C1E33844E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4591050"/>
            <a:ext cx="2066925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Ограничения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116C35D-70B6-4BA6-BDCE-F0D5517D3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4933950"/>
            <a:ext cx="2066925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PK, FK, UNIQUE, NOT NULL, CHECK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7C813BE-8A46-4451-B134-254C9716B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5619750"/>
            <a:ext cx="257175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350" b="0">
                <a:solidFill>
                  <a:srgbClr val="DDEBF7"/>
                </a:solidFill>
                <a:latin typeface="Aptos"/>
                <a:ea typeface="Aptos"/>
                <a:cs typeface="Aptos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7193234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23EA329-B77E-40DE-966A-45AA2F609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451B8A-BF87-476B-BCE2-EEAAFAA7D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НАЗНАЧЕНИЕ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3BB835-0BB5-4362-AE1E-4EF1B122A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БД связывает спрос работодателей и предложения соискателей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E9B6D30-1CA2-49CD-B97C-AF1AC87F5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C76F47-8E0F-47F2-8081-371F127BC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314450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66CC3F-0AEC-48DA-A088-1B85ABDB7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1238250"/>
            <a:ext cx="53340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центр хранит вакансии работодателей и резюме соискателей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1CE9BD2-3733-4CFB-95AC-68B60B607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66900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724B6E4-3706-4C8E-B76F-D170F179D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1790700"/>
            <a:ext cx="53340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специалист отслеживает отклики и статусы рассмотрения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287835-65D5-476B-8D5F-6DAA07008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419350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0C5D77E-3A57-4E81-BC58-F06753500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43150"/>
            <a:ext cx="53340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система помогает найти вакансии по профессии, зарплате и навыкам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BCE9FB2-0CD3-4F71-ACCA-697D89AEA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971800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AC9BBAE-654A-42BF-8B36-EAAB13C9F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895600"/>
            <a:ext cx="533400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собеседования фиксируются по конкретным откликам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C31FA29-E69C-485E-B9FF-FC2D9F304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238250"/>
            <a:ext cx="390525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EE52B10-922B-4655-8F9A-2FD9F2945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1352550"/>
            <a:ext cx="3638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Основная задача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888666E-9344-4867-9A9C-F5F4C982B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1695450"/>
            <a:ext cx="363855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сделать процесс подбора вакансий прозрачным: от публикации вакансии до собеседования и решения работодателя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F22BCD5-30B0-4807-B605-2443892AA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714625"/>
            <a:ext cx="390525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74368F8-A4A7-4C45-AE29-103381135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2828925"/>
            <a:ext cx="3638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Кому нужна БД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FB3F7B4-26D2-4543-ABFE-C150E364C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3171825"/>
            <a:ext cx="363855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специалисту центра занятости, работодателю и соискателю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61226C6-C54F-4B71-B63D-59CB69D47D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91000"/>
            <a:ext cx="390525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BE73E12-0A2D-4806-9358-551FABD8C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4305300"/>
            <a:ext cx="3638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Что проверяется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631711A-671B-424D-9483-5AD50AF69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91350" y="4648200"/>
            <a:ext cx="363855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структура таблиц, связи, ограничения целостности и запросы к данным</a:t>
            </a:r>
          </a:p>
        </p:txBody>
      </p:sp>
    </p:spTree>
    <p:extLst>
      <p:ext uri="{BB962C8B-B14F-4D97-AF65-F5344CB8AC3E}">
        <p14:creationId xmlns:p14="http://schemas.microsoft.com/office/powerpoint/2010/main" val="177120885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1DE53F8-C061-47D8-A735-114CCAF85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1A2971-FAA3-47E4-9920-71CF145FD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МОДЕЛЬ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9D8A65-2023-4F7C-9F46-50EF88F5A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Схема проекта: справочники, сущности и события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DA1567-ECC5-4534-A108-49E9238C9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29BA1AD-2374-42B1-8EA1-82B1B440C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333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4A2539-BFAB-4F97-B19E-147A6F441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447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FCE4D6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employers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F6E45E-81D8-4762-9C2B-FE21C499B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33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FCE4D6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работодатели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E6B30BD-0E18-46AF-A136-6E0ED23F8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857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79A84D-3FC6-46D6-B50E-977FBEEDB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971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applicants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828399D-AAF6-4011-AC6C-8F0B7B526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257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соискатели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A0ACB31-F166-451D-839F-39E3AA7CA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1333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1E15017-D649-4F67-9DD0-C7BF68B34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447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professions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8B0BCA-EAFD-485E-8695-31749D8BF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733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профессии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CBD30C0-49D4-4C6E-99D4-3911EA7FC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2857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C1E30DF-5FFF-48DE-B24A-CA9AE823D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971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skills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5FEE461-8DDC-4981-A714-B6A5F6FE7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257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навыки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71FDF9-5991-4096-AE5F-7E59E6359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1430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0E26958-EFB0-4D6F-ABA5-E912A6551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2573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vacancies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3F487E7-38B6-4917-B9D0-E8044087B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5430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вакансии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57CDCF2-4C30-41D7-8ED4-5572E3FBD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476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DCF8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21CA98D-49CB-428C-BC02-ADE8F64C7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590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DCF8"/>
          </a:solidFill>
          <a:ln xmlns:a="http://schemas.openxmlformats.org/drawingml/2006/main" w="9525">
            <a:solidFill>
              <a:srgbClr val="EADCF8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resumes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8C9CC80-2A53-43DE-9C0E-59FAC8FCA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876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DCF8"/>
          </a:solidFill>
          <a:ln xmlns:a="http://schemas.openxmlformats.org/drawingml/2006/main" w="9525">
            <a:solidFill>
              <a:srgbClr val="EADCF8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резюме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92D4585-0D91-4FE5-9B66-6F1E9D956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8100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C8A91B1-7CD5-41DE-964F-719B57F070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9243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vacancy_skills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29A93AB-EF0B-4099-B7E3-01D531015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2100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требования к навыкам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9E42806-0D09-46CD-9D22-2E45C6B01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247650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4E5DBAD-EEFD-4038-ADCD-0777E3FC0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259080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F4CC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applications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49DD7880-A89C-45BF-BF2E-1C9BAA425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287655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F4CC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отклики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9E9FF40-57A7-4FE7-930C-B3A21B0CA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4095750"/>
            <a:ext cx="1809750" cy="819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E426D8E1-C201-480F-A07C-14004A722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4210050"/>
            <a:ext cx="16192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E0E7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interviews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EBE05236-83C0-4795-B777-CB0F9AF2D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4495800"/>
            <a:ext cx="16192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E0E7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собеседования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71BFB015-5D40-4E84-860A-4416AFC25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5429250"/>
            <a:ext cx="9906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Ключевая логика: работодатель публикует вакансию, соискатель имеет резюме, отклик связывает вакансию, соискателя и выбранное резюме, а собеседование фиксирует следующий этап.</a:t>
            </a:r>
          </a:p>
        </p:txBody>
      </p:sp>
    </p:spTree>
    <p:extLst>
      <p:ext uri="{BB962C8B-B14F-4D97-AF65-F5344CB8AC3E}">
        <p14:creationId xmlns:p14="http://schemas.microsoft.com/office/powerpoint/2010/main" val="190944645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66008E6-C39D-4B4D-964C-B4B4C4423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87B447-196A-4E54-A170-9E8BE1628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ОГРАНИЧЕНИЯ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D72CFF5-D0FA-4366-A6A2-EFEE81BC9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Целостность данных обеспечивается ключами и проверками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D1C0C9-5804-4992-BE7F-5FD41AB45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093B50-0DC1-46E9-9AEC-6EB30A054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238250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BBEC6EA-99C9-45EB-9391-C36871964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1352550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PRIMARY KEY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95DF520-E055-4F9F-BC09-AA9F1F6FC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1695450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employer_id, applicant_id, profession_id, skill_id, resume_id, vacancy_id, application_id, interview_id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156EEE1-7AD8-420F-A147-08719B8D3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238250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5EFD0C-FE53-454C-AD80-7467859B4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1352550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FOREIGN KEY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A1BA1EC-B893-4F45-8750-3AB9F5A48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1695450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связи между работодателями, вакансиями, резюме, откликами, навыками и собеседованиями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8F6B2B-F4FE-4340-9C37-F16C4C44E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1238250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EBD3F04-4675-4E2E-A651-7A75C4C6A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1352550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UNIQUE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3D451A8-4EA7-4D48-B724-A4840268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1695450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ИНН, телефоны, email; уникальная пара vacancy_id + applicant_id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BE61AEE-DB0D-4E14-AE6C-A0588595F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286125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3941BAA-8B3E-48FA-8D03-84571198B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400425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NOT NULL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45026BD-7696-4F2D-BE7C-4151C24D6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743325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обязательные названия, контакты, статусы, типы занятости и даты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383F1AC-ED38-4435-8EE5-955CFD371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286125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AC9BF51-75B2-4002-9B92-C43B454E1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3400425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CHECK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CA55290-1448-43D1-9FF5-646A91F99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3743325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статусы, зарплаты, стаж, уровень образования, формат собеседования, уровень навыка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331CFB2-1FDA-4357-B8B8-124F614F6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286125"/>
            <a:ext cx="31432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817264B-74F4-401D-B78D-73883C28D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400425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CASCADE / RESTRICT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AB05959-9106-4ED4-BE76-1D66F1B13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743325"/>
            <a:ext cx="2876550" cy="828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каскадное обновление ключей и управляемое удаление зависимых записей</a:t>
            </a:r>
          </a:p>
        </p:txBody>
      </p:sp>
    </p:spTree>
    <p:extLst>
      <p:ext uri="{BB962C8B-B14F-4D97-AF65-F5344CB8AC3E}">
        <p14:creationId xmlns:p14="http://schemas.microsoft.com/office/powerpoint/2010/main" val="50166324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A7B2E53-F538-4FEB-9421-5F3B6C106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8344731-03D8-4194-9641-773E9CB7C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СОЗДАНИЕ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7DE0117-F30F-4B52-90DE-FBC2857E1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SQL-скрипт создает базу, таблицы, связи и тестовые данные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EAD829-B709-4AC6-AC2C-6E224E345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B834233-5487-4DF1-B3C0-AC11860C5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666875"/>
            <a:ext cx="16192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389D0C-4818-495C-84A3-96CCD01B0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1857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255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92A5EA4-9636-41DA-AEDD-DD7AB80AD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428875"/>
            <a:ext cx="13144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CREATE DATABASE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DCF1E43-440B-4982-9004-4258A84B4E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819400"/>
            <a:ext cx="13144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создается employment_center_project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A3859F-F787-478C-B7AA-F35A8B279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5125" y="1666875"/>
            <a:ext cx="16192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894D4AA-CB30-484D-BBCA-8E000C0CF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7525" y="1857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255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DA97FCF-F025-4403-AD56-658508DC0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7525" y="2428875"/>
            <a:ext cx="13144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CREATE TABLE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46FD86-86BA-43E8-A18A-9A25AB5AE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7525" y="2819400"/>
            <a:ext cx="13144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создаются 9 таблиц с ключами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D49FAAC-FF76-4D67-B2CD-CE21ACCD8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666875"/>
            <a:ext cx="16192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D6FF0E5-AC7B-4548-AB41-E6591C1FA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1857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255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9FFFAC-E125-4402-9077-2604FCB06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428875"/>
            <a:ext cx="13144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CONSTRAINT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3B60FC6-CE28-4816-804E-4D75C5CCD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819400"/>
            <a:ext cx="13144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добавляются FK, UNIQUE, CHECK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D40F7B4-91CB-4B93-ABB7-53107D683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81875" y="1666875"/>
            <a:ext cx="16192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17E29E7-24BB-488F-9428-64F6911A7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34275" y="1857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255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8020E79-D256-4472-9CBF-E6B57D91A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34275" y="2428875"/>
            <a:ext cx="13144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INSERT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37F4DFD-A17E-4644-BC93-38BA9D3D3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34275" y="2819400"/>
            <a:ext cx="13144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вносятся тестовые данные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C9211BC-06A3-4F1C-BF43-C56701BBF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1666875"/>
            <a:ext cx="16192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771FBA6-6B86-45A3-B198-3022AA89A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72650" y="1857375"/>
            <a:ext cx="4381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255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542D750-76CA-4E6F-89FA-CFB10C7D5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72650" y="2428875"/>
            <a:ext cx="13144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SELECT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01A3166-6D2D-4A6B-B529-3BDB7B238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72650" y="2819400"/>
            <a:ext cx="13144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050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проверяются основные сценарии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90EB5B1-26DD-479E-BF7C-5F7CB12B2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476750"/>
            <a:ext cx="9906000" cy="666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65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На защите сначала запускается полный SQL-файл, затем показываются созданные таблицы и результаты запросов в MySQL Workbench.</a:t>
            </a:r>
          </a:p>
        </p:txBody>
      </p:sp>
    </p:spTree>
    <p:extLst>
      <p:ext uri="{BB962C8B-B14F-4D97-AF65-F5344CB8AC3E}">
        <p14:creationId xmlns:p14="http://schemas.microsoft.com/office/powerpoint/2010/main" val="86700511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50D4E2D-0130-4B01-97E3-DEB91671C3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359B5C-A01F-427F-B3FB-70FB1BF62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ЗАПРОСЫ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F6E1759-F7FF-4624-AD6F-E24DB5651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Набор запросов показывает основные позиции проекта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820893-FDAB-4335-9F7C-A6BE40DBF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6E1041-546A-4F09-8A08-23349039B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1430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415906-A7D4-4C28-A933-F41AE36E4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12573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JOIN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4047C48-0391-4EF0-9FA4-14DDC4E4B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2477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открытые вакансии с работодателем и профессией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87980D-8DB6-43DE-A175-756ECA49E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34ED757-1B10-4693-BA1C-1199EE4B4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11455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ФИЛЬТР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1CDDEB-C642-4F2C-9E24-5494B70F9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10502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активные резюме со стажем от 3 лет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197C858-3A88-4EE4-8C29-D577201AC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8575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3B9A50-F974-4F4C-BADC-D165ED6B1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9718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COUNT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53C3FD3-5B99-42B5-B0B3-2B0833BA2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9622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количество откликов на каждую вакансию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D82016B-3A79-40AE-A9FD-21D17F636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71475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AD0036-A5D3-4F93-9414-5F4473827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82905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AVG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9628E6A-908D-425E-ACF8-5B57FE55E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381952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средние зарплаты по профессиям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939CDC-B7DE-416D-B9CC-DEB5A5FBE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5720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9F21ADA-6219-4635-A2CE-F179ABE83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6863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IN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584BB2F-1718-486A-8895-B6130301A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46767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вакансии, где требуется навык SQL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6DFA57B-31FF-472B-893A-32B610FFB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1430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C3E87D6-1C67-4A20-9803-994EA8ACB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12573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SUBQUERY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F74B074-91D1-4F9F-BC04-36633FD1B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12477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резюме с зарплатой выше средней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3E1C0E6-EE1F-4B59-A697-B78519B88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4A9B506-CCD5-4CE3-9F92-76ED832E3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11455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HAVING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F18FD71F-B6A5-4127-8579-A4ACC967B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10502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работодатели с открытыми вакансиями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34E97CD-8809-4D8D-A3BA-D34C6BABD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8575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2DB110E-4F40-4BFE-B82E-29675B1AF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718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LEFT JOIN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2B8FFB3-3E88-4296-9C73-40132FFAC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9622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отклики вместе с собеседованиями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452E6A30-6C8F-4E06-916B-D3B3282CC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6F3E946C-E4C2-4271-A07C-8C9DA47EE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82905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GROUP BY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53AE7FD1-F58D-481B-81CF-AA826075B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81952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популярность навыков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5F409226-0579-45D0-938D-F07953979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762500" cy="609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28EDDE0D-A620-44B2-89CA-0BCF4B7E6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686300"/>
            <a:ext cx="10477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305496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305496"/>
                </a:solidFill>
                <a:latin typeface="Aptos"/>
                <a:ea typeface="Aptos"/>
                <a:cs typeface="Aptos"/>
              </a:rPr>
              <a:t>ALL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2F7B4FB5-F926-4CA8-81B3-2DA5863CA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676775"/>
            <a:ext cx="31432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вакансии выше всех ожиданий по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16228850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2FC57AA-7EB8-43E8-A617-A5574B7CB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0C9FB1E-E69E-4953-8A61-BDB133125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ПРОВЕРКА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61256B-54FE-4085-931B-25327D9D1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Тестовые данные позволяют показать работу связей и запросов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EA7456-160E-4DCA-9F73-D72958C0E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4E14A47-0D0B-4591-BE66-BBB653E69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285875"/>
            <a:ext cx="23812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B28ECD-7570-4A49-AB77-D0408B85A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400175"/>
            <a:ext cx="2114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FCE4D6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8 работодателей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24920AE-B9DD-4425-8839-6B6FAE71C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743075"/>
            <a:ext cx="21145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CE4D6"/>
          </a:solidFill>
          <a:ln xmlns:a="http://schemas.openxmlformats.org/drawingml/2006/main" w="9525">
            <a:solidFill>
              <a:srgbClr val="FCE4D6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есть активные и неактивные организации, уникальные ИНН и контакты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2C3152-B6A9-4F30-956F-2D3A21A46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285875"/>
            <a:ext cx="23812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3D7DEB-EFA2-49DD-9164-31B7FC1AD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57600" y="1400175"/>
            <a:ext cx="2114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10 соискателей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D9F822-4381-4E5F-BEDA-3DA841558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57600" y="1743075"/>
            <a:ext cx="21145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7"/>
          </a:solidFill>
          <a:ln xmlns:a="http://schemas.openxmlformats.org/drawingml/2006/main" w="9525">
            <a:solidFill>
              <a:srgbClr val="DDEBF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у каждого есть контакты и резюме с профессией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C1B0934-1DA9-49B6-95A2-546764E79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1285875"/>
            <a:ext cx="23812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02F628B-927A-4896-BA54-DBD0AF9A1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1400175"/>
            <a:ext cx="2114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10 вакансий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91C7D8-11ED-4C31-9A21-6C01B711C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1743075"/>
            <a:ext cx="21145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2CC"/>
          </a:solidFill>
          <a:ln xmlns:a="http://schemas.openxmlformats.org/drawingml/2006/main" w="9525">
            <a:solidFill>
              <a:srgbClr val="FFF2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открытые, закрытые и ожидающие проверки вакансии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6CB17B-902C-4A3D-92A7-B88D6ECFF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1285875"/>
            <a:ext cx="23812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8786245-6233-4B4E-87BE-5CC254D61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2100" y="1400175"/>
            <a:ext cx="2114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F4CC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10 откликов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8BBB227-30B2-4226-8057-4125C34C0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2100" y="1743075"/>
            <a:ext cx="21145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CCCC"/>
          </a:solidFill>
          <a:ln xmlns:a="http://schemas.openxmlformats.org/drawingml/2006/main" w="9525">
            <a:solidFill>
              <a:srgbClr val="F4CCC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статусы: новый, рассмотрение, приглашен, отказ, принят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EF4838A-8DE1-4C56-860E-48A5F232F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3125" y="3238500"/>
            <a:ext cx="29527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2B18C69-F7ED-49FD-AEE7-DF66808FF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76475" y="3352800"/>
            <a:ext cx="26860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15 навыков вакансий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CA6BF59-2934-4A27-825A-A593E0234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76475" y="3695700"/>
            <a:ext cx="26860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2F0D9"/>
          </a:solidFill>
          <a:ln xmlns:a="http://schemas.openxmlformats.org/drawingml/2006/main" w="9525">
            <a:solidFill>
              <a:srgbClr val="E2F0D9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таблица vacancy_skills реализует связь многие-ко-многим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59A315F-DB23-47D3-9078-99523E80F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3238500"/>
            <a:ext cx="295275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E7FD7CF-A087-4CF7-99F4-FBB2DAD62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95975" y="3352800"/>
            <a:ext cx="26860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E0E7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5 собеседований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8D8F029-849B-45E5-83BA-B2EDDB18C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95975" y="3695700"/>
            <a:ext cx="26860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0E7FF"/>
          </a:solidFill>
          <a:ln xmlns:a="http://schemas.openxmlformats.org/drawingml/2006/main" w="9525">
            <a:solidFill>
              <a:srgbClr val="E0E7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проверяется связь отклика с дальнейшим этапом подбора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C76140F-A80C-4214-A0EB-BA9896C06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286375"/>
            <a:ext cx="88582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ctr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Скриншоты в отчете вставляются после запуска SQL-файла и выполнения запросов в MySQL Workbench.</a:t>
            </a:r>
          </a:p>
        </p:txBody>
      </p:sp>
    </p:spTree>
    <p:extLst>
      <p:ext uri="{BB962C8B-B14F-4D97-AF65-F5344CB8AC3E}">
        <p14:creationId xmlns:p14="http://schemas.microsoft.com/office/powerpoint/2010/main" val="142277249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8FAF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A7AF960-2861-48F1-A9EE-5BC10C2A1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AC4272C-9C91-4138-B77F-34EF2C222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161925"/>
            <a:ext cx="2190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ИТОГ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165FB2-CC34-4E59-9D0B-4D695AF36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14300"/>
            <a:ext cx="76200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8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Проект готов к защите: структура, SQL и запросы согласованы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5735F0-84DE-4891-9D0A-BEB66AC55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209550"/>
            <a:ext cx="6667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2937"/>
          </a:solidFill>
          <a:ln xmlns:a="http://schemas.openxmlformats.org/drawingml/2006/main" w="9525">
            <a:solidFill>
              <a:srgbClr val="1F2937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DDEBF7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DEBF7"/>
                </a:solidFill>
                <a:latin typeface="Aptos"/>
                <a:ea typeface="Aptos"/>
                <a:cs typeface="Aptos"/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BE8DAED-6D2E-4FC6-8FD7-893CAA7AF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362075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84A0BDE-A99C-426B-ADB2-5A3F3155D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1285875"/>
            <a:ext cx="60007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создана база данных employment_center_project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CF56C10-664E-4D9A-81E8-13520F715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52625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0A86F56-A5BE-45E1-9B36-41743835B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1876425"/>
            <a:ext cx="60007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реализованы 9 связанных таблиц индивидуального проекта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3CD667-97E4-4E91-95B8-2505C3D103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543175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961823-0C6D-4AF5-BF0D-AD1D289A4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2466975"/>
            <a:ext cx="60007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использованы ограничения целостности и уникальности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A951322-D360-4754-A144-07A43B48E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133725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13B656E-1021-427C-972A-9A21F3015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3057525"/>
            <a:ext cx="60007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подготовлены тестовые данные для проверки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31B1A81-00B4-4D71-8372-CD0EA0984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724275"/>
            <a:ext cx="952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5496"/>
          </a:solidFill>
          <a:ln xmlns:a="http://schemas.openxmlformats.org/drawingml/2006/main" w="9525">
            <a:solidFill>
              <a:srgbClr val="305496"/>
            </a:solidFill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B4398DF-4E1D-494E-8CD7-D35FD98A7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3648075"/>
            <a:ext cx="6000750" cy="323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8FAFC"/>
          </a:solidFill>
          <a:ln xmlns:a="http://schemas.openxmlformats.org/drawingml/2006/main" w="9525">
            <a:solidFill>
              <a:srgbClr val="F8FAFC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575" b="0">
                <a:solidFill>
                  <a:srgbClr val="172033"/>
                </a:solidFill>
                <a:latin typeface="Aptos"/>
                <a:ea typeface="Aptos"/>
                <a:cs typeface="Aptos"/>
              </a:rPr>
              <a:t>составлены запросы с JOIN, агрегатами и вложенными SELECT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CFC5193-BCE8-43B6-85B7-C0E0E8737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1524000"/>
            <a:ext cx="314325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4F02455-DA4A-4A62-9F18-B97F46E87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1638300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Что показать на защите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B309FA-459F-4B26-9F57-58DB7AF80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1981200"/>
            <a:ext cx="287655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создание базы, список таблиц, Result Grid по каждому запросу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E5F801B-7CC8-41FC-826E-3BB35CCD2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143250"/>
            <a:ext cx="314325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BD5E1"/>
            </a:solidFill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F780C1C-6004-4C53-997D-4F5F04179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3257550"/>
            <a:ext cx="2876550" cy="266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33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172033"/>
                </a:solidFill>
                <a:latin typeface="Aptos"/>
                <a:ea typeface="Aptos"/>
                <a:cs typeface="Aptos"/>
              </a:rPr>
              <a:t>Что доказано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F40F347-9941-4514-8DC4-493183A92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3600450"/>
            <a:ext cx="287655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</a:ln>
        </p:spPr>
        <p:txBody>
          <a:bodyPr xmlns:a="http://schemas.openxmlformats.org/drawingml/2006/main" lIns="76200" tIns="57150" rIns="76200" bIns="57150" anchor="t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64748B"/>
                </a:solidFill>
                <a:latin typeface="Aptos"/>
                <a:ea typeface="Aptos"/>
                <a:cs typeface="Aptos"/>
              </a:defRPr>
            </a:pPr>
            <a:r>
              <a:rPr sz="1125" b="0">
                <a:solidFill>
                  <a:srgbClr val="64748B"/>
                </a:solidFill>
                <a:latin typeface="Aptos"/>
                <a:ea typeface="Aptos"/>
                <a:cs typeface="Aptos"/>
              </a:rPr>
              <a:t>БД хранит вакансии и резюме, контролирует отклики и собеседования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54204573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2026-06-04T21:45:01.7100000Z</dcterms:created>
  <dcterms:modified xsi:type="dcterms:W3CDTF">2026-06-04T21:45:01.7110000Z</dcterms:modified>
</coreProperties>
</file>