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77" r:id="rId12"/>
    <p:sldId id="266" r:id="rId13"/>
    <p:sldId id="278" r:id="rId14"/>
    <p:sldId id="275" r:id="rId15"/>
    <p:sldId id="273" r:id="rId16"/>
    <p:sldId id="274" r:id="rId17"/>
    <p:sldId id="267" r:id="rId18"/>
    <p:sldId id="268" r:id="rId19"/>
    <p:sldId id="269" r:id="rId20"/>
    <p:sldId id="270" r:id="rId21"/>
    <p:sldId id="271" r:id="rId22"/>
    <p:sldId id="276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43392D-9307-4047-B5D5-003846F77F5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C5E531-92AC-4150-93A9-A128FDC671E0}">
      <dgm:prSet custT="1"/>
      <dgm:spPr/>
      <dgm:t>
        <a:bodyPr/>
        <a:lstStyle/>
        <a:p>
          <a:r>
            <a:rPr lang="ru-RU" sz="2400" dirty="0" smtClean="0"/>
            <a:t>представляет собой визуализированное через графические объекты сообщение (современные люди - визуалы)</a:t>
          </a:r>
          <a:endParaRPr lang="ru-RU" sz="2400" dirty="0"/>
        </a:p>
      </dgm:t>
    </dgm:pt>
    <dgm:pt modelId="{1202DF5D-BF6E-46C1-B077-BE9817E77B01}" type="parTrans" cxnId="{312B6B01-5DF8-49A2-9A12-B7A09FE76A29}">
      <dgm:prSet/>
      <dgm:spPr/>
      <dgm:t>
        <a:bodyPr/>
        <a:lstStyle/>
        <a:p>
          <a:endParaRPr lang="ru-RU"/>
        </a:p>
      </dgm:t>
    </dgm:pt>
    <dgm:pt modelId="{F3CB47CC-6B86-4194-8F29-9DE0AC623A09}" type="sibTrans" cxnId="{312B6B01-5DF8-49A2-9A12-B7A09FE76A29}">
      <dgm:prSet/>
      <dgm:spPr/>
      <dgm:t>
        <a:bodyPr/>
        <a:lstStyle/>
        <a:p>
          <a:endParaRPr lang="ru-RU"/>
        </a:p>
      </dgm:t>
    </dgm:pt>
    <dgm:pt modelId="{C65A3ECB-4AB0-4647-88AE-9AD2B3FE04DE}">
      <dgm:prSet custT="1"/>
      <dgm:spPr/>
      <dgm:t>
        <a:bodyPr/>
        <a:lstStyle/>
        <a:p>
          <a:r>
            <a:rPr lang="ru-RU" sz="2400" dirty="0" smtClean="0"/>
            <a:t>максимально исключает информационный шум, для нее характерна достаточность, но не избыточность сведений</a:t>
          </a:r>
          <a:endParaRPr lang="ru-RU" sz="2400" dirty="0"/>
        </a:p>
      </dgm:t>
    </dgm:pt>
    <dgm:pt modelId="{A7B29BB4-9FF9-4981-BA6A-8AC908F8E372}" type="parTrans" cxnId="{84E4FF1D-4CE6-420C-AD40-B2D8E8BF281C}">
      <dgm:prSet/>
      <dgm:spPr/>
      <dgm:t>
        <a:bodyPr/>
        <a:lstStyle/>
        <a:p>
          <a:endParaRPr lang="ru-RU"/>
        </a:p>
      </dgm:t>
    </dgm:pt>
    <dgm:pt modelId="{844289D1-5DA1-430F-8DED-C787D6677212}" type="sibTrans" cxnId="{84E4FF1D-4CE6-420C-AD40-B2D8E8BF281C}">
      <dgm:prSet/>
      <dgm:spPr/>
      <dgm:t>
        <a:bodyPr/>
        <a:lstStyle/>
        <a:p>
          <a:endParaRPr lang="ru-RU"/>
        </a:p>
      </dgm:t>
    </dgm:pt>
    <dgm:pt modelId="{EBC540FC-E67A-412E-A261-051F9B5659D8}">
      <dgm:prSet custT="1"/>
      <dgm:spPr/>
      <dgm:t>
        <a:bodyPr/>
        <a:lstStyle/>
        <a:p>
          <a:r>
            <a:rPr lang="ru-RU" sz="2400" dirty="0" smtClean="0"/>
            <a:t>дает концептуализацию темы, поскольку выбор образа, визуализирующего сообщение, предполагает точный отбор графических решений</a:t>
          </a:r>
          <a:endParaRPr lang="ru-RU" sz="2400" dirty="0"/>
        </a:p>
      </dgm:t>
    </dgm:pt>
    <dgm:pt modelId="{CF05201B-4FBC-4DA7-B1DE-CF77BAA5881A}" type="parTrans" cxnId="{FC1BD12A-BCA4-4075-80C7-3DDDAB5F3AB1}">
      <dgm:prSet/>
      <dgm:spPr/>
      <dgm:t>
        <a:bodyPr/>
        <a:lstStyle/>
        <a:p>
          <a:endParaRPr lang="ru-RU"/>
        </a:p>
      </dgm:t>
    </dgm:pt>
    <dgm:pt modelId="{17714CDE-55FF-4893-9FD6-109B90EDC9EC}" type="sibTrans" cxnId="{FC1BD12A-BCA4-4075-80C7-3DDDAB5F3AB1}">
      <dgm:prSet/>
      <dgm:spPr/>
      <dgm:t>
        <a:bodyPr/>
        <a:lstStyle/>
        <a:p>
          <a:endParaRPr lang="ru-RU"/>
        </a:p>
      </dgm:t>
    </dgm:pt>
    <dgm:pt modelId="{6015442D-B9EC-4D89-92BD-8FC855C16ED6}" type="pres">
      <dgm:prSet presAssocID="{6543392D-9307-4047-B5D5-003846F77F5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783921-70EA-44AA-93D8-64D23259AC10}" type="pres">
      <dgm:prSet presAssocID="{F7C5E531-92AC-4150-93A9-A128FDC671E0}" presName="parentLin" presStyleCnt="0"/>
      <dgm:spPr/>
    </dgm:pt>
    <dgm:pt modelId="{3E9FCE04-55D0-4BE0-9F8F-7F7C8DC4E2FD}" type="pres">
      <dgm:prSet presAssocID="{F7C5E531-92AC-4150-93A9-A128FDC671E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3CA5B8F-3A58-4799-9AD8-8ED18C5B8832}" type="pres">
      <dgm:prSet presAssocID="{F7C5E531-92AC-4150-93A9-A128FDC671E0}" presName="parentText" presStyleLbl="node1" presStyleIdx="0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9B2374-AF10-461E-9EAB-58D4F2E12A0C}" type="pres">
      <dgm:prSet presAssocID="{F7C5E531-92AC-4150-93A9-A128FDC671E0}" presName="negativeSpace" presStyleCnt="0"/>
      <dgm:spPr/>
    </dgm:pt>
    <dgm:pt modelId="{5A02DF8C-FA4C-43B1-B977-6F728BC67040}" type="pres">
      <dgm:prSet presAssocID="{F7C5E531-92AC-4150-93A9-A128FDC671E0}" presName="childText" presStyleLbl="conFgAcc1" presStyleIdx="0" presStyleCnt="3">
        <dgm:presLayoutVars>
          <dgm:bulletEnabled val="1"/>
        </dgm:presLayoutVars>
      </dgm:prSet>
      <dgm:spPr/>
    </dgm:pt>
    <dgm:pt modelId="{44D415A8-828B-499B-881F-052DE98AF4D4}" type="pres">
      <dgm:prSet presAssocID="{F3CB47CC-6B86-4194-8F29-9DE0AC623A09}" presName="spaceBetweenRectangles" presStyleCnt="0"/>
      <dgm:spPr/>
    </dgm:pt>
    <dgm:pt modelId="{7A153276-A3BC-4170-8F70-CD23D56F58D3}" type="pres">
      <dgm:prSet presAssocID="{C65A3ECB-4AB0-4647-88AE-9AD2B3FE04DE}" presName="parentLin" presStyleCnt="0"/>
      <dgm:spPr/>
    </dgm:pt>
    <dgm:pt modelId="{76B0053B-848B-4D79-9C92-6248C1B43928}" type="pres">
      <dgm:prSet presAssocID="{C65A3ECB-4AB0-4647-88AE-9AD2B3FE04D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2344CEA-8379-4714-B885-DD77DF4D25E8}" type="pres">
      <dgm:prSet presAssocID="{C65A3ECB-4AB0-4647-88AE-9AD2B3FE04DE}" presName="parentText" presStyleLbl="node1" presStyleIdx="1" presStyleCnt="3" custScaleX="14073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65471E-BA7C-4564-95D6-0FA061C4302E}" type="pres">
      <dgm:prSet presAssocID="{C65A3ECB-4AB0-4647-88AE-9AD2B3FE04DE}" presName="negativeSpace" presStyleCnt="0"/>
      <dgm:spPr/>
    </dgm:pt>
    <dgm:pt modelId="{221C2489-5AFD-4CD8-B91C-1B7AA4F79CD5}" type="pres">
      <dgm:prSet presAssocID="{C65A3ECB-4AB0-4647-88AE-9AD2B3FE04DE}" presName="childText" presStyleLbl="conFgAcc1" presStyleIdx="1" presStyleCnt="3">
        <dgm:presLayoutVars>
          <dgm:bulletEnabled val="1"/>
        </dgm:presLayoutVars>
      </dgm:prSet>
      <dgm:spPr/>
    </dgm:pt>
    <dgm:pt modelId="{687A77DB-50E4-4B86-9D85-E8BE03F5425C}" type="pres">
      <dgm:prSet presAssocID="{844289D1-5DA1-430F-8DED-C787D6677212}" presName="spaceBetweenRectangles" presStyleCnt="0"/>
      <dgm:spPr/>
    </dgm:pt>
    <dgm:pt modelId="{2D0E2C37-775D-42D8-BDD2-23A9A009C53E}" type="pres">
      <dgm:prSet presAssocID="{EBC540FC-E67A-412E-A261-051F9B5659D8}" presName="parentLin" presStyleCnt="0"/>
      <dgm:spPr/>
    </dgm:pt>
    <dgm:pt modelId="{C5D0A609-08B6-4CF0-B362-C2253D9EE8AE}" type="pres">
      <dgm:prSet presAssocID="{EBC540FC-E67A-412E-A261-051F9B5659D8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9E7A495E-B140-48DA-8D67-E24B416840A3}" type="pres">
      <dgm:prSet presAssocID="{EBC540FC-E67A-412E-A261-051F9B5659D8}" presName="parentText" presStyleLbl="node1" presStyleIdx="2" presStyleCnt="3" custScaleX="1387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0FD0D6-8A4B-4C6A-9A58-99A3B01F52B1}" type="pres">
      <dgm:prSet presAssocID="{EBC540FC-E67A-412E-A261-051F9B5659D8}" presName="negativeSpace" presStyleCnt="0"/>
      <dgm:spPr/>
    </dgm:pt>
    <dgm:pt modelId="{9A8AFE19-F9B4-4BFB-81D3-7598FA908383}" type="pres">
      <dgm:prSet presAssocID="{EBC540FC-E67A-412E-A261-051F9B5659D8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B543DAE-51FA-437B-A01C-53FA09F3562F}" type="presOf" srcId="{C65A3ECB-4AB0-4647-88AE-9AD2B3FE04DE}" destId="{76B0053B-848B-4D79-9C92-6248C1B43928}" srcOrd="0" destOrd="0" presId="urn:microsoft.com/office/officeart/2005/8/layout/list1"/>
    <dgm:cxn modelId="{58017758-5E8D-47D4-BDF1-D8F8BCAEBDD0}" type="presOf" srcId="{C65A3ECB-4AB0-4647-88AE-9AD2B3FE04DE}" destId="{62344CEA-8379-4714-B885-DD77DF4D25E8}" srcOrd="1" destOrd="0" presId="urn:microsoft.com/office/officeart/2005/8/layout/list1"/>
    <dgm:cxn modelId="{027678B5-7D90-457B-9665-F0449037D986}" type="presOf" srcId="{F7C5E531-92AC-4150-93A9-A128FDC671E0}" destId="{3E9FCE04-55D0-4BE0-9F8F-7F7C8DC4E2FD}" srcOrd="0" destOrd="0" presId="urn:microsoft.com/office/officeart/2005/8/layout/list1"/>
    <dgm:cxn modelId="{C9FB3FBA-80C5-422E-A4AC-17AAF8CB614A}" type="presOf" srcId="{6543392D-9307-4047-B5D5-003846F77F5B}" destId="{6015442D-B9EC-4D89-92BD-8FC855C16ED6}" srcOrd="0" destOrd="0" presId="urn:microsoft.com/office/officeart/2005/8/layout/list1"/>
    <dgm:cxn modelId="{17E829AE-A77D-4342-87C5-DD1D2D6965E4}" type="presOf" srcId="{EBC540FC-E67A-412E-A261-051F9B5659D8}" destId="{C5D0A609-08B6-4CF0-B362-C2253D9EE8AE}" srcOrd="0" destOrd="0" presId="urn:microsoft.com/office/officeart/2005/8/layout/list1"/>
    <dgm:cxn modelId="{84E4FF1D-4CE6-420C-AD40-B2D8E8BF281C}" srcId="{6543392D-9307-4047-B5D5-003846F77F5B}" destId="{C65A3ECB-4AB0-4647-88AE-9AD2B3FE04DE}" srcOrd="1" destOrd="0" parTransId="{A7B29BB4-9FF9-4981-BA6A-8AC908F8E372}" sibTransId="{844289D1-5DA1-430F-8DED-C787D6677212}"/>
    <dgm:cxn modelId="{4D2CCB96-EB05-480F-B70E-AD95FDEE7AC3}" type="presOf" srcId="{F7C5E531-92AC-4150-93A9-A128FDC671E0}" destId="{B3CA5B8F-3A58-4799-9AD8-8ED18C5B8832}" srcOrd="1" destOrd="0" presId="urn:microsoft.com/office/officeart/2005/8/layout/list1"/>
    <dgm:cxn modelId="{FC1BD12A-BCA4-4075-80C7-3DDDAB5F3AB1}" srcId="{6543392D-9307-4047-B5D5-003846F77F5B}" destId="{EBC540FC-E67A-412E-A261-051F9B5659D8}" srcOrd="2" destOrd="0" parTransId="{CF05201B-4FBC-4DA7-B1DE-CF77BAA5881A}" sibTransId="{17714CDE-55FF-4893-9FD6-109B90EDC9EC}"/>
    <dgm:cxn modelId="{7536EBF1-78F8-4B98-B36C-096020F28E49}" type="presOf" srcId="{EBC540FC-E67A-412E-A261-051F9B5659D8}" destId="{9E7A495E-B140-48DA-8D67-E24B416840A3}" srcOrd="1" destOrd="0" presId="urn:microsoft.com/office/officeart/2005/8/layout/list1"/>
    <dgm:cxn modelId="{312B6B01-5DF8-49A2-9A12-B7A09FE76A29}" srcId="{6543392D-9307-4047-B5D5-003846F77F5B}" destId="{F7C5E531-92AC-4150-93A9-A128FDC671E0}" srcOrd="0" destOrd="0" parTransId="{1202DF5D-BF6E-46C1-B077-BE9817E77B01}" sibTransId="{F3CB47CC-6B86-4194-8F29-9DE0AC623A09}"/>
    <dgm:cxn modelId="{73818B0F-E754-43E7-8EA1-E5360568A4EA}" type="presParOf" srcId="{6015442D-B9EC-4D89-92BD-8FC855C16ED6}" destId="{08783921-70EA-44AA-93D8-64D23259AC10}" srcOrd="0" destOrd="0" presId="urn:microsoft.com/office/officeart/2005/8/layout/list1"/>
    <dgm:cxn modelId="{73F61A51-23F9-4819-A64D-44548797D586}" type="presParOf" srcId="{08783921-70EA-44AA-93D8-64D23259AC10}" destId="{3E9FCE04-55D0-4BE0-9F8F-7F7C8DC4E2FD}" srcOrd="0" destOrd="0" presId="urn:microsoft.com/office/officeart/2005/8/layout/list1"/>
    <dgm:cxn modelId="{10DFF168-BBD6-43E6-AC5B-FEFBD110AFD2}" type="presParOf" srcId="{08783921-70EA-44AA-93D8-64D23259AC10}" destId="{B3CA5B8F-3A58-4799-9AD8-8ED18C5B8832}" srcOrd="1" destOrd="0" presId="urn:microsoft.com/office/officeart/2005/8/layout/list1"/>
    <dgm:cxn modelId="{0B14B851-B601-4C8E-8A69-6036419C565C}" type="presParOf" srcId="{6015442D-B9EC-4D89-92BD-8FC855C16ED6}" destId="{6E9B2374-AF10-461E-9EAB-58D4F2E12A0C}" srcOrd="1" destOrd="0" presId="urn:microsoft.com/office/officeart/2005/8/layout/list1"/>
    <dgm:cxn modelId="{5660CB91-14C1-45FB-801F-8CA7D63C825D}" type="presParOf" srcId="{6015442D-B9EC-4D89-92BD-8FC855C16ED6}" destId="{5A02DF8C-FA4C-43B1-B977-6F728BC67040}" srcOrd="2" destOrd="0" presId="urn:microsoft.com/office/officeart/2005/8/layout/list1"/>
    <dgm:cxn modelId="{7B7CE27A-845D-437E-B7E2-B2D1971D4DF2}" type="presParOf" srcId="{6015442D-B9EC-4D89-92BD-8FC855C16ED6}" destId="{44D415A8-828B-499B-881F-052DE98AF4D4}" srcOrd="3" destOrd="0" presId="urn:microsoft.com/office/officeart/2005/8/layout/list1"/>
    <dgm:cxn modelId="{7E2729E8-EBA7-423D-BE14-23DDC356DF8F}" type="presParOf" srcId="{6015442D-B9EC-4D89-92BD-8FC855C16ED6}" destId="{7A153276-A3BC-4170-8F70-CD23D56F58D3}" srcOrd="4" destOrd="0" presId="urn:microsoft.com/office/officeart/2005/8/layout/list1"/>
    <dgm:cxn modelId="{654A0CAB-CC10-458D-B44D-A3936176F33F}" type="presParOf" srcId="{7A153276-A3BC-4170-8F70-CD23D56F58D3}" destId="{76B0053B-848B-4D79-9C92-6248C1B43928}" srcOrd="0" destOrd="0" presId="urn:microsoft.com/office/officeart/2005/8/layout/list1"/>
    <dgm:cxn modelId="{F96B4B6F-B866-4F90-A6DC-32497B0E5660}" type="presParOf" srcId="{7A153276-A3BC-4170-8F70-CD23D56F58D3}" destId="{62344CEA-8379-4714-B885-DD77DF4D25E8}" srcOrd="1" destOrd="0" presId="urn:microsoft.com/office/officeart/2005/8/layout/list1"/>
    <dgm:cxn modelId="{DF68907F-21AC-4E2C-B602-99ECEA46C6A8}" type="presParOf" srcId="{6015442D-B9EC-4D89-92BD-8FC855C16ED6}" destId="{1265471E-BA7C-4564-95D6-0FA061C4302E}" srcOrd="5" destOrd="0" presId="urn:microsoft.com/office/officeart/2005/8/layout/list1"/>
    <dgm:cxn modelId="{750BE649-0B1B-4205-9345-D14B140064BD}" type="presParOf" srcId="{6015442D-B9EC-4D89-92BD-8FC855C16ED6}" destId="{221C2489-5AFD-4CD8-B91C-1B7AA4F79CD5}" srcOrd="6" destOrd="0" presId="urn:microsoft.com/office/officeart/2005/8/layout/list1"/>
    <dgm:cxn modelId="{678E88ED-953F-4066-B92D-03C1018FC112}" type="presParOf" srcId="{6015442D-B9EC-4D89-92BD-8FC855C16ED6}" destId="{687A77DB-50E4-4B86-9D85-E8BE03F5425C}" srcOrd="7" destOrd="0" presId="urn:microsoft.com/office/officeart/2005/8/layout/list1"/>
    <dgm:cxn modelId="{513BA10F-3D2D-4749-A934-E30B9AF61194}" type="presParOf" srcId="{6015442D-B9EC-4D89-92BD-8FC855C16ED6}" destId="{2D0E2C37-775D-42D8-BDD2-23A9A009C53E}" srcOrd="8" destOrd="0" presId="urn:microsoft.com/office/officeart/2005/8/layout/list1"/>
    <dgm:cxn modelId="{7EE833FA-40A6-4E74-B5A1-797AEAC71751}" type="presParOf" srcId="{2D0E2C37-775D-42D8-BDD2-23A9A009C53E}" destId="{C5D0A609-08B6-4CF0-B362-C2253D9EE8AE}" srcOrd="0" destOrd="0" presId="urn:microsoft.com/office/officeart/2005/8/layout/list1"/>
    <dgm:cxn modelId="{A832DF33-55A1-47BD-8587-DB7509BCBDA8}" type="presParOf" srcId="{2D0E2C37-775D-42D8-BDD2-23A9A009C53E}" destId="{9E7A495E-B140-48DA-8D67-E24B416840A3}" srcOrd="1" destOrd="0" presId="urn:microsoft.com/office/officeart/2005/8/layout/list1"/>
    <dgm:cxn modelId="{711DE9CB-DEE7-445C-8568-39C0C76D4829}" type="presParOf" srcId="{6015442D-B9EC-4D89-92BD-8FC855C16ED6}" destId="{BA0FD0D6-8A4B-4C6A-9A58-99A3B01F52B1}" srcOrd="9" destOrd="0" presId="urn:microsoft.com/office/officeart/2005/8/layout/list1"/>
    <dgm:cxn modelId="{C875BA3D-EF76-4FF8-B41A-1B2749C4E651}" type="presParOf" srcId="{6015442D-B9EC-4D89-92BD-8FC855C16ED6}" destId="{9A8AFE19-F9B4-4BFB-81D3-7598FA90838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02DF8C-FA4C-43B1-B977-6F728BC67040}">
      <dsp:nvSpPr>
        <dsp:cNvPr id="0" name=""/>
        <dsp:cNvSpPr/>
      </dsp:nvSpPr>
      <dsp:spPr>
        <a:xfrm>
          <a:off x="0" y="531346"/>
          <a:ext cx="7502525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CA5B8F-3A58-4799-9AD8-8ED18C5B8832}">
      <dsp:nvSpPr>
        <dsp:cNvPr id="0" name=""/>
        <dsp:cNvSpPr/>
      </dsp:nvSpPr>
      <dsp:spPr>
        <a:xfrm>
          <a:off x="357175" y="44266"/>
          <a:ext cx="714351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504" tIns="0" rIns="19850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представляет собой визуализированное через графические объекты сообщение (современные люди - визуалы)</a:t>
          </a:r>
          <a:endParaRPr lang="ru-RU" sz="2400" kern="1200" dirty="0"/>
        </a:p>
      </dsp:txBody>
      <dsp:txXfrm>
        <a:off x="404730" y="91821"/>
        <a:ext cx="7048400" cy="879050"/>
      </dsp:txXfrm>
    </dsp:sp>
    <dsp:sp modelId="{221C2489-5AFD-4CD8-B91C-1B7AA4F79CD5}">
      <dsp:nvSpPr>
        <dsp:cNvPr id="0" name=""/>
        <dsp:cNvSpPr/>
      </dsp:nvSpPr>
      <dsp:spPr>
        <a:xfrm>
          <a:off x="0" y="2028226"/>
          <a:ext cx="7502525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344CEA-8379-4714-B885-DD77DF4D25E8}">
      <dsp:nvSpPr>
        <dsp:cNvPr id="0" name=""/>
        <dsp:cNvSpPr/>
      </dsp:nvSpPr>
      <dsp:spPr>
        <a:xfrm>
          <a:off x="362304" y="1541146"/>
          <a:ext cx="7138551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504" tIns="0" rIns="19850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максимально исключает информационный шум, для нее характерна достаточность, но не избыточность сведений</a:t>
          </a:r>
          <a:endParaRPr lang="ru-RU" sz="2400" kern="1200" dirty="0"/>
        </a:p>
      </dsp:txBody>
      <dsp:txXfrm>
        <a:off x="409859" y="1588701"/>
        <a:ext cx="7043441" cy="879050"/>
      </dsp:txXfrm>
    </dsp:sp>
    <dsp:sp modelId="{9A8AFE19-F9B4-4BFB-81D3-7598FA908383}">
      <dsp:nvSpPr>
        <dsp:cNvPr id="0" name=""/>
        <dsp:cNvSpPr/>
      </dsp:nvSpPr>
      <dsp:spPr>
        <a:xfrm>
          <a:off x="0" y="3525106"/>
          <a:ext cx="7502525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7A495E-B140-48DA-8D67-E24B416840A3}">
      <dsp:nvSpPr>
        <dsp:cNvPr id="0" name=""/>
        <dsp:cNvSpPr/>
      </dsp:nvSpPr>
      <dsp:spPr>
        <a:xfrm>
          <a:off x="367066" y="3038026"/>
          <a:ext cx="7129143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504" tIns="0" rIns="19850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дает концептуализацию темы, поскольку выбор образа, визуализирующего сообщение, предполагает точный отбор графических решений</a:t>
          </a:r>
          <a:endParaRPr lang="ru-RU" sz="2400" kern="1200" dirty="0"/>
        </a:p>
      </dsp:txBody>
      <dsp:txXfrm>
        <a:off x="414621" y="3085581"/>
        <a:ext cx="7034033" cy="879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8763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008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948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807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011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099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026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016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799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925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891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9D08E9D-6A1B-449F-9876-FF69F74D1C57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FD3B6CF-4F82-4076-A1D1-BA80B85E775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08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8149" y="1266091"/>
            <a:ext cx="10058400" cy="2540274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Сопровождение </a:t>
            </a:r>
            <a:r>
              <a:rPr lang="ru-RU" sz="5400" dirty="0" smtClean="0"/>
              <a:t>доклада </a:t>
            </a:r>
            <a:r>
              <a:rPr lang="ru-RU" sz="5400" dirty="0" smtClean="0"/>
              <a:t>на иностранном языке </a:t>
            </a:r>
            <a:r>
              <a:rPr lang="ru-RU" sz="5400" dirty="0" smtClean="0"/>
              <a:t>цифровыми средствами 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97280" y="4807312"/>
            <a:ext cx="3384026" cy="520826"/>
          </a:xfrm>
        </p:spPr>
        <p:txBody>
          <a:bodyPr/>
          <a:lstStyle/>
          <a:p>
            <a:r>
              <a:rPr lang="ru-RU" dirty="0" smtClean="0"/>
              <a:t>Доц. </a:t>
            </a:r>
            <a:r>
              <a:rPr lang="ru-RU" dirty="0" err="1" smtClean="0"/>
              <a:t>Крючкова</a:t>
            </a:r>
            <a:r>
              <a:rPr lang="ru-RU" dirty="0" smtClean="0"/>
              <a:t> К.С.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84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342" y="594335"/>
            <a:ext cx="5532120" cy="944320"/>
          </a:xfrm>
        </p:spPr>
        <p:txBody>
          <a:bodyPr/>
          <a:lstStyle/>
          <a:p>
            <a:pPr algn="ctr"/>
            <a:r>
              <a:rPr lang="ru-RU" dirty="0" smtClean="0"/>
              <a:t>План</a:t>
            </a:r>
            <a:r>
              <a:rPr lang="en-US" dirty="0" smtClean="0"/>
              <a:t> </a:t>
            </a:r>
            <a:r>
              <a:rPr lang="ru-RU" dirty="0" smtClean="0"/>
              <a:t>лекции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195" y="1907930"/>
            <a:ext cx="9506243" cy="4325815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3200" dirty="0" smtClean="0"/>
              <a:t>Структура и содержание научной </a:t>
            </a:r>
            <a:endParaRPr lang="ru-RU" sz="3200" dirty="0" smtClean="0"/>
          </a:p>
          <a:p>
            <a:pPr marL="0" indent="0">
              <a:spcAft>
                <a:spcPts val="0"/>
              </a:spcAft>
              <a:buNone/>
            </a:pPr>
            <a:r>
              <a:rPr lang="ru-RU" sz="3200" dirty="0" smtClean="0"/>
              <a:t>презентации на </a:t>
            </a:r>
            <a:r>
              <a:rPr lang="ru-RU" sz="3200" dirty="0" smtClean="0"/>
              <a:t>иностранном языке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 smtClean="0"/>
              <a:t>Представление </a:t>
            </a:r>
            <a:r>
              <a:rPr lang="ru-RU" sz="3200" dirty="0"/>
              <a:t>научных результатов на иностранном языке с помощью компьютерной </a:t>
            </a:r>
            <a:r>
              <a:rPr lang="ru-RU" sz="3200" dirty="0" smtClean="0"/>
              <a:t>презентации</a:t>
            </a:r>
            <a:endParaRPr lang="en-US" sz="3200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 smtClean="0"/>
              <a:t>Требования </a:t>
            </a:r>
            <a:r>
              <a:rPr lang="ru-RU" sz="3200" dirty="0"/>
              <a:t>к созданию </a:t>
            </a:r>
            <a:r>
              <a:rPr lang="ru-RU" sz="3200" dirty="0" smtClean="0"/>
              <a:t>презентации</a:t>
            </a:r>
            <a:r>
              <a:rPr lang="en-US" sz="3200" dirty="0" smtClean="0"/>
              <a:t> </a:t>
            </a:r>
            <a:endParaRPr lang="ru-RU" sz="3200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 smtClean="0"/>
              <a:t>Использование различных объектов визуализации (изображений, </a:t>
            </a:r>
            <a:r>
              <a:rPr lang="ru-RU" sz="3200" dirty="0" err="1" smtClean="0"/>
              <a:t>инфографики</a:t>
            </a:r>
            <a:r>
              <a:rPr lang="ru-RU" sz="3200" dirty="0" smtClean="0"/>
              <a:t>)</a:t>
            </a:r>
            <a:endParaRPr lang="ru-RU" sz="32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8101" y="-1"/>
            <a:ext cx="4358054" cy="3120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4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404448"/>
            <a:ext cx="10058400" cy="109903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/>
              <a:t>Психологические особенности восприятия материала на </a:t>
            </a:r>
            <a:r>
              <a:rPr lang="ru-RU" b="1" i="1" dirty="0" smtClean="0"/>
              <a:t>слайдах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05598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- наличие дополнительных анимации, сложные способы представления информации, большие объемы информации рассеивают внимание слушателей, отвлекают от сути;</a:t>
            </a:r>
          </a:p>
          <a:p>
            <a:r>
              <a:rPr lang="ru-RU" sz="2800" dirty="0" smtClean="0"/>
              <a:t>- наличие несколько параллельных потоков информации  (текст доклада отдельно, зрительный и</a:t>
            </a:r>
            <a:r>
              <a:rPr lang="en-US" sz="2800" dirty="0" smtClean="0"/>
              <a:t>/</a:t>
            </a:r>
            <a:r>
              <a:rPr lang="ru-RU" sz="2800" dirty="0" smtClean="0"/>
              <a:t>или звуковой ряд отдельно), усложняют процесс восприятия. </a:t>
            </a:r>
          </a:p>
          <a:p>
            <a:r>
              <a:rPr lang="ru-RU" sz="2800" b="1" dirty="0" smtClean="0"/>
              <a:t>Выход</a:t>
            </a:r>
            <a:r>
              <a:rPr lang="ru-RU" sz="2800" dirty="0" smtClean="0"/>
              <a:t>. </a:t>
            </a:r>
          </a:p>
          <a:p>
            <a:r>
              <a:rPr lang="ru-RU" sz="2800" dirty="0" smtClean="0"/>
              <a:t>- Синхронизация текста презентации и текста устного доклада (выступления). </a:t>
            </a:r>
          </a:p>
          <a:p>
            <a:r>
              <a:rPr lang="ru-RU" sz="2800" dirty="0" smtClean="0"/>
              <a:t> - Текст доклада должен дополнять и описывать, но не пересказывает отображаемую на слайдах информацию.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9246" y="842861"/>
            <a:ext cx="2061042" cy="200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26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/>
              <a:t>Психологические особенности усвоения материала на </a:t>
            </a:r>
            <a:r>
              <a:rPr lang="ru-RU" b="1" i="1" dirty="0" smtClean="0"/>
              <a:t>слайдах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48972" y="2135880"/>
            <a:ext cx="10058400" cy="4023360"/>
          </a:xfrm>
        </p:spPr>
        <p:txBody>
          <a:bodyPr/>
          <a:lstStyle/>
          <a:p>
            <a:r>
              <a:rPr lang="ru-RU" sz="3600" dirty="0" smtClean="0"/>
              <a:t>- </a:t>
            </a:r>
            <a:r>
              <a:rPr lang="ru-RU" sz="3600" dirty="0"/>
              <a:t>быстрый темп чтения доклада и особенно быстрая смена слайдов.</a:t>
            </a:r>
          </a:p>
          <a:p>
            <a:r>
              <a:rPr lang="ru-RU" sz="3600" dirty="0"/>
              <a:t>- мелкий нечитаемый шрифт.</a:t>
            </a:r>
          </a:p>
          <a:p>
            <a:r>
              <a:rPr lang="ru-RU" sz="3600" dirty="0"/>
              <a:t>- отсутствие </a:t>
            </a:r>
            <a:r>
              <a:rPr lang="ru-RU" sz="3600" dirty="0" err="1"/>
              <a:t>поэтапности</a:t>
            </a:r>
            <a:r>
              <a:rPr lang="ru-RU" sz="3600" dirty="0"/>
              <a:t> и логики изложения.</a:t>
            </a:r>
          </a:p>
          <a:p>
            <a:r>
              <a:rPr lang="ru-RU" sz="3600" dirty="0"/>
              <a:t>- информационная перегруженность слайдов.</a:t>
            </a:r>
          </a:p>
          <a:p>
            <a:r>
              <a:rPr lang="ru-RU" sz="3600" dirty="0"/>
              <a:t>- низкий уровень интерактивности.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12328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5203" y="325316"/>
            <a:ext cx="10058400" cy="82296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Структура презентации - выступления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3085" y="1811216"/>
            <a:ext cx="5820507" cy="4484078"/>
          </a:xfrm>
        </p:spPr>
        <p:txBody>
          <a:bodyPr>
            <a:normAutofit/>
          </a:bodyPr>
          <a:lstStyle/>
          <a:p>
            <a:r>
              <a:rPr lang="ru-RU" dirty="0" smtClean="0"/>
              <a:t>1. Начало </a:t>
            </a:r>
            <a:r>
              <a:rPr lang="ru-RU" dirty="0"/>
              <a:t>(</a:t>
            </a:r>
            <a:r>
              <a:rPr lang="en-US" dirty="0"/>
              <a:t>starting).</a:t>
            </a:r>
          </a:p>
          <a:p>
            <a:r>
              <a:rPr lang="ru-RU" dirty="0" smtClean="0"/>
              <a:t>2. Введение (</a:t>
            </a:r>
            <a:r>
              <a:rPr lang="en-US" dirty="0"/>
              <a:t>introduction and focusing attention).</a:t>
            </a:r>
            <a:endParaRPr lang="ru-RU" dirty="0" smtClean="0"/>
          </a:p>
          <a:p>
            <a:r>
              <a:rPr lang="ru-RU" dirty="0" smtClean="0"/>
              <a:t>3. Главная часть (</a:t>
            </a:r>
            <a:r>
              <a:rPr lang="en-US" dirty="0" smtClean="0"/>
              <a:t>main body</a:t>
            </a:r>
            <a:r>
              <a:rPr lang="ru-RU" dirty="0" smtClean="0"/>
              <a:t>)</a:t>
            </a:r>
            <a:endParaRPr lang="en-US" dirty="0"/>
          </a:p>
          <a:p>
            <a:r>
              <a:rPr lang="ru-RU" dirty="0"/>
              <a:t>первое (</a:t>
            </a:r>
            <a:r>
              <a:rPr lang="en-US" dirty="0"/>
              <a:t>firstly);</a:t>
            </a:r>
          </a:p>
          <a:p>
            <a:r>
              <a:rPr lang="ru-RU" dirty="0"/>
              <a:t>второе (</a:t>
            </a:r>
            <a:r>
              <a:rPr lang="en-US" dirty="0"/>
              <a:t>secondly);</a:t>
            </a:r>
          </a:p>
          <a:p>
            <a:r>
              <a:rPr lang="ru-RU" dirty="0"/>
              <a:t>третье (</a:t>
            </a:r>
            <a:r>
              <a:rPr lang="en-US" dirty="0"/>
              <a:t>thirdly);</a:t>
            </a:r>
          </a:p>
          <a:p>
            <a:r>
              <a:rPr lang="en-US" dirty="0"/>
              <a:t>...</a:t>
            </a:r>
          </a:p>
          <a:p>
            <a:r>
              <a:rPr lang="ru-RU" dirty="0" smtClean="0"/>
              <a:t>в конце </a:t>
            </a:r>
            <a:r>
              <a:rPr lang="ru-RU" dirty="0"/>
              <a:t>(</a:t>
            </a:r>
            <a:r>
              <a:rPr lang="en-US" dirty="0"/>
              <a:t>lastly</a:t>
            </a:r>
            <a:r>
              <a:rPr lang="en-US" dirty="0" smtClean="0"/>
              <a:t>)</a:t>
            </a:r>
            <a:r>
              <a:rPr lang="ru-RU" dirty="0" smtClean="0"/>
              <a:t>.</a:t>
            </a:r>
            <a:endParaRPr lang="en-US" dirty="0"/>
          </a:p>
          <a:p>
            <a:r>
              <a:rPr lang="en-US" dirty="0" smtClean="0"/>
              <a:t>4</a:t>
            </a:r>
            <a:r>
              <a:rPr lang="ru-RU" dirty="0" smtClean="0"/>
              <a:t>. Заключение </a:t>
            </a:r>
            <a:r>
              <a:rPr lang="ru-RU" dirty="0"/>
              <a:t>(</a:t>
            </a:r>
            <a:r>
              <a:rPr lang="en-US" dirty="0"/>
              <a:t>conclusion).</a:t>
            </a:r>
          </a:p>
          <a:p>
            <a:r>
              <a:rPr lang="ru-RU" dirty="0" smtClean="0"/>
              <a:t>5. Ответы </a:t>
            </a:r>
            <a:r>
              <a:rPr lang="ru-RU" dirty="0"/>
              <a:t>на вопросы (</a:t>
            </a:r>
            <a:r>
              <a:rPr lang="en-US" dirty="0"/>
              <a:t>answering questions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3592" y="1276280"/>
            <a:ext cx="4820017" cy="482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1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888" t="11953" r="5561" b="25161"/>
          <a:stretch/>
        </p:blipFill>
        <p:spPr>
          <a:xfrm>
            <a:off x="103596" y="0"/>
            <a:ext cx="11769997" cy="6163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60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6811" t="39266" r="32341" b="21401"/>
          <a:stretch/>
        </p:blipFill>
        <p:spPr>
          <a:xfrm>
            <a:off x="84764" y="1095522"/>
            <a:ext cx="12083432" cy="5257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195163"/>
            <a:ext cx="10058400" cy="900359"/>
          </a:xfrm>
        </p:spPr>
        <p:txBody>
          <a:bodyPr/>
          <a:lstStyle/>
          <a:p>
            <a:r>
              <a:rPr lang="ru-RU" b="1" i="1" dirty="0" smtClean="0"/>
              <a:t>Фразы для фокусирования внимания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38634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6521" t="33195" r="31922" b="27631"/>
          <a:stretch/>
        </p:blipFill>
        <p:spPr>
          <a:xfrm>
            <a:off x="0" y="1151793"/>
            <a:ext cx="12137175" cy="51874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865190"/>
          </a:xfrm>
        </p:spPr>
        <p:txBody>
          <a:bodyPr/>
          <a:lstStyle/>
          <a:p>
            <a:r>
              <a:rPr lang="ru-RU" b="1" i="1" dirty="0" smtClean="0"/>
              <a:t>Лексика при использовании графиков</a:t>
            </a:r>
            <a:endParaRPr lang="ru-RU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2587" y="133826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46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6935" t="25885" r="35963" b="39706"/>
          <a:stretch/>
        </p:blipFill>
        <p:spPr>
          <a:xfrm>
            <a:off x="0" y="711994"/>
            <a:ext cx="12199710" cy="501308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4550"/>
          <a:stretch/>
        </p:blipFill>
        <p:spPr>
          <a:xfrm>
            <a:off x="9439275" y="1990725"/>
            <a:ext cx="2597519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5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189889"/>
            <a:ext cx="10058400" cy="838812"/>
          </a:xfrm>
        </p:spPr>
        <p:txBody>
          <a:bodyPr/>
          <a:lstStyle/>
          <a:p>
            <a:pPr algn="ctr"/>
            <a:r>
              <a:rPr lang="ru-RU" b="1" i="1" dirty="0" smtClean="0"/>
              <a:t>Вопросы к презентации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125416"/>
            <a:ext cx="10058400" cy="2084509"/>
          </a:xfrm>
        </p:spPr>
        <p:txBody>
          <a:bodyPr>
            <a:normAutofit/>
          </a:bodyPr>
          <a:lstStyle/>
          <a:p>
            <a:r>
              <a:rPr lang="ru-RU" dirty="0" smtClean="0"/>
              <a:t>Плох </a:t>
            </a:r>
            <a:r>
              <a:rPr lang="ru-RU" dirty="0"/>
              <a:t>тот оратор, который не подготовился к возможным вопросам заранее. </a:t>
            </a:r>
            <a:r>
              <a:rPr lang="ru-RU" dirty="0" smtClean="0"/>
              <a:t>Важный момент </a:t>
            </a:r>
            <a:r>
              <a:rPr lang="ru-RU" dirty="0"/>
              <a:t>в подготовке к презентации на английском языке </a:t>
            </a:r>
            <a:r>
              <a:rPr lang="ru-RU" dirty="0" smtClean="0"/>
              <a:t>- подготовка </a:t>
            </a:r>
            <a:r>
              <a:rPr lang="ru-RU" dirty="0"/>
              <a:t>ответов на возможные вопросы </a:t>
            </a:r>
            <a:r>
              <a:rPr lang="ru-RU" dirty="0" err="1"/>
              <a:t>in</a:t>
            </a:r>
            <a:r>
              <a:rPr lang="ru-RU" dirty="0"/>
              <a:t> </a:t>
            </a:r>
            <a:r>
              <a:rPr lang="ru-RU" dirty="0" err="1"/>
              <a:t>advance</a:t>
            </a:r>
            <a:r>
              <a:rPr lang="ru-RU" dirty="0" smtClean="0"/>
              <a:t>. </a:t>
            </a:r>
            <a:endParaRPr lang="ru-RU" dirty="0"/>
          </a:p>
          <a:p>
            <a:r>
              <a:rPr lang="ru-RU" dirty="0" smtClean="0"/>
              <a:t>Но все </a:t>
            </a:r>
            <a:r>
              <a:rPr lang="ru-RU" dirty="0"/>
              <a:t>вопросы </a:t>
            </a:r>
            <a:r>
              <a:rPr lang="ru-RU" dirty="0" smtClean="0"/>
              <a:t>просчитать не возможно</a:t>
            </a:r>
            <a:r>
              <a:rPr lang="ru-RU" dirty="0"/>
              <a:t>. </a:t>
            </a:r>
            <a:r>
              <a:rPr lang="ru-RU" dirty="0" smtClean="0"/>
              <a:t>Хорошо</a:t>
            </a:r>
            <a:r>
              <a:rPr lang="ru-RU" dirty="0"/>
              <a:t>, если у Вас </a:t>
            </a:r>
            <a:r>
              <a:rPr lang="ru-RU" dirty="0" smtClean="0"/>
              <a:t>заготовлены шаблонные фразы, </a:t>
            </a:r>
            <a:r>
              <a:rPr lang="ru-RU" dirty="0"/>
              <a:t>которые позволят </a:t>
            </a:r>
            <a:r>
              <a:rPr lang="ru-RU" dirty="0" smtClean="0"/>
              <a:t>собраться </a:t>
            </a:r>
            <a:r>
              <a:rPr lang="ru-RU" dirty="0"/>
              <a:t>с мыслями, если вдруг будет задан </a:t>
            </a:r>
            <a:r>
              <a:rPr lang="ru-RU" dirty="0" smtClean="0"/>
              <a:t>неожиданный </a:t>
            </a:r>
            <a:r>
              <a:rPr lang="ru-RU" dirty="0"/>
              <a:t>трудный вопрос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8347" t="43094" r="34152" b="31013"/>
          <a:stretch/>
        </p:blipFill>
        <p:spPr>
          <a:xfrm>
            <a:off x="426322" y="3057525"/>
            <a:ext cx="10592766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45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99272"/>
          </a:xfrm>
        </p:spPr>
        <p:txBody>
          <a:bodyPr/>
          <a:lstStyle/>
          <a:p>
            <a:pPr algn="ctr"/>
            <a:r>
              <a:rPr lang="ru-RU" b="1" i="1" dirty="0" smtClean="0"/>
              <a:t>Общий вопрос в английском языке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9284" y="1285876"/>
            <a:ext cx="9946396" cy="498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19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386862"/>
            <a:ext cx="10058400" cy="990014"/>
          </a:xfrm>
        </p:spPr>
        <p:txBody>
          <a:bodyPr/>
          <a:lstStyle/>
          <a:p>
            <a:pPr algn="ctr"/>
            <a:r>
              <a:rPr lang="ru-RU" b="1" i="1" dirty="0" smtClean="0"/>
              <a:t>Использование </a:t>
            </a:r>
            <a:r>
              <a:rPr lang="ru-RU" b="1" i="1" dirty="0" err="1" smtClean="0"/>
              <a:t>инфографики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Одним из средств </a:t>
            </a:r>
            <a:r>
              <a:rPr lang="ru-RU" dirty="0"/>
              <a:t>визуализации </a:t>
            </a:r>
            <a:r>
              <a:rPr lang="ru-RU" dirty="0" smtClean="0"/>
              <a:t>информации, </a:t>
            </a:r>
            <a:r>
              <a:rPr lang="ru-RU" dirty="0"/>
              <a:t>используемым в современной школе, </a:t>
            </a:r>
            <a:r>
              <a:rPr lang="ru-RU" dirty="0" smtClean="0"/>
              <a:t>вузе, научном сообществе (научные статьи, доклады, презентации) является </a:t>
            </a:r>
            <a:r>
              <a:rPr lang="ru-RU" dirty="0" err="1"/>
              <a:t>инфографика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b="1" dirty="0" err="1" smtClean="0"/>
              <a:t>Инфографика</a:t>
            </a:r>
            <a:r>
              <a:rPr lang="ru-RU" dirty="0" smtClean="0"/>
              <a:t> </a:t>
            </a:r>
            <a:r>
              <a:rPr lang="ru-RU" dirty="0"/>
              <a:t>– это графический способ подачи информации, визуализация данных, возможность передачи цифр, статистических данных, фактов, знаний образным языком графики. </a:t>
            </a:r>
            <a:endParaRPr lang="ru-RU" dirty="0" smtClean="0"/>
          </a:p>
          <a:p>
            <a:r>
              <a:rPr lang="ru-RU" dirty="0" smtClean="0"/>
              <a:t>— </a:t>
            </a:r>
            <a:r>
              <a:rPr lang="ru-RU" dirty="0"/>
              <a:t>представляет собой </a:t>
            </a:r>
            <a:r>
              <a:rPr lang="ru-RU" dirty="0" smtClean="0"/>
              <a:t>визуализированное через </a:t>
            </a:r>
            <a:r>
              <a:rPr lang="ru-RU" dirty="0"/>
              <a:t>графические объекты </a:t>
            </a:r>
            <a:r>
              <a:rPr lang="ru-RU" dirty="0" smtClean="0"/>
              <a:t>сообщение</a:t>
            </a:r>
            <a:r>
              <a:rPr lang="ru-RU" dirty="0"/>
              <a:t> </a:t>
            </a:r>
            <a:r>
              <a:rPr lang="ru-RU" dirty="0" smtClean="0"/>
              <a:t>(современные люди - </a:t>
            </a:r>
            <a:r>
              <a:rPr lang="ru-RU" dirty="0" err="1" smtClean="0"/>
              <a:t>визуалы</a:t>
            </a:r>
            <a:r>
              <a:rPr lang="ru-RU" dirty="0" smtClean="0"/>
              <a:t>);</a:t>
            </a:r>
            <a:endParaRPr lang="ru-RU" dirty="0"/>
          </a:p>
          <a:p>
            <a:r>
              <a:rPr lang="ru-RU" dirty="0"/>
              <a:t>— максимально исключает информационный шум, для нее характерна достаточность, </a:t>
            </a:r>
            <a:r>
              <a:rPr lang="ru-RU" dirty="0" smtClean="0"/>
              <a:t>но не </a:t>
            </a:r>
            <a:r>
              <a:rPr lang="ru-RU" dirty="0"/>
              <a:t>избыточность сведений;</a:t>
            </a:r>
          </a:p>
          <a:p>
            <a:r>
              <a:rPr lang="ru-RU" dirty="0" smtClean="0"/>
              <a:t>—дает </a:t>
            </a:r>
            <a:r>
              <a:rPr lang="ru-RU" dirty="0"/>
              <a:t>концептуализацию темы, поскольку выбор образа, визуализирующего сообщение, предполагает точный отбор графических решений</a:t>
            </a:r>
          </a:p>
        </p:txBody>
      </p:sp>
    </p:spTree>
    <p:extLst>
      <p:ext uri="{BB962C8B-B14F-4D97-AF65-F5344CB8AC3E}">
        <p14:creationId xmlns:p14="http://schemas.microsoft.com/office/powerpoint/2010/main" val="146421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825" y="0"/>
            <a:ext cx="10544175" cy="6814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65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930" y="257175"/>
            <a:ext cx="10058400" cy="965835"/>
          </a:xfrm>
        </p:spPr>
        <p:txBody>
          <a:bodyPr/>
          <a:lstStyle/>
          <a:p>
            <a:pPr algn="ctr"/>
            <a:r>
              <a:rPr lang="ru-RU" dirty="0" smtClean="0"/>
              <a:t>Преимущества </a:t>
            </a:r>
            <a:r>
              <a:rPr lang="ru-RU" dirty="0" err="1" smtClean="0"/>
              <a:t>инфографики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09148996"/>
              </p:ext>
            </p:extLst>
          </p:nvPr>
        </p:nvGraphicFramePr>
        <p:xfrm>
          <a:off x="2032000" y="1737360"/>
          <a:ext cx="7502525" cy="440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578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42122"/>
          </a:xfrm>
        </p:spPr>
        <p:txBody>
          <a:bodyPr/>
          <a:lstStyle/>
          <a:p>
            <a:pPr algn="ctr"/>
            <a:r>
              <a:rPr lang="ru-RU" b="1" i="1" dirty="0"/>
              <a:t>Функции </a:t>
            </a:r>
            <a:r>
              <a:rPr lang="ru-RU" b="1" i="1" dirty="0" err="1" smtClean="0"/>
              <a:t>инфографики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— </a:t>
            </a:r>
            <a:r>
              <a:rPr lang="ru-RU" sz="2800" dirty="0"/>
              <a:t>иллюстративная — реализуется при достижении оригинальности и </a:t>
            </a:r>
            <a:r>
              <a:rPr lang="ru-RU" sz="2800" dirty="0" smtClean="0"/>
              <a:t>привлекательности </a:t>
            </a:r>
            <a:r>
              <a:rPr lang="ru-RU" sz="2800" dirty="0" err="1" smtClean="0"/>
              <a:t>инфографики</a:t>
            </a:r>
            <a:r>
              <a:rPr lang="ru-RU" sz="2800" dirty="0"/>
              <a:t>; </a:t>
            </a:r>
            <a:r>
              <a:rPr lang="ru-RU" sz="2800" b="1" dirty="0"/>
              <a:t>наглядности</a:t>
            </a:r>
            <a:r>
              <a:rPr lang="ru-RU" sz="2800" dirty="0"/>
              <a:t> и компактности визуальных данных, </a:t>
            </a:r>
            <a:r>
              <a:rPr lang="ru-RU" sz="2800" b="1" dirty="0"/>
              <a:t>графической</a:t>
            </a:r>
            <a:r>
              <a:rPr lang="ru-RU" sz="2800" dirty="0"/>
              <a:t> </a:t>
            </a:r>
            <a:r>
              <a:rPr lang="ru-RU" sz="2800" b="1" dirty="0" err="1"/>
              <a:t>акцентуализации</a:t>
            </a:r>
            <a:r>
              <a:rPr lang="ru-RU" sz="2800" dirty="0"/>
              <a:t> главной информации;</a:t>
            </a:r>
          </a:p>
          <a:p>
            <a:r>
              <a:rPr lang="ru-RU" sz="2800" dirty="0"/>
              <a:t>— когнитивная — проявляется в </a:t>
            </a:r>
            <a:r>
              <a:rPr lang="ru-RU" sz="2800" b="1" dirty="0"/>
              <a:t>структурировании</a:t>
            </a:r>
            <a:r>
              <a:rPr lang="ru-RU" sz="2800" dirty="0"/>
              <a:t> и </a:t>
            </a:r>
            <a:r>
              <a:rPr lang="ru-RU" sz="2800" b="1" dirty="0"/>
              <a:t>систематизации информации</a:t>
            </a:r>
            <a:r>
              <a:rPr lang="ru-RU" sz="2800" dirty="0"/>
              <a:t>; связи </a:t>
            </a:r>
            <a:r>
              <a:rPr lang="ru-RU" sz="2800" b="1" dirty="0"/>
              <a:t>образного и абстрактного</a:t>
            </a:r>
            <a:r>
              <a:rPr lang="ru-RU" sz="2800" dirty="0"/>
              <a:t>; целостности восприятия; стимуляции </a:t>
            </a:r>
            <a:r>
              <a:rPr lang="ru-RU" sz="2800" b="1" dirty="0"/>
              <a:t>анализа и синтеза </a:t>
            </a:r>
            <a:r>
              <a:rPr lang="ru-RU" sz="2800" dirty="0"/>
              <a:t>информации; активизации ассоциаций;</a:t>
            </a:r>
          </a:p>
          <a:p>
            <a:r>
              <a:rPr lang="ru-RU" sz="2800" dirty="0"/>
              <a:t>— коммуникативная — выполняется в </a:t>
            </a:r>
            <a:r>
              <a:rPr lang="ru-RU" sz="2800" b="1" dirty="0"/>
              <a:t>инструкции к действию</a:t>
            </a:r>
            <a:r>
              <a:rPr lang="ru-RU" sz="2800" dirty="0"/>
              <a:t>, визуальном указании</a:t>
            </a:r>
            <a:r>
              <a:rPr lang="ru-RU" sz="2800" dirty="0" smtClean="0"/>
              <a:t>, маркировке </a:t>
            </a:r>
            <a:r>
              <a:rPr lang="ru-RU" sz="2800" dirty="0"/>
              <a:t>значимости фрагментов, визуальной рекомендации; руководстве по </a:t>
            </a:r>
            <a:r>
              <a:rPr lang="ru-RU" sz="2800" dirty="0" smtClean="0"/>
              <a:t>освоению информации.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6753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722636"/>
            <a:ext cx="10058400" cy="112309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Особенности </a:t>
            </a:r>
            <a:r>
              <a:rPr lang="ru-RU" b="1" i="1" dirty="0" err="1" smtClean="0"/>
              <a:t>инфографики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845733"/>
            <a:ext cx="5465445" cy="4450291"/>
          </a:xfrm>
        </p:spPr>
        <p:txBody>
          <a:bodyPr>
            <a:normAutofit fontScale="85000" lnSpcReduction="20000"/>
          </a:bodyPr>
          <a:lstStyle/>
          <a:p>
            <a:r>
              <a:rPr lang="ru-RU" sz="3600" dirty="0" smtClean="0"/>
              <a:t>— </a:t>
            </a:r>
            <a:r>
              <a:rPr lang="ru-RU" sz="3600" dirty="0"/>
              <a:t>наличие графических </a:t>
            </a:r>
            <a:r>
              <a:rPr lang="ru-RU" sz="3600" dirty="0" smtClean="0"/>
              <a:t>объектов (графики, диаграммы, рисунки, схемы);</a:t>
            </a:r>
            <a:endParaRPr lang="ru-RU" sz="3600" dirty="0"/>
          </a:p>
          <a:p>
            <a:r>
              <a:rPr lang="ru-RU" sz="3600" dirty="0"/>
              <a:t>— полезная и актуальная </a:t>
            </a:r>
            <a:r>
              <a:rPr lang="ru-RU" sz="3600" dirty="0" smtClean="0"/>
              <a:t>информация (минимум цифр и текста);</a:t>
            </a:r>
            <a:endParaRPr lang="ru-RU" sz="3600" dirty="0"/>
          </a:p>
          <a:p>
            <a:r>
              <a:rPr lang="ru-RU" sz="3600" dirty="0"/>
              <a:t>— красочное </a:t>
            </a:r>
            <a:r>
              <a:rPr lang="ru-RU" sz="3600" dirty="0" smtClean="0"/>
              <a:t>представление (оригинальный дизайн);</a:t>
            </a:r>
            <a:endParaRPr lang="ru-RU" sz="3600" dirty="0"/>
          </a:p>
          <a:p>
            <a:r>
              <a:rPr lang="ru-RU" sz="3600" dirty="0"/>
              <a:t>— внятное и осмысленное освещение </a:t>
            </a:r>
            <a:r>
              <a:rPr lang="ru-RU" sz="3600" dirty="0" smtClean="0"/>
              <a:t>темы (реализации цели сообщения). 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2747" y="1737359"/>
            <a:ext cx="4397758" cy="440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2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43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174" y="0"/>
            <a:ext cx="9401175" cy="635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5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296" t="1740"/>
          <a:stretch/>
        </p:blipFill>
        <p:spPr>
          <a:xfrm>
            <a:off x="948690" y="875171"/>
            <a:ext cx="10355579" cy="598282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97280" y="123825"/>
            <a:ext cx="10058400" cy="5905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/>
              <a:t>К</a:t>
            </a:r>
            <a:r>
              <a:rPr lang="ru-RU" b="1" i="1" dirty="0" smtClean="0"/>
              <a:t>ак </a:t>
            </a:r>
            <a:r>
              <a:rPr lang="ru-RU" b="1" i="1" dirty="0"/>
              <a:t>сделать </a:t>
            </a:r>
            <a:r>
              <a:rPr lang="ru-RU" b="1" i="1" dirty="0" smtClean="0"/>
              <a:t>дождь?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02562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25" y="1637525"/>
            <a:ext cx="9277350" cy="5220475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19262" y="247650"/>
            <a:ext cx="9172575" cy="114907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Иллюстратор стилистически </a:t>
            </a:r>
            <a:r>
              <a:rPr lang="ru-RU" b="1" i="1" dirty="0"/>
              <a:t>выделил разные этапы освоения </a:t>
            </a:r>
            <a:r>
              <a:rPr lang="ru-RU" b="1" i="1" dirty="0" smtClean="0"/>
              <a:t>Марса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37274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757" y="2467"/>
            <a:ext cx="4719638" cy="68555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7570" y="0"/>
            <a:ext cx="4747706" cy="68456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0475" y="3430233"/>
            <a:ext cx="3081867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99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Источники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/>
              <a:t>Трушко Елена Георгиевна, </a:t>
            </a:r>
            <a:r>
              <a:rPr lang="ru-RU" dirty="0" err="1"/>
              <a:t>Шпаковский</a:t>
            </a:r>
            <a:r>
              <a:rPr lang="ru-RU" dirty="0"/>
              <a:t> Юрий </a:t>
            </a:r>
            <a:r>
              <a:rPr lang="ru-RU" dirty="0" err="1"/>
              <a:t>Францевич</a:t>
            </a:r>
            <a:r>
              <a:rPr lang="ru-RU" dirty="0"/>
              <a:t> </a:t>
            </a:r>
            <a:r>
              <a:rPr lang="ru-RU" dirty="0" err="1"/>
              <a:t>Инфографика</a:t>
            </a:r>
            <a:r>
              <a:rPr lang="ru-RU" dirty="0"/>
              <a:t> как современный способ представления информации // Труды БГТУ. Серия 4: </a:t>
            </a:r>
            <a:r>
              <a:rPr lang="ru-RU" dirty="0" err="1"/>
              <a:t>Принт</a:t>
            </a:r>
            <a:r>
              <a:rPr lang="ru-RU" dirty="0"/>
              <a:t>- и </a:t>
            </a:r>
            <a:r>
              <a:rPr lang="ru-RU" dirty="0" err="1"/>
              <a:t>медиатехнологии</a:t>
            </a:r>
            <a:r>
              <a:rPr lang="ru-RU" dirty="0"/>
              <a:t>. 2017. №4 (195). URL: https://</a:t>
            </a:r>
            <a:r>
              <a:rPr lang="ru-RU" dirty="0" smtClean="0"/>
              <a:t>cyberleninka.ru/article/n/infografika-kak-sovremennyy-sposob-predstavleniya-informatsii </a:t>
            </a:r>
            <a:r>
              <a:rPr lang="ru-RU" dirty="0"/>
              <a:t>(дата обращения: 27.03.2021</a:t>
            </a:r>
            <a:r>
              <a:rPr lang="ru-RU" dirty="0" smtClean="0"/>
              <a:t>).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err="1"/>
              <a:t>Манжура</a:t>
            </a:r>
            <a:r>
              <a:rPr lang="ru-RU" dirty="0"/>
              <a:t> Л.Н. </a:t>
            </a:r>
            <a:r>
              <a:rPr lang="ru-RU" dirty="0" err="1"/>
              <a:t>Инфографика</a:t>
            </a:r>
            <a:r>
              <a:rPr lang="ru-RU" dirty="0"/>
              <a:t> как один из методов визуализации учебного материала // Санкт-Петербургский образовательный вестник. 2017. №2 (6). URL: https://cyberleninka.ru/article/n/infografika-kak-odin-iz-metodov-vizualizatsii-uchebnogo-materiala (дата обращения: 27.03.2021</a:t>
            </a:r>
            <a:r>
              <a:rPr lang="ru-RU" dirty="0" smtClean="0"/>
              <a:t>).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Jen </a:t>
            </a:r>
            <a:r>
              <a:rPr lang="en-US" dirty="0" smtClean="0"/>
              <a:t>Christiansen</a:t>
            </a:r>
            <a:r>
              <a:rPr lang="ru-RU" dirty="0" smtClean="0"/>
              <a:t>. Визуализация </a:t>
            </a:r>
            <a:r>
              <a:rPr lang="ru-RU" dirty="0"/>
              <a:t>науки: иллюстрации и </a:t>
            </a:r>
            <a:r>
              <a:rPr lang="ru-RU" dirty="0" err="1" smtClean="0"/>
              <a:t>инфографика</a:t>
            </a:r>
            <a:r>
              <a:rPr lang="ru-RU" dirty="0" smtClean="0"/>
              <a:t> </a:t>
            </a:r>
            <a:r>
              <a:rPr lang="en-US" dirty="0" smtClean="0"/>
              <a:t>https</a:t>
            </a:r>
            <a:r>
              <a:rPr lang="en-US" dirty="0"/>
              <a:t>://habr.com/ru/company/mailru/blog/487322/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501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413</TotalTime>
  <Words>666</Words>
  <Application>Microsoft Office PowerPoint</Application>
  <PresentationFormat>Широкоэкранный</PresentationFormat>
  <Paragraphs>63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Calibri</vt:lpstr>
      <vt:lpstr>Calibri Light</vt:lpstr>
      <vt:lpstr>Wingdings</vt:lpstr>
      <vt:lpstr>Ретро</vt:lpstr>
      <vt:lpstr>Сопровождение доклада на иностранном языке цифровыми средствами </vt:lpstr>
      <vt:lpstr>План лекции</vt:lpstr>
      <vt:lpstr>Психологические особенности восприятия материала на слайдах</vt:lpstr>
      <vt:lpstr>Психологические особенности усвоения материала на слайдах</vt:lpstr>
      <vt:lpstr>Структура презентации - выступления</vt:lpstr>
      <vt:lpstr>Презентация PowerPoint</vt:lpstr>
      <vt:lpstr>Фразы для фокусирования внимания</vt:lpstr>
      <vt:lpstr>Лексика при использовании графиков</vt:lpstr>
      <vt:lpstr>Презентация PowerPoint</vt:lpstr>
      <vt:lpstr>Вопросы к презентации</vt:lpstr>
      <vt:lpstr>Общий вопрос в английском языке</vt:lpstr>
      <vt:lpstr>Использование инфографики</vt:lpstr>
      <vt:lpstr>Презентация PowerPoint</vt:lpstr>
      <vt:lpstr>Преимущества инфографики</vt:lpstr>
      <vt:lpstr>Функции инфографики</vt:lpstr>
      <vt:lpstr>Особенности инфографики </vt:lpstr>
      <vt:lpstr>Презентация PowerPoint</vt:lpstr>
      <vt:lpstr>Презентация PowerPoint</vt:lpstr>
      <vt:lpstr>Как сделать дождь?</vt:lpstr>
      <vt:lpstr>Иллюстратор стилистически выделил разные этапы освоения Марса</vt:lpstr>
      <vt:lpstr>Презентация PowerPoint</vt:lpstr>
      <vt:lpstr>Источники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Сопровождение научного доклада на иностранном языке средствами компьютерной презентации</dc:title>
  <dc:creator>Пользователь Windows</dc:creator>
  <cp:lastModifiedBy>Пользователь Windows</cp:lastModifiedBy>
  <cp:revision>123</cp:revision>
  <dcterms:created xsi:type="dcterms:W3CDTF">2021-03-26T21:30:52Z</dcterms:created>
  <dcterms:modified xsi:type="dcterms:W3CDTF">2024-01-24T12:10:21Z</dcterms:modified>
</cp:coreProperties>
</file>