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6" r:id="rId12"/>
    <p:sldId id="265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CE8DC-11ED-4F69-8F76-E64A88FEB84B}" type="datetimeFigureOut">
              <a:rPr lang="ru-RU" smtClean="0"/>
              <a:t>13.06.2024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FD302-10EF-4316-AC20-880EF263FA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08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FD302-10EF-4316-AC20-880EF263FA05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515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1D227D51-204B-ED48-AF9A-0BE9633FE04A}"/>
              </a:ext>
            </a:extLst>
          </p:cNvPr>
          <p:cNvSpPr/>
          <p:nvPr/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57A23F45-CDAE-8A40-8DE7-92A0BBC119B7}"/>
              </a:ext>
            </a:extLst>
          </p:cNvPr>
          <p:cNvSpPr/>
          <p:nvPr/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8546383-CCC4-544B-B0D8-DE78DE39BB78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5D1728-714F-2942-A0D1-82FF9419B4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7106" y="1625608"/>
            <a:ext cx="8035342" cy="2722164"/>
          </a:xfrm>
        </p:spPr>
        <p:txBody>
          <a:bodyPr anchor="b"/>
          <a:lstStyle>
            <a:lvl1pPr algn="l">
              <a:defRPr sz="8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D072D4-1496-3347-BBF8-5879DF263B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7106" y="4466845"/>
            <a:ext cx="8035342" cy="88290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FC724-B499-364B-AEB5-B6517F6AD5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97105" y="5708747"/>
            <a:ext cx="3882843" cy="365125"/>
          </a:xfrm>
        </p:spPr>
        <p:txBody>
          <a:bodyPr/>
          <a:lstStyle>
            <a:lvl1pPr>
              <a:defRPr sz="1400"/>
            </a:lvl1pPr>
          </a:lstStyle>
          <a:p>
            <a:fld id="{73C3BD54-29B9-3D42-B178-776ED395AA85}" type="datetimeFigureOut">
              <a:rPr lang="en-US" smtClean="0"/>
              <a:pPr/>
              <a:t>6/13/2024</a:t>
            </a:fld>
            <a:endParaRPr lang="en-US" sz="140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33889C-A4E9-B24E-818F-46A1124C5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0F50F-250E-6D45-AEBC-2573FED0C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495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9F291BE0-7A7E-D04F-974F-9F4577FB2F46}"/>
              </a:ext>
            </a:extLst>
          </p:cNvPr>
          <p:cNvSpPr/>
          <p:nvPr/>
        </p:nvSpPr>
        <p:spPr>
          <a:xfrm>
            <a:off x="6163735" y="1096772"/>
            <a:ext cx="557106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BD33FF1F-6094-0B4A-A3E4-6B0D9283DB44}"/>
              </a:ext>
            </a:extLst>
          </p:cNvPr>
          <p:cNvSpPr/>
          <p:nvPr/>
        </p:nvSpPr>
        <p:spPr>
          <a:xfrm>
            <a:off x="11529484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78A6D9C-C7A5-414B-8CB7-E31470D7D280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1D850E-6310-C04D-8CAC-B7FA9F332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B7FB3-5DFC-6547-9567-C0ABE874C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27D2DB-A7B1-204E-8416-E938952BC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24BA1-E2D0-1E4B-9DB3-664FE2733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E64B2-36E4-5A4E-A78A-A629829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790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C97F6C6D-13AE-FD40-841C-4AB96460C390}"/>
              </a:ext>
            </a:extLst>
          </p:cNvPr>
          <p:cNvSpPr/>
          <p:nvPr/>
        </p:nvSpPr>
        <p:spPr>
          <a:xfrm>
            <a:off x="4291015" y="1096772"/>
            <a:ext cx="7436404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24E27617-2112-2342-9FF1-39F2A241CCCC}"/>
              </a:ext>
            </a:extLst>
          </p:cNvPr>
          <p:cNvSpPr/>
          <p:nvPr/>
        </p:nvSpPr>
        <p:spPr>
          <a:xfrm>
            <a:off x="408637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33CE582-7AFE-D048-B5BC-212A12A28F25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9EAEF4-E84F-CF40-B27B-01E1D2AFC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1881951"/>
            <a:ext cx="7335836" cy="1987707"/>
          </a:xfrm>
        </p:spPr>
        <p:txBody>
          <a:bodyPr anchor="b"/>
          <a:lstStyle>
            <a:lvl1pPr>
              <a:defRPr sz="6000" spc="-15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87B7E1-CC48-2441-975D-F1A5412B8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49" y="3869661"/>
            <a:ext cx="7335836" cy="94846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26218-1FCF-7A4D-B138-D1B1DE91A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84204-038C-FD4B-8E1C-0A9967BF2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359AB9-E1C6-C841-B423-FD2BB13C3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55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B057A-C120-5E4E-BB74-223EB6D00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EB7BE-6258-C84C-8242-9865D1361C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5111" y="2691637"/>
            <a:ext cx="4946643" cy="3189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3D23CD-80DB-5740-AE68-76414CA31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76903" y="2691637"/>
            <a:ext cx="4946639" cy="3189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FE0921-9102-1440-B315-778888723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D7802F-1937-2F43-8FF4-846135D6F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609C72-E794-4F4F-8E09-D4883EED7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FFEFA3E2-0F30-664C-AAE4-DE6526B5C716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C3D7AFF-BC7E-BA41-9C64-B5F9619C0EA1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671D2311-E9B8-F041-A7B8-D5696903F22A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559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9CA91-F119-0244-888A-95539A84D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10" y="1204721"/>
            <a:ext cx="8266175" cy="14447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8A3EAC-4422-D548-8D7F-E9944566FB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11" y="2691638"/>
            <a:ext cx="4946644" cy="823912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140CA2-88A9-CC42-A375-8B87E47CC5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5111" y="3515550"/>
            <a:ext cx="4946644" cy="23662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5F960C-714E-2E4A-8141-A88F38274E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76866" y="2691162"/>
            <a:ext cx="4946644" cy="823912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97BC24-C907-EC4B-872D-17429A6577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76866" y="3515074"/>
            <a:ext cx="4946644" cy="23662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E2A045-4283-3C47-B125-68CF3B19F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BC25BC-2C98-574D-BCCD-E36CAB07F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A5C95A-7789-E042-8471-D442D9BB5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DF1BA5B-EDD8-B648-8A3E-E2B3570B1EA0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D7476360-629C-DE48-85B7-F4BE6CC457DB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ross 13">
            <a:extLst>
              <a:ext uri="{FF2B5EF4-FFF2-40B4-BE49-F238E27FC236}">
                <a16:creationId xmlns:a16="http://schemas.microsoft.com/office/drawing/2014/main" id="{C5F6C588-FC1B-3147-AFA1-CD7D76C5AEAC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364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15401-5318-7045-8AE3-B1A99F2D8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E2F55F-EB76-AE49-B554-12B65B636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B6E6E-D81E-C44A-AC54-CBE0134C1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E025B9-9F46-3049-9977-0119B96D3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5760068-EADA-2B4B-9819-CF981184FAEB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1DA7622-137E-184A-A93C-8DBB10318AE6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9" name="Cross 8">
            <a:extLst>
              <a:ext uri="{FF2B5EF4-FFF2-40B4-BE49-F238E27FC236}">
                <a16:creationId xmlns:a16="http://schemas.microsoft.com/office/drawing/2014/main" id="{54FB0990-6F8D-B048-8309-19B0D1A41033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224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AF81DD-2B1F-3444-8023-DD52318F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927EE3-DAA3-D948-B8FD-48417540B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4532D4-FFBF-6C47-A6C9-D55196D91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B8D5541-7726-BA46-8BFA-BF6AA8D42BD7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Cross 47">
            <a:extLst>
              <a:ext uri="{FF2B5EF4-FFF2-40B4-BE49-F238E27FC236}">
                <a16:creationId xmlns:a16="http://schemas.microsoft.com/office/drawing/2014/main" id="{97F434CF-7503-CE4F-8426-C312C6315AD0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EDBFB2F-FE34-E349-9484-C275FBE31614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915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2DCFD-BEE6-AC49-BABD-D8B89C3B6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3800"/>
            <a:ext cx="4114800" cy="107721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DE035-8260-4443-B1D9-A9C8D5840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1813" y="1508252"/>
            <a:ext cx="5606518" cy="40458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C1AA53-7507-D04B-9B8E-6A4F7122EC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49" y="2368295"/>
            <a:ext cx="4114800" cy="31858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56E11F-3003-0745-ACAB-FAA4E676E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BC11A6-59AC-FE45-8A1C-9DDC00582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D6F51E-1A94-034C-BBEE-C26A3AF0E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0B7D330-76C0-224C-9C3C-27C4D2B0DDB4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5464D55-5C51-844B-A38A-8143590FB934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FD988250-C554-DE44-B887-57D0B2AA8E37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13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86C7C-36AD-9A4E-8524-8F44E8839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3800"/>
            <a:ext cx="4114800" cy="107721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015248-4C80-3348-A8A9-6C9F5D32FC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31151" y="1096772"/>
            <a:ext cx="6096270" cy="576122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4B3083-CA16-C54A-B130-7BEE6DF9D8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49" y="2370666"/>
            <a:ext cx="4114800" cy="318346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3C6EB5-D7D1-E247-B9D7-D319E5AAB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BF6CC-F5C4-9847-BADB-8B7441C8F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63FE4-B2F5-7741-B517-533F1C98C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B80A771-7D8E-0F4A-93A3-B977667D338E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C9320FA-0E3A-2749-9085-DF30FA26F4BD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5A3DF5D0-8A2C-A049-9132-EE1EF7D014D4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614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9F6C0E12-251D-EA44-BF81-4ABDFBB94321}"/>
              </a:ext>
            </a:extLst>
          </p:cNvPr>
          <p:cNvSpPr/>
          <p:nvPr/>
        </p:nvSpPr>
        <p:spPr>
          <a:xfrm>
            <a:off x="7087169" y="1096772"/>
            <a:ext cx="465222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DC5FF4-095A-114E-87B6-73C7ADFF9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1E6EC9-9650-2042-8581-5B4082F94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A0800-B373-3B40-B187-30AFE44CD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A4C1C-C790-B449-8C06-78E8303F9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3E620-F86B-F447-AB06-DDAB39192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0487CB5-43E0-974C-9DDC-252A8A37107F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E9CB83EF-4143-5A45-9B3A-9E70DD50253B}"/>
              </a:ext>
            </a:extLst>
          </p:cNvPr>
          <p:cNvSpPr/>
          <p:nvPr/>
        </p:nvSpPr>
        <p:spPr>
          <a:xfrm>
            <a:off x="11415183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453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9DF801-FF8E-6247-9065-D9304CD609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55667" y="1204722"/>
            <a:ext cx="1853360" cy="467664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E2615-7E4D-AB47-ACE6-236D716D7D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73667" y="1204722"/>
            <a:ext cx="8274047" cy="46969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1F0223-5AC9-374E-BD0C-344F67E2A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EDD42-54A1-E648-8829-140EC4C57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FDF8F-8DBC-8A47-8000-5BA35DF9F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2CE2A98-5154-A544-BE2A-FDC0811C19A0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C4EC832-8181-5643-8A62-117E43F0E498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24AF3281-BC22-374D-A461-8B3181F600AA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237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952BFD-D607-6845-9C7B-1C8D3B4EE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8267296" cy="14465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BB52FF-3B04-8245-BF0B-89C9E29336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2691638"/>
            <a:ext cx="8267296" cy="3188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A99BFE-CBDD-C344-A21E-44A52F11B6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5149" y="594969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lang="en-US" sz="1050" smtClean="0">
                <a:latin typeface="+mn-lt"/>
              </a:defRPr>
            </a:lvl1pPr>
          </a:lstStyle>
          <a:p>
            <a:fld id="{73C3BD54-29B9-3D42-B178-776ED395AA85}" type="datetimeFigureOut">
              <a:rPr lang="en-US" smtClean="0"/>
              <a:pPr/>
              <a:t>6/13/2024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C371C0-3DCE-0743-946F-C7540DD78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5150" y="543179"/>
            <a:ext cx="4114800" cy="246888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lang="en-US" sz="1050"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32ADB-4517-194F-8B4B-A9D26B3C02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3024" y="511175"/>
            <a:ext cx="914400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86BB3423-611C-6944-BA94-F2572F362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584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System Font Regular"/>
        <a:buChar char="–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CA2C65D-0168-1245-86C8-62A8A6F7B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69DC82-78EB-EAE3-A127-C1F39C14DB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7106" y="1625608"/>
            <a:ext cx="3882844" cy="2722164"/>
          </a:xfrm>
        </p:spPr>
        <p:txBody>
          <a:bodyPr>
            <a:normAutofit/>
          </a:bodyPr>
          <a:lstStyle/>
          <a:p>
            <a:r>
              <a:rPr lang="ru-RU" sz="5600" b="1" dirty="0">
                <a:latin typeface="YS Text"/>
              </a:rPr>
              <a:t>Василий Андреевич Жуковский</a:t>
            </a:r>
            <a:endParaRPr lang="ru-RU" sz="5600" b="1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704717B-D103-F97C-FA0F-90423C56A0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0698" y="5973380"/>
            <a:ext cx="4147107" cy="79644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Кротова, Кузина, </a:t>
            </a:r>
            <a:r>
              <a:rPr lang="ru-RU" dirty="0" err="1"/>
              <a:t>Колпаносова</a:t>
            </a:r>
            <a:r>
              <a:rPr lang="ru-RU" dirty="0"/>
              <a:t> – Д-ПАБ-21</a:t>
            </a:r>
          </a:p>
        </p:txBody>
      </p:sp>
      <p:pic>
        <p:nvPicPr>
          <p:cNvPr id="4" name="Picture 3" descr="Крупный план открытой книги на фоне размытой книжной полки">
            <a:extLst>
              <a:ext uri="{FF2B5EF4-FFF2-40B4-BE49-F238E27FC236}">
                <a16:creationId xmlns:a16="http://schemas.microsoft.com/office/drawing/2014/main" id="{92DCF8AD-648B-45BE-B07E-66EFFD9BBB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12" r="9369" b="-1"/>
          <a:stretch/>
        </p:blipFill>
        <p:spPr>
          <a:xfrm>
            <a:off x="5279922" y="10"/>
            <a:ext cx="6912077" cy="6857990"/>
          </a:xfrm>
          <a:prstGeom prst="rect">
            <a:avLst/>
          </a:prstGeom>
        </p:spPr>
      </p:pic>
      <p:sp>
        <p:nvSpPr>
          <p:cNvPr id="11" name="Cross 10">
            <a:extLst>
              <a:ext uri="{FF2B5EF4-FFF2-40B4-BE49-F238E27FC236}">
                <a16:creationId xmlns:a16="http://schemas.microsoft.com/office/drawing/2014/main" id="{4029224B-C0FC-EC47-B248-0D4271BC7F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575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55E9273-3717-C94C-9BFF-75E87E47C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942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Rectangle 1030">
            <a:extLst>
              <a:ext uri="{FF2B5EF4-FFF2-40B4-BE49-F238E27FC236}">
                <a16:creationId xmlns:a16="http://schemas.microsoft.com/office/drawing/2014/main" id="{9F291BE0-7A7E-D04F-974F-9F4577FB2F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3735" y="1096772"/>
            <a:ext cx="557106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4" name="Cross 1032">
            <a:extLst>
              <a:ext uri="{FF2B5EF4-FFF2-40B4-BE49-F238E27FC236}">
                <a16:creationId xmlns:a16="http://schemas.microsoft.com/office/drawing/2014/main" id="{BD33FF1F-6094-0B4A-A3E4-6B0D9283D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29484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5" name="Rectangle 1034">
            <a:extLst>
              <a:ext uri="{FF2B5EF4-FFF2-40B4-BE49-F238E27FC236}">
                <a16:creationId xmlns:a16="http://schemas.microsoft.com/office/drawing/2014/main" id="{B78A6D9C-C7A5-414B-8CB7-E31470D7D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46" name="Rectangle 1036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8EE12C8-B235-149E-ACBC-3D8A19A9CA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85259" y="714164"/>
            <a:ext cx="4341581" cy="5166060"/>
          </a:xfrm>
        </p:spPr>
        <p:txBody>
          <a:bodyPr vert="horz" lIns="91440" tIns="45720" rIns="91440" bIns="45720" rtlCol="0">
            <a:normAutofit/>
          </a:bodyPr>
          <a:lstStyle/>
          <a:p>
            <a:pPr marL="0">
              <a:lnSpc>
                <a:spcPct val="90000"/>
              </a:lnSpc>
            </a:pPr>
            <a:r>
              <a:rPr lang="en-US" sz="2800" dirty="0"/>
              <a:t>«</a:t>
            </a:r>
            <a:r>
              <a:rPr lang="en-US" sz="2800" dirty="0" err="1"/>
              <a:t>Колумб</a:t>
            </a:r>
            <a:r>
              <a:rPr lang="en-US" sz="2800" dirty="0"/>
              <a:t> </a:t>
            </a:r>
            <a:r>
              <a:rPr lang="en-US" sz="2800" dirty="0" err="1"/>
              <a:t>русского</a:t>
            </a:r>
            <a:r>
              <a:rPr lang="en-US" sz="2800" dirty="0"/>
              <a:t> </a:t>
            </a:r>
            <a:r>
              <a:rPr lang="en-US" sz="2800" dirty="0" err="1"/>
              <a:t>романтизма</a:t>
            </a:r>
            <a:r>
              <a:rPr lang="en-US" sz="2800" dirty="0"/>
              <a:t>», «</a:t>
            </a:r>
            <a:r>
              <a:rPr lang="en-US" sz="2800" dirty="0" err="1"/>
              <a:t>аристократ</a:t>
            </a:r>
            <a:r>
              <a:rPr lang="en-US" sz="2800" dirty="0"/>
              <a:t> </a:t>
            </a:r>
            <a:r>
              <a:rPr lang="en-US" sz="2800" dirty="0" err="1"/>
              <a:t>от</a:t>
            </a:r>
            <a:r>
              <a:rPr lang="en-US" sz="2800" dirty="0"/>
              <a:t> </a:t>
            </a:r>
            <a:r>
              <a:rPr lang="en-US" sz="2800" dirty="0" err="1"/>
              <a:t>литературы</a:t>
            </a:r>
            <a:r>
              <a:rPr lang="en-US" sz="2800" dirty="0"/>
              <a:t>», «</a:t>
            </a:r>
            <a:r>
              <a:rPr lang="en-US" sz="2800" dirty="0" err="1"/>
              <a:t>зачинатель</a:t>
            </a:r>
            <a:r>
              <a:rPr lang="en-US" sz="2800" dirty="0"/>
              <a:t> </a:t>
            </a:r>
            <a:r>
              <a:rPr lang="en-US" sz="2800" dirty="0" err="1"/>
              <a:t>Золотого</a:t>
            </a:r>
            <a:r>
              <a:rPr lang="en-US" sz="2800" dirty="0"/>
              <a:t> </a:t>
            </a:r>
            <a:r>
              <a:rPr lang="en-US" sz="2800" dirty="0" err="1"/>
              <a:t>века</a:t>
            </a:r>
            <a:r>
              <a:rPr lang="en-US" sz="2800" dirty="0"/>
              <a:t>» </a:t>
            </a:r>
            <a:endParaRPr lang="ru-RU" sz="2800" dirty="0"/>
          </a:p>
          <a:p>
            <a:pPr marL="0">
              <a:lnSpc>
                <a:spcPct val="90000"/>
              </a:lnSpc>
            </a:pPr>
            <a:r>
              <a:rPr lang="en-US" sz="2800" dirty="0" err="1"/>
              <a:t>Жуковский</a:t>
            </a:r>
            <a:r>
              <a:rPr lang="en-US" sz="2800" dirty="0"/>
              <a:t> </a:t>
            </a:r>
            <a:r>
              <a:rPr lang="en-US" sz="2800" dirty="0" err="1"/>
              <a:t>сыграл</a:t>
            </a:r>
            <a:r>
              <a:rPr lang="en-US" sz="2800" dirty="0"/>
              <a:t> </a:t>
            </a:r>
            <a:r>
              <a:rPr lang="en-US" sz="2800" dirty="0" err="1"/>
              <a:t>благотворную</a:t>
            </a:r>
            <a:r>
              <a:rPr lang="en-US" sz="2800" dirty="0"/>
              <a:t> </a:t>
            </a:r>
            <a:r>
              <a:rPr lang="en-US" sz="2800" dirty="0" err="1"/>
              <a:t>роль</a:t>
            </a:r>
            <a:r>
              <a:rPr lang="en-US" sz="2800" dirty="0"/>
              <a:t> в </a:t>
            </a:r>
            <a:r>
              <a:rPr lang="en-US" sz="2800" dirty="0" err="1"/>
              <a:t>судьбе</a:t>
            </a:r>
            <a:r>
              <a:rPr lang="en-US" sz="2800" dirty="0"/>
              <a:t> </a:t>
            </a:r>
            <a:r>
              <a:rPr lang="en-US" sz="2800" dirty="0" err="1"/>
              <a:t>многих</a:t>
            </a:r>
            <a:r>
              <a:rPr lang="en-US" sz="2800" dirty="0"/>
              <a:t> </a:t>
            </a:r>
            <a:r>
              <a:rPr lang="en-US" sz="2800" dirty="0" err="1"/>
              <a:t>гениев</a:t>
            </a:r>
            <a:r>
              <a:rPr lang="en-US" sz="2800" dirty="0"/>
              <a:t> </a:t>
            </a:r>
            <a:r>
              <a:rPr lang="en-US" sz="2800" dirty="0" err="1"/>
              <a:t>Отечества</a:t>
            </a:r>
            <a:r>
              <a:rPr lang="en-US" sz="2800" dirty="0"/>
              <a:t> – А.С. </a:t>
            </a:r>
            <a:r>
              <a:rPr lang="en-US" sz="2800" dirty="0" err="1"/>
              <a:t>Пушкина</a:t>
            </a:r>
            <a:r>
              <a:rPr lang="en-US" sz="2800" dirty="0"/>
              <a:t>, Н.В. </a:t>
            </a:r>
            <a:r>
              <a:rPr lang="en-US" sz="2800" dirty="0" err="1"/>
              <a:t>Гоголя</a:t>
            </a:r>
            <a:r>
              <a:rPr lang="en-US" sz="2800" dirty="0"/>
              <a:t>, Т.Г. </a:t>
            </a:r>
            <a:r>
              <a:rPr lang="en-US" sz="2800" dirty="0" err="1"/>
              <a:t>Шевченко</a:t>
            </a:r>
            <a:r>
              <a:rPr lang="en-US" sz="2800" dirty="0"/>
              <a:t>.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196E246-98F0-FD6B-CB88-D0E8245DBC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2" r="-1" b="13920"/>
          <a:stretch/>
        </p:blipFill>
        <p:spPr bwMode="auto">
          <a:xfrm>
            <a:off x="20" y="10"/>
            <a:ext cx="6967738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7" name="Cross 1038">
            <a:extLst>
              <a:ext uri="{FF2B5EF4-FFF2-40B4-BE49-F238E27FC236}">
                <a16:creationId xmlns:a16="http://schemas.microsoft.com/office/drawing/2014/main" id="{A12C7CBA-A034-9548-BC45-D37C25C008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6032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" name="Rectangle 1040">
            <a:extLst>
              <a:ext uri="{FF2B5EF4-FFF2-40B4-BE49-F238E27FC236}">
                <a16:creationId xmlns:a16="http://schemas.microsoft.com/office/drawing/2014/main" id="{5449ED22-D9F5-F848-A98A-7181D4EE7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3666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702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7" name="Rectangle 2054">
            <a:extLst>
              <a:ext uri="{FF2B5EF4-FFF2-40B4-BE49-F238E27FC236}">
                <a16:creationId xmlns:a16="http://schemas.microsoft.com/office/drawing/2014/main" id="{1D227D51-204B-ED48-AF9A-0BE9633FE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8" name="Cross 2056">
            <a:extLst>
              <a:ext uri="{FF2B5EF4-FFF2-40B4-BE49-F238E27FC236}">
                <a16:creationId xmlns:a16="http://schemas.microsoft.com/office/drawing/2014/main" id="{57A23F45-CDAE-8A40-8DE7-92A0BBC119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9" name="Rectangle 2058">
            <a:extLst>
              <a:ext uri="{FF2B5EF4-FFF2-40B4-BE49-F238E27FC236}">
                <a16:creationId xmlns:a16="http://schemas.microsoft.com/office/drawing/2014/main" id="{68546383-CCC4-544B-B0D8-DE78DE39B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70" name="Rectangle 2060">
            <a:extLst>
              <a:ext uri="{FF2B5EF4-FFF2-40B4-BE49-F238E27FC236}">
                <a16:creationId xmlns:a16="http://schemas.microsoft.com/office/drawing/2014/main" id="{6CA2C65D-0168-1245-86C8-62A8A6F7B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788F6D-E95C-4878-C800-D0F7C6B0B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426" y="-1088095"/>
            <a:ext cx="3894376" cy="272216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b="1" kern="1200" spc="-150" dirty="0" err="1">
                <a:solidFill>
                  <a:schemeClr val="tx1"/>
                </a:solidFill>
                <a:latin typeface="+mn-lt"/>
                <a:ea typeface="+mj-ea"/>
                <a:cs typeface="+mj-cs"/>
              </a:rPr>
              <a:t>Детство</a:t>
            </a:r>
            <a:r>
              <a:rPr lang="en-US" sz="3200" b="1" kern="1200" spc="-15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и </a:t>
            </a:r>
            <a:r>
              <a:rPr lang="en-US" sz="3200" b="1" kern="1200" spc="-150" dirty="0" err="1">
                <a:solidFill>
                  <a:schemeClr val="tx1"/>
                </a:solidFill>
                <a:latin typeface="+mn-lt"/>
                <a:ea typeface="+mj-ea"/>
                <a:cs typeface="+mj-cs"/>
              </a:rPr>
              <a:t>юность</a:t>
            </a:r>
            <a:r>
              <a:rPr lang="en-US" sz="3200" b="1" kern="1200" spc="-15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3200" b="1" kern="1200" spc="-150" dirty="0" err="1">
                <a:solidFill>
                  <a:schemeClr val="tx1"/>
                </a:solidFill>
                <a:latin typeface="+mn-lt"/>
                <a:ea typeface="+mj-ea"/>
                <a:cs typeface="+mj-cs"/>
              </a:rPr>
              <a:t>Василия</a:t>
            </a:r>
            <a:r>
              <a:rPr lang="en-US" sz="3200" b="1" kern="1200" spc="-15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3200" b="1" kern="1200" spc="-150" dirty="0" err="1">
                <a:solidFill>
                  <a:schemeClr val="tx1"/>
                </a:solidFill>
                <a:latin typeface="+mn-lt"/>
                <a:ea typeface="+mj-ea"/>
                <a:cs typeface="+mj-cs"/>
              </a:rPr>
              <a:t>Жуковского</a:t>
            </a:r>
            <a:endParaRPr lang="en-US" sz="3200" b="1" kern="1200" spc="-150" dirty="0">
              <a:solidFill>
                <a:schemeClr val="tx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E75B2B4-ECFD-5A64-986E-5F08D4500E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17002" y="1946786"/>
            <a:ext cx="4716912" cy="479107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2000" dirty="0" err="1">
                <a:effectLst/>
                <a:latin typeface="Aptos" panose="020B0004020202020204" pitchFamily="34" charset="0"/>
              </a:rPr>
              <a:t>Василий</a:t>
            </a:r>
            <a:r>
              <a:rPr lang="en-US" sz="2000" dirty="0">
                <a:effectLst/>
                <a:latin typeface="Aptos" panose="020B0004020202020204" pitchFamily="34" charset="0"/>
              </a:rPr>
              <a:t> </a:t>
            </a:r>
            <a:r>
              <a:rPr lang="en-US" sz="2000" dirty="0" err="1">
                <a:effectLst/>
                <a:latin typeface="Aptos" panose="020B0004020202020204" pitchFamily="34" charset="0"/>
              </a:rPr>
              <a:t>Жуковский</a:t>
            </a:r>
            <a:r>
              <a:rPr lang="en-US" sz="2000" dirty="0">
                <a:effectLst/>
                <a:latin typeface="Aptos" panose="020B0004020202020204" pitchFamily="34" charset="0"/>
              </a:rPr>
              <a:t> </a:t>
            </a:r>
            <a:r>
              <a:rPr lang="en-US" sz="2000" dirty="0" err="1">
                <a:effectLst/>
                <a:latin typeface="Aptos" panose="020B0004020202020204" pitchFamily="34" charset="0"/>
              </a:rPr>
              <a:t>родился</a:t>
            </a:r>
            <a:r>
              <a:rPr lang="en-US" sz="2000" dirty="0">
                <a:effectLst/>
                <a:latin typeface="Aptos" panose="020B0004020202020204" pitchFamily="34" charset="0"/>
              </a:rPr>
              <a:t> 29 </a:t>
            </a:r>
            <a:r>
              <a:rPr lang="en-US" sz="2000" dirty="0" err="1">
                <a:effectLst/>
                <a:latin typeface="Aptos" panose="020B0004020202020204" pitchFamily="34" charset="0"/>
              </a:rPr>
              <a:t>января</a:t>
            </a:r>
            <a:r>
              <a:rPr lang="en-US" sz="2000" dirty="0">
                <a:effectLst/>
                <a:latin typeface="Aptos" panose="020B0004020202020204" pitchFamily="34" charset="0"/>
              </a:rPr>
              <a:t> 1783 </a:t>
            </a:r>
            <a:r>
              <a:rPr lang="en-US" sz="2000" dirty="0" err="1">
                <a:effectLst/>
                <a:latin typeface="Aptos" panose="020B0004020202020204" pitchFamily="34" charset="0"/>
              </a:rPr>
              <a:t>года</a:t>
            </a:r>
            <a:r>
              <a:rPr lang="en-US" sz="2000" dirty="0">
                <a:effectLst/>
                <a:latin typeface="Aptos" panose="020B0004020202020204" pitchFamily="34" charset="0"/>
              </a:rPr>
              <a:t> в </a:t>
            </a:r>
            <a:r>
              <a:rPr lang="en-US" sz="2000" dirty="0" err="1">
                <a:effectLst/>
                <a:latin typeface="Aptos" panose="020B0004020202020204" pitchFamily="34" charset="0"/>
              </a:rPr>
              <a:t>селе</a:t>
            </a:r>
            <a:r>
              <a:rPr lang="en-US" sz="2000" dirty="0">
                <a:effectLst/>
                <a:latin typeface="Aptos" panose="020B0004020202020204" pitchFamily="34" charset="0"/>
              </a:rPr>
              <a:t> </a:t>
            </a:r>
            <a:r>
              <a:rPr lang="en-US" sz="2000" dirty="0" err="1">
                <a:effectLst/>
                <a:latin typeface="Aptos" panose="020B0004020202020204" pitchFamily="34" charset="0"/>
              </a:rPr>
              <a:t>Мишенское</a:t>
            </a:r>
            <a:r>
              <a:rPr lang="en-US" sz="2000" dirty="0">
                <a:effectLst/>
                <a:latin typeface="Aptos" panose="020B0004020202020204" pitchFamily="34" charset="0"/>
              </a:rPr>
              <a:t> </a:t>
            </a:r>
            <a:r>
              <a:rPr lang="en-US" sz="2000" dirty="0" err="1">
                <a:effectLst/>
                <a:latin typeface="Aptos" panose="020B0004020202020204" pitchFamily="34" charset="0"/>
              </a:rPr>
              <a:t>Белёвского</a:t>
            </a:r>
            <a:r>
              <a:rPr lang="en-US" sz="2000" dirty="0">
                <a:effectLst/>
                <a:latin typeface="Aptos" panose="020B0004020202020204" pitchFamily="34" charset="0"/>
              </a:rPr>
              <a:t> </a:t>
            </a:r>
            <a:r>
              <a:rPr lang="en-US" sz="2000" dirty="0" err="1">
                <a:effectLst/>
                <a:latin typeface="Aptos" panose="020B0004020202020204" pitchFamily="34" charset="0"/>
              </a:rPr>
              <a:t>уезда</a:t>
            </a:r>
            <a:r>
              <a:rPr lang="en-US" sz="2000" dirty="0">
                <a:effectLst/>
                <a:latin typeface="Aptos" panose="020B0004020202020204" pitchFamily="34" charset="0"/>
              </a:rPr>
              <a:t> </a:t>
            </a:r>
            <a:r>
              <a:rPr lang="en-US" sz="2000" dirty="0" err="1">
                <a:effectLst/>
                <a:latin typeface="Aptos" panose="020B0004020202020204" pitchFamily="34" charset="0"/>
              </a:rPr>
              <a:t>Тверской</a:t>
            </a:r>
            <a:r>
              <a:rPr lang="en-US" sz="2000" dirty="0">
                <a:effectLst/>
                <a:latin typeface="Aptos" panose="020B0004020202020204" pitchFamily="34" charset="0"/>
              </a:rPr>
              <a:t> </a:t>
            </a:r>
            <a:r>
              <a:rPr lang="en-US" sz="2000" dirty="0" err="1">
                <a:effectLst/>
                <a:latin typeface="Aptos" panose="020B0004020202020204" pitchFamily="34" charset="0"/>
              </a:rPr>
              <a:t>губернии</a:t>
            </a:r>
            <a:r>
              <a:rPr lang="en-US" sz="2000" dirty="0">
                <a:effectLst/>
                <a:latin typeface="Aptos" panose="020B0004020202020204" pitchFamily="34" charset="0"/>
              </a:rPr>
              <a:t>. </a:t>
            </a:r>
            <a:endParaRPr lang="ru-RU" sz="2000" dirty="0">
              <a:effectLst/>
              <a:latin typeface="Aptos" panose="020B00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ru-RU" sz="20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Незаконнорождённого ребёнка записали сыном разорившегося помещика Андрея Григорьевича Жуковского, жившего у Буниных.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0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С рождения Василия записали в армию – в Астраханский гусарский полк, но, «дослужившись» к шести годам до прапорщика, Жуковский «подал» в отставку. </a:t>
            </a:r>
            <a:endParaRPr lang="en-US" sz="2000" dirty="0"/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77C1177F-DEE3-4A87-B745-DE086BAD7C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09" r="9766" b="2"/>
          <a:stretch/>
        </p:blipFill>
        <p:spPr bwMode="auto">
          <a:xfrm>
            <a:off x="5796102" y="976630"/>
            <a:ext cx="6313001" cy="576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1" name="Rectangle 2062">
            <a:extLst>
              <a:ext uri="{FF2B5EF4-FFF2-40B4-BE49-F238E27FC236}">
                <a16:creationId xmlns:a16="http://schemas.microsoft.com/office/drawing/2014/main" id="{755E9273-3717-C94C-9BFF-75E87E47C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2" name="Cross 2064">
            <a:extLst>
              <a:ext uri="{FF2B5EF4-FFF2-40B4-BE49-F238E27FC236}">
                <a16:creationId xmlns:a16="http://schemas.microsoft.com/office/drawing/2014/main" id="{3CC27946-0B30-1740-A1AC-994A4C762A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558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006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1" name="Rectangle 10248">
            <a:extLst>
              <a:ext uri="{FF2B5EF4-FFF2-40B4-BE49-F238E27FC236}">
                <a16:creationId xmlns:a16="http://schemas.microsoft.com/office/drawing/2014/main" id="{9F291BE0-7A7E-D04F-974F-9F4577FB2F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3735" y="1096772"/>
            <a:ext cx="557106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62" name="Cross 10250">
            <a:extLst>
              <a:ext uri="{FF2B5EF4-FFF2-40B4-BE49-F238E27FC236}">
                <a16:creationId xmlns:a16="http://schemas.microsoft.com/office/drawing/2014/main" id="{BD33FF1F-6094-0B4A-A3E4-6B0D9283D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29484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63" name="Rectangle 10252">
            <a:extLst>
              <a:ext uri="{FF2B5EF4-FFF2-40B4-BE49-F238E27FC236}">
                <a16:creationId xmlns:a16="http://schemas.microsoft.com/office/drawing/2014/main" id="{B78A6D9C-C7A5-414B-8CB7-E31470D7D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264" name="Rectangle 10254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3193" y="74011"/>
            <a:ext cx="4133647" cy="14465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Образование</a:t>
            </a:r>
            <a:endParaRPr lang="en-US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4D60032-C04E-6F80-20BB-7D5873E030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93193" y="1216914"/>
            <a:ext cx="4133647" cy="5351034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 err="1"/>
              <a:t>Основы</a:t>
            </a:r>
            <a:r>
              <a:rPr lang="en-US" dirty="0"/>
              <a:t> </a:t>
            </a:r>
            <a:r>
              <a:rPr lang="en-US" dirty="0" err="1"/>
              <a:t>грамоты</a:t>
            </a:r>
            <a:r>
              <a:rPr lang="en-US" dirty="0"/>
              <a:t> </a:t>
            </a:r>
            <a:r>
              <a:rPr lang="en-US" dirty="0" err="1"/>
              <a:t>будущий</a:t>
            </a:r>
            <a:r>
              <a:rPr lang="en-US" dirty="0"/>
              <a:t> </a:t>
            </a:r>
            <a:r>
              <a:rPr lang="en-US" dirty="0" err="1"/>
              <a:t>поэт</a:t>
            </a:r>
            <a:r>
              <a:rPr lang="en-US" dirty="0"/>
              <a:t> </a:t>
            </a:r>
            <a:r>
              <a:rPr lang="en-US" dirty="0" err="1"/>
              <a:t>получил</a:t>
            </a:r>
            <a:r>
              <a:rPr lang="en-US" dirty="0"/>
              <a:t> </a:t>
            </a:r>
            <a:r>
              <a:rPr lang="en-US" dirty="0" err="1"/>
              <a:t>от</a:t>
            </a:r>
            <a:r>
              <a:rPr lang="en-US" dirty="0"/>
              <a:t> </a:t>
            </a:r>
            <a:r>
              <a:rPr lang="en-US" dirty="0" err="1"/>
              <a:t>заезжего</a:t>
            </a:r>
            <a:r>
              <a:rPr lang="en-US" dirty="0"/>
              <a:t> </a:t>
            </a:r>
            <a:r>
              <a:rPr lang="en-US" dirty="0" err="1"/>
              <a:t>мошенника-немца</a:t>
            </a:r>
            <a:r>
              <a:rPr lang="en-US" dirty="0"/>
              <a:t>. </a:t>
            </a:r>
          </a:p>
          <a:p>
            <a:pPr>
              <a:lnSpc>
                <a:spcPct val="90000"/>
              </a:lnSpc>
            </a:pPr>
            <a:r>
              <a:rPr lang="en-US" dirty="0" err="1"/>
              <a:t>Прямолинейные</a:t>
            </a:r>
            <a:r>
              <a:rPr lang="en-US" dirty="0"/>
              <a:t> </a:t>
            </a:r>
            <a:r>
              <a:rPr lang="en-US" dirty="0" err="1"/>
              <a:t>методы</a:t>
            </a:r>
            <a:r>
              <a:rPr lang="en-US" dirty="0"/>
              <a:t> </a:t>
            </a:r>
            <a:r>
              <a:rPr lang="en-US" dirty="0" err="1"/>
              <a:t>преподавания</a:t>
            </a:r>
            <a:r>
              <a:rPr lang="en-US" dirty="0"/>
              <a:t> </a:t>
            </a:r>
            <a:r>
              <a:rPr lang="en-US" dirty="0" err="1"/>
              <a:t>пагубно</a:t>
            </a:r>
            <a:r>
              <a:rPr lang="en-US" dirty="0"/>
              <a:t> </a:t>
            </a:r>
            <a:r>
              <a:rPr lang="en-US" dirty="0" err="1"/>
              <a:t>действовали</a:t>
            </a:r>
            <a:r>
              <a:rPr lang="en-US" dirty="0"/>
              <a:t> </a:t>
            </a:r>
            <a:r>
              <a:rPr lang="en-US" dirty="0" err="1"/>
              <a:t>на</a:t>
            </a:r>
            <a:r>
              <a:rPr lang="en-US" dirty="0"/>
              <a:t> </a:t>
            </a:r>
            <a:r>
              <a:rPr lang="en-US" dirty="0" err="1"/>
              <a:t>юного</a:t>
            </a:r>
            <a:r>
              <a:rPr lang="en-US" dirty="0"/>
              <a:t> </a:t>
            </a:r>
            <a:r>
              <a:rPr lang="en-US" dirty="0" err="1"/>
              <a:t>ученика</a:t>
            </a:r>
            <a:r>
              <a:rPr lang="en-US" dirty="0"/>
              <a:t>, и </a:t>
            </a:r>
            <a:r>
              <a:rPr lang="en-US" dirty="0" err="1"/>
              <a:t>под</a:t>
            </a:r>
            <a:r>
              <a:rPr lang="en-US" dirty="0"/>
              <a:t> </a:t>
            </a:r>
            <a:r>
              <a:rPr lang="en-US" dirty="0" err="1"/>
              <a:t>строгим</a:t>
            </a:r>
            <a:r>
              <a:rPr lang="en-US" dirty="0"/>
              <a:t> </a:t>
            </a:r>
            <a:r>
              <a:rPr lang="en-US" dirty="0" err="1"/>
              <a:t>взглядом</a:t>
            </a:r>
            <a:r>
              <a:rPr lang="en-US" dirty="0"/>
              <a:t> </a:t>
            </a:r>
            <a:r>
              <a:rPr lang="en-US" dirty="0" err="1"/>
              <a:t>учителя</a:t>
            </a:r>
            <a:r>
              <a:rPr lang="en-US" dirty="0"/>
              <a:t> </a:t>
            </a:r>
            <a:r>
              <a:rPr lang="en-US" dirty="0" err="1"/>
              <a:t>он</a:t>
            </a:r>
            <a:r>
              <a:rPr lang="en-US" dirty="0"/>
              <a:t> </a:t>
            </a:r>
            <a:r>
              <a:rPr lang="en-US" dirty="0" err="1"/>
              <a:t>тушевался</a:t>
            </a:r>
            <a:r>
              <a:rPr lang="en-US" dirty="0"/>
              <a:t> и </a:t>
            </a:r>
            <a:r>
              <a:rPr lang="en-US" dirty="0" err="1"/>
              <a:t>нередко</a:t>
            </a:r>
            <a:r>
              <a:rPr lang="en-US" dirty="0"/>
              <a:t> </a:t>
            </a:r>
            <a:r>
              <a:rPr lang="en-US" dirty="0" err="1"/>
              <a:t>забывал</a:t>
            </a:r>
            <a:r>
              <a:rPr lang="en-US" dirty="0"/>
              <a:t> </a:t>
            </a:r>
            <a:r>
              <a:rPr lang="en-US" dirty="0" err="1"/>
              <a:t>ответы</a:t>
            </a:r>
            <a:r>
              <a:rPr lang="en-US" dirty="0"/>
              <a:t> </a:t>
            </a:r>
            <a:r>
              <a:rPr lang="en-US" dirty="0" err="1"/>
              <a:t>на</a:t>
            </a:r>
            <a:r>
              <a:rPr lang="en-US" dirty="0"/>
              <a:t> </a:t>
            </a:r>
            <a:r>
              <a:rPr lang="en-US" dirty="0" err="1"/>
              <a:t>самые</a:t>
            </a:r>
            <a:r>
              <a:rPr lang="en-US" dirty="0"/>
              <a:t> </a:t>
            </a:r>
            <a:r>
              <a:rPr lang="en-US" dirty="0" err="1"/>
              <a:t>элементарные</a:t>
            </a:r>
            <a:r>
              <a:rPr lang="en-US" dirty="0"/>
              <a:t> </a:t>
            </a:r>
            <a:r>
              <a:rPr lang="en-US" dirty="0" err="1"/>
              <a:t>вопросы</a:t>
            </a:r>
            <a:r>
              <a:rPr lang="en-US" dirty="0"/>
              <a:t>. </a:t>
            </a:r>
          </a:p>
          <a:p>
            <a:pPr>
              <a:lnSpc>
                <a:spcPct val="90000"/>
              </a:lnSpc>
            </a:pPr>
            <a:r>
              <a:rPr lang="en-US" dirty="0"/>
              <a:t>В </a:t>
            </a:r>
            <a:r>
              <a:rPr lang="en-US" dirty="0" err="1"/>
              <a:t>итоге</a:t>
            </a:r>
            <a:r>
              <a:rPr lang="en-US" dirty="0"/>
              <a:t> в 1794 </a:t>
            </a:r>
            <a:r>
              <a:rPr lang="en-US" dirty="0" err="1"/>
              <a:t>году</a:t>
            </a:r>
            <a:r>
              <a:rPr lang="en-US" dirty="0"/>
              <a:t> </a:t>
            </a:r>
            <a:r>
              <a:rPr lang="en-US" dirty="0" err="1"/>
              <a:t>Жуковского</a:t>
            </a:r>
            <a:r>
              <a:rPr lang="en-US" dirty="0"/>
              <a:t> </a:t>
            </a:r>
            <a:r>
              <a:rPr lang="en-US" dirty="0" err="1"/>
              <a:t>исключили</a:t>
            </a:r>
            <a:r>
              <a:rPr lang="en-US" dirty="0"/>
              <a:t> </a:t>
            </a:r>
            <a:r>
              <a:rPr lang="en-US" dirty="0" err="1"/>
              <a:t>за</a:t>
            </a:r>
            <a:r>
              <a:rPr lang="en-US" dirty="0"/>
              <a:t> </a:t>
            </a:r>
            <a:r>
              <a:rPr lang="en-US" dirty="0" err="1"/>
              <a:t>неспособность</a:t>
            </a:r>
            <a:r>
              <a:rPr lang="en-US" dirty="0"/>
              <a:t> к </a:t>
            </a:r>
            <a:r>
              <a:rPr lang="en-US" dirty="0" err="1"/>
              <a:t>учёбе</a:t>
            </a:r>
            <a:r>
              <a:rPr lang="en-US" dirty="0"/>
              <a:t>.</a:t>
            </a:r>
          </a:p>
        </p:txBody>
      </p:sp>
      <p:pic>
        <p:nvPicPr>
          <p:cNvPr id="10242" name="Picture 2" descr="Picture background">
            <a:extLst>
              <a:ext uri="{FF2B5EF4-FFF2-40B4-BE49-F238E27FC236}">
                <a16:creationId xmlns:a16="http://schemas.microsoft.com/office/drawing/2014/main" id="{E64F8406-0642-7510-1A14-D07E4F473B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60" r="-2" b="22859"/>
          <a:stretch/>
        </p:blipFill>
        <p:spPr bwMode="auto">
          <a:xfrm>
            <a:off x="-3" y="10"/>
            <a:ext cx="6967758" cy="342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Picture background">
            <a:extLst>
              <a:ext uri="{FF2B5EF4-FFF2-40B4-BE49-F238E27FC236}">
                <a16:creationId xmlns:a16="http://schemas.microsoft.com/office/drawing/2014/main" id="{E37DCEB4-3FE9-CC40-D3A9-1C55E7FB18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" r="12871"/>
          <a:stretch/>
        </p:blipFill>
        <p:spPr bwMode="auto">
          <a:xfrm>
            <a:off x="3" y="3429000"/>
            <a:ext cx="6967757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5" name="Cross 10256">
            <a:extLst>
              <a:ext uri="{FF2B5EF4-FFF2-40B4-BE49-F238E27FC236}">
                <a16:creationId xmlns:a16="http://schemas.microsoft.com/office/drawing/2014/main" id="{A12C7CBA-A034-9548-BC45-D37C25C008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6032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66" name="Rectangle 10258">
            <a:extLst>
              <a:ext uri="{FF2B5EF4-FFF2-40B4-BE49-F238E27FC236}">
                <a16:creationId xmlns:a16="http://schemas.microsoft.com/office/drawing/2014/main" id="{5449ED22-D9F5-F848-A98A-7181D4EE7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3666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717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013" y="112078"/>
            <a:ext cx="11347548" cy="753161"/>
          </a:xfrm>
        </p:spPr>
        <p:txBody>
          <a:bodyPr>
            <a:noAutofit/>
          </a:bodyPr>
          <a:lstStyle/>
          <a:p>
            <a:r>
              <a:rPr lang="ru-RU" sz="28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Важной вехой в биографии Жуковского стало поступление в 1797 году в Московский университетский Благородный пансион, где он проучился до 1800 года.</a:t>
            </a:r>
            <a:endParaRPr lang="ru-RU" sz="6000" dirty="0">
              <a:latin typeface="+mn-lt"/>
            </a:endParaRPr>
          </a:p>
        </p:txBody>
      </p:sp>
      <p:pic>
        <p:nvPicPr>
          <p:cNvPr id="11266" name="Picture 2" descr="Picture background">
            <a:extLst>
              <a:ext uri="{FF2B5EF4-FFF2-40B4-BE49-F238E27FC236}">
                <a16:creationId xmlns:a16="http://schemas.microsoft.com/office/drawing/2014/main" id="{B2CB149A-302C-C18A-E6BF-B5F92B578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47684"/>
            <a:ext cx="76200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577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2379" y="78422"/>
            <a:ext cx="10816606" cy="753161"/>
          </a:xfrm>
        </p:spPr>
        <p:txBody>
          <a:bodyPr>
            <a:noAutofit/>
          </a:bodyPr>
          <a:lstStyle/>
          <a:p>
            <a:r>
              <a:rPr lang="ru-RU" sz="3600" b="1" kern="1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Творчество</a:t>
            </a:r>
            <a:br>
              <a:rPr lang="ru-RU" sz="36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</a:br>
            <a:endParaRPr lang="ru-RU" sz="7200" b="1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4D60032-C04E-6F80-20BB-7D5873E030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84013" y="1117554"/>
            <a:ext cx="3147445" cy="5403301"/>
          </a:xfrm>
        </p:spPr>
        <p:txBody>
          <a:bodyPr/>
          <a:lstStyle/>
          <a:p>
            <a:r>
              <a:rPr lang="ru-RU" dirty="0"/>
              <a:t>Писательская карьера начинается в редакции журнала «Вестник Европы», которым заведует Николай Карамзин. </a:t>
            </a:r>
          </a:p>
          <a:p>
            <a:r>
              <a:rPr lang="ru-RU" dirty="0"/>
              <a:t>С 1815 по 1818 гг. Жуковский принимает участие в литературном обществе «Арзамас». </a:t>
            </a:r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51EFEA8D-3758-B2B6-E7AD-C34D16D00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225" y="78422"/>
            <a:ext cx="3914775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E62A271F-B77E-A389-DFE4-EB175A9FF5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96" b="16779"/>
          <a:stretch/>
        </p:blipFill>
        <p:spPr bwMode="auto">
          <a:xfrm>
            <a:off x="3431458" y="2924792"/>
            <a:ext cx="5026485" cy="385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3567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A4D60032-C04E-6F80-20BB-7D5873E030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84012" y="1342620"/>
            <a:ext cx="5654672" cy="5403301"/>
          </a:xfrm>
        </p:spPr>
        <p:txBody>
          <a:bodyPr/>
          <a:lstStyle/>
          <a:p>
            <a:r>
              <a:rPr lang="ru-RU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В этот период расцветает талант Жуковского-поэта. Им создаются знаменитые баллады «Вадим» и «Эолова арфа». </a:t>
            </a:r>
          </a:p>
          <a:p>
            <a:r>
              <a:rPr lang="ru-RU" kern="100" dirty="0"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Так же как и стихотворения «Море» и «Цветы завета», они написаны в жанре сентиментального романтизма.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16790CF7-74AE-6A4E-0DDF-FD5814E12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950" y="0"/>
            <a:ext cx="49180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300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013" y="112078"/>
            <a:ext cx="10816606" cy="753161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Основные произведения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4D60032-C04E-6F80-20BB-7D5873E030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84012" y="1342620"/>
            <a:ext cx="11052581" cy="5403301"/>
          </a:xfrm>
        </p:spPr>
        <p:txBody>
          <a:bodyPr/>
          <a:lstStyle/>
          <a:p>
            <a:r>
              <a:rPr lang="ru-RU" dirty="0"/>
              <a:t>Писать поэт начал, еще находясь в Благородном пансионе. Первые стихотворения созданы в духе классицизма. Примером может служить </a:t>
            </a:r>
            <a:r>
              <a:rPr lang="ru-RU" b="1" dirty="0"/>
              <a:t>«Майское утро».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3B7D021-8BB2-A43C-E53D-E54A20CDC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3448" y="2241754"/>
            <a:ext cx="2972554" cy="4366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7763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D227D51-204B-ED48-AF9A-0BE9633FE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ross 11">
            <a:extLst>
              <a:ext uri="{FF2B5EF4-FFF2-40B4-BE49-F238E27FC236}">
                <a16:creationId xmlns:a16="http://schemas.microsoft.com/office/drawing/2014/main" id="{57A23F45-CDAE-8A40-8DE7-92A0BBC119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8546383-CCC4-544B-B0D8-DE78DE39B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6CA2C65D-0168-1245-86C8-62A8A6F7B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55E9273-3717-C94C-9BFF-75E87E47C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577" y="1605944"/>
            <a:ext cx="4226905" cy="272216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Стихотворение</a:t>
            </a:r>
            <a:r>
              <a:rPr lang="en-US" sz="3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100" b="1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«</a:t>
            </a:r>
            <a:r>
              <a:rPr lang="en-US" sz="3100" b="1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Сельское</a:t>
            </a:r>
            <a:r>
              <a:rPr lang="en-US" sz="3100" b="1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100" b="1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кладбище</a:t>
            </a:r>
            <a:r>
              <a:rPr lang="en-US" sz="3100" b="1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»</a:t>
            </a:r>
            <a:r>
              <a:rPr lang="ru-RU" sz="3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</a:t>
            </a:r>
            <a:r>
              <a:rPr lang="en-US" sz="3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3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1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изданное</a:t>
            </a:r>
            <a:r>
              <a:rPr lang="en-US" sz="3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в «</a:t>
            </a:r>
            <a:r>
              <a:rPr lang="en-US" sz="31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Вестнике</a:t>
            </a:r>
            <a:r>
              <a:rPr lang="en-US" sz="3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1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Европы</a:t>
            </a:r>
            <a:r>
              <a:rPr lang="en-US" sz="3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».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1C149C9-C5C6-9EBE-1CA5-B7B3640E4B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0677" y="1872939"/>
            <a:ext cx="6416746" cy="3112121"/>
          </a:xfrm>
          <a:prstGeom prst="rect">
            <a:avLst/>
          </a:prstGeom>
        </p:spPr>
      </p:pic>
      <p:sp>
        <p:nvSpPr>
          <p:cNvPr id="20" name="Cross 19">
            <a:extLst>
              <a:ext uri="{FF2B5EF4-FFF2-40B4-BE49-F238E27FC236}">
                <a16:creationId xmlns:a16="http://schemas.microsoft.com/office/drawing/2014/main" id="{5FA1B450-DB4E-404E-9C1C-703E4FCCF8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1776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807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D227D51-204B-ED48-AF9A-0BE9633FE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ross 11">
            <a:extLst>
              <a:ext uri="{FF2B5EF4-FFF2-40B4-BE49-F238E27FC236}">
                <a16:creationId xmlns:a16="http://schemas.microsoft.com/office/drawing/2014/main" id="{57A23F45-CDAE-8A40-8DE7-92A0BBC119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8546383-CCC4-544B-B0D8-DE78DE39B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6CA2C65D-0168-1245-86C8-62A8A6F7B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55E9273-3717-C94C-9BFF-75E87E47C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7106" y="1625608"/>
            <a:ext cx="3894376" cy="272216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Немного</a:t>
            </a:r>
            <a:r>
              <a:rPr lang="en-US" sz="4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отходит</a:t>
            </a:r>
            <a:r>
              <a:rPr lang="en-US" sz="4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от</a:t>
            </a:r>
            <a:r>
              <a:rPr lang="en-US" sz="4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идеи</a:t>
            </a:r>
            <a:r>
              <a:rPr lang="en-US" sz="4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классицизма</a:t>
            </a:r>
            <a:r>
              <a:rPr lang="en-US" sz="4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элегия</a:t>
            </a:r>
            <a:r>
              <a:rPr lang="en-US" sz="41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«</a:t>
            </a:r>
            <a:r>
              <a:rPr lang="en-US" sz="4100" b="1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Вечер</a:t>
            </a:r>
            <a:r>
              <a:rPr lang="en-US" sz="4100" b="1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».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363EC54-5E70-1146-1098-F84C08C1E3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819" y="1372739"/>
            <a:ext cx="5311060" cy="4527678"/>
          </a:xfrm>
          <a:prstGeom prst="rect">
            <a:avLst/>
          </a:prstGeom>
        </p:spPr>
      </p:pic>
      <p:sp>
        <p:nvSpPr>
          <p:cNvPr id="20" name="Cross 19">
            <a:extLst>
              <a:ext uri="{FF2B5EF4-FFF2-40B4-BE49-F238E27FC236}">
                <a16:creationId xmlns:a16="http://schemas.microsoft.com/office/drawing/2014/main" id="{5FA1B450-DB4E-404E-9C1C-703E4FCCF8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1776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222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Rectangle 6152">
            <a:extLst>
              <a:ext uri="{FF2B5EF4-FFF2-40B4-BE49-F238E27FC236}">
                <a16:creationId xmlns:a16="http://schemas.microsoft.com/office/drawing/2014/main" id="{1D227D51-204B-ED48-AF9A-0BE9633FE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5" name="Cross 6154">
            <a:extLst>
              <a:ext uri="{FF2B5EF4-FFF2-40B4-BE49-F238E27FC236}">
                <a16:creationId xmlns:a16="http://schemas.microsoft.com/office/drawing/2014/main" id="{57A23F45-CDAE-8A40-8DE7-92A0BBC119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7" name="Rectangle 6156">
            <a:extLst>
              <a:ext uri="{FF2B5EF4-FFF2-40B4-BE49-F238E27FC236}">
                <a16:creationId xmlns:a16="http://schemas.microsoft.com/office/drawing/2014/main" id="{68546383-CCC4-544B-B0D8-DE78DE39B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159" name="Rectangle 6158">
            <a:extLst>
              <a:ext uri="{FF2B5EF4-FFF2-40B4-BE49-F238E27FC236}">
                <a16:creationId xmlns:a16="http://schemas.microsoft.com/office/drawing/2014/main" id="{6CA2C65D-0168-1245-86C8-62A8A6F7B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61" name="Rectangle 6160">
            <a:extLst>
              <a:ext uri="{FF2B5EF4-FFF2-40B4-BE49-F238E27FC236}">
                <a16:creationId xmlns:a16="http://schemas.microsoft.com/office/drawing/2014/main" id="{755E9273-3717-C94C-9BFF-75E87E47C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022" y="-1137720"/>
            <a:ext cx="3545483" cy="4333203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Прославили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Жуковского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и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две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баллады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 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одна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из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которых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«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Людмила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»,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представляла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собой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перевод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Г.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Бюргера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 а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другая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– </a:t>
            </a:r>
            <a:r>
              <a:rPr lang="en-US" sz="2400" b="1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«</a:t>
            </a:r>
            <a:r>
              <a:rPr lang="en-US" sz="2400" b="1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Светлана</a:t>
            </a:r>
            <a:r>
              <a:rPr lang="en-US" sz="2400" b="1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»,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была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оригиналом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самого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Жуковского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EDCC77-EBA4-1967-E4A9-C280FA657DAB}"/>
              </a:ext>
            </a:extLst>
          </p:cNvPr>
          <p:cNvSpPr txBox="1"/>
          <p:nvPr/>
        </p:nvSpPr>
        <p:spPr>
          <a:xfrm>
            <a:off x="797105" y="4466845"/>
            <a:ext cx="3377643" cy="8829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</a:pPr>
            <a:endParaRPr lang="en-US" sz="2400" dirty="0"/>
          </a:p>
        </p:txBody>
      </p:sp>
      <p:pic>
        <p:nvPicPr>
          <p:cNvPr id="6148" name="Picture 4" descr="Picture background">
            <a:extLst>
              <a:ext uri="{FF2B5EF4-FFF2-40B4-BE49-F238E27FC236}">
                <a16:creationId xmlns:a16="http://schemas.microsoft.com/office/drawing/2014/main" id="{49B2846A-74C3-93BD-973D-072A6CA7D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11955" y="275303"/>
            <a:ext cx="4991556" cy="6546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E90DE4E-A689-394A-D350-7E526430AF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2882" y="737419"/>
            <a:ext cx="3205348" cy="3908960"/>
          </a:xfrm>
          <a:prstGeom prst="rect">
            <a:avLst/>
          </a:prstGeom>
        </p:spPr>
      </p:pic>
      <p:sp>
        <p:nvSpPr>
          <p:cNvPr id="6163" name="Cross 6162">
            <a:extLst>
              <a:ext uri="{FF2B5EF4-FFF2-40B4-BE49-F238E27FC236}">
                <a16:creationId xmlns:a16="http://schemas.microsoft.com/office/drawing/2014/main" id="{8FF2C30B-C8A1-7E4F-9E2A-C1B204E510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74749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129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9" name="Rectangle 5126">
            <a:extLst>
              <a:ext uri="{FF2B5EF4-FFF2-40B4-BE49-F238E27FC236}">
                <a16:creationId xmlns:a16="http://schemas.microsoft.com/office/drawing/2014/main" id="{1D227D51-204B-ED48-AF9A-0BE9633FE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40" name="Cross 5128">
            <a:extLst>
              <a:ext uri="{FF2B5EF4-FFF2-40B4-BE49-F238E27FC236}">
                <a16:creationId xmlns:a16="http://schemas.microsoft.com/office/drawing/2014/main" id="{57A23F45-CDAE-8A40-8DE7-92A0BBC119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41" name="Rectangle 5130">
            <a:extLst>
              <a:ext uri="{FF2B5EF4-FFF2-40B4-BE49-F238E27FC236}">
                <a16:creationId xmlns:a16="http://schemas.microsoft.com/office/drawing/2014/main" id="{68546383-CCC4-544B-B0D8-DE78DE39B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5142" name="Rectangle 5132">
            <a:extLst>
              <a:ext uri="{FF2B5EF4-FFF2-40B4-BE49-F238E27FC236}">
                <a16:creationId xmlns:a16="http://schemas.microsoft.com/office/drawing/2014/main" id="{6CA2C65D-0168-1245-86C8-62A8A6F7B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43" name="Rectangle 5134">
            <a:extLst>
              <a:ext uri="{FF2B5EF4-FFF2-40B4-BE49-F238E27FC236}">
                <a16:creationId xmlns:a16="http://schemas.microsoft.com/office/drawing/2014/main" id="{755E9273-3717-C94C-9BFF-75E87E47C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427" y="-264310"/>
            <a:ext cx="3377643" cy="272216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В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балладе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«</a:t>
            </a:r>
            <a:r>
              <a:rPr lang="en-US" sz="2400" b="1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Двенадцать</a:t>
            </a:r>
            <a:r>
              <a:rPr lang="en-US" sz="2400" b="1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спящих</a:t>
            </a:r>
            <a:r>
              <a:rPr lang="en-US" sz="2400" b="1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b="1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дев</a:t>
            </a:r>
            <a:r>
              <a:rPr lang="en-US" sz="2400" b="1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»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поэт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переносит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действие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из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средневековой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Германии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в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Древнюю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400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Русь</a:t>
            </a:r>
            <a:r>
              <a:rPr lang="en-US" sz="2400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. </a:t>
            </a:r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B3BF6D19-216C-0B64-3D7D-8E8D7D2CF0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14171" y="1361082"/>
            <a:ext cx="3760153" cy="536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12F98C5-1D78-A615-40EA-2890396FA5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4821" y="1497220"/>
            <a:ext cx="4230709" cy="3995075"/>
          </a:xfrm>
          <a:prstGeom prst="rect">
            <a:avLst/>
          </a:prstGeom>
        </p:spPr>
      </p:pic>
      <p:sp>
        <p:nvSpPr>
          <p:cNvPr id="5144" name="Cross 5136">
            <a:extLst>
              <a:ext uri="{FF2B5EF4-FFF2-40B4-BE49-F238E27FC236}">
                <a16:creationId xmlns:a16="http://schemas.microsoft.com/office/drawing/2014/main" id="{8FF2C30B-C8A1-7E4F-9E2A-C1B204E510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74749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991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013" y="112078"/>
            <a:ext cx="10816606" cy="753161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«Певец во стане русских воинов»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37898AB-CFBC-95C6-7776-75437A43A9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3490" y="865239"/>
            <a:ext cx="4585944" cy="5880683"/>
          </a:xfrm>
          <a:prstGeom prst="rect">
            <a:avLst/>
          </a:prstGeom>
        </p:spPr>
      </p:pic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0F14423E-F75E-3715-790F-9A6702E58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326" y="854438"/>
            <a:ext cx="4182681" cy="589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62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013" y="682349"/>
            <a:ext cx="10816606" cy="753161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«Песнь барда»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917E3DB-5628-BCA2-C394-8FB725C058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013" y="2128836"/>
            <a:ext cx="6502266" cy="282662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1B9587C-99D0-86D1-B84E-D6514032F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455" y="0"/>
            <a:ext cx="53725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2207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F291BE0-7A7E-D04F-974F-9F4577FB2F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3735" y="1096772"/>
            <a:ext cx="557106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ross 15">
            <a:extLst>
              <a:ext uri="{FF2B5EF4-FFF2-40B4-BE49-F238E27FC236}">
                <a16:creationId xmlns:a16="http://schemas.microsoft.com/office/drawing/2014/main" id="{BD33FF1F-6094-0B4A-A3E4-6B0D9283D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29484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78A6D9C-C7A5-414B-8CB7-E31470D7D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253355"/>
            <a:ext cx="3609983" cy="14465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1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Путешествия</a:t>
            </a:r>
            <a:endParaRPr lang="en-US" sz="41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4D60032-C04E-6F80-20BB-7D5873E030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5150" y="1248697"/>
            <a:ext cx="3609983" cy="5211097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ru-RU" sz="2200" dirty="0"/>
              <a:t>Жуковский несколько раз отправлялся в путешествие по всему миру. </a:t>
            </a:r>
          </a:p>
          <a:p>
            <a:r>
              <a:rPr lang="ru-RU" sz="2200" dirty="0"/>
              <a:t>Знакомые Жуковского отмечали, что поездки за границу его совершенно не изменили. Поэт остался таким же каким был, но именно после путешествия поэт решил дать свободу своим крепостным.</a:t>
            </a:r>
            <a:endParaRPr lang="en-US" sz="22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1304D33-7C19-5E33-692A-83FF9C8C71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4151" y="1341499"/>
            <a:ext cx="6523585" cy="4419729"/>
          </a:xfrm>
          <a:prstGeom prst="rect">
            <a:avLst/>
          </a:prstGeom>
        </p:spPr>
      </p:pic>
      <p:sp>
        <p:nvSpPr>
          <p:cNvPr id="22" name="Cross 21">
            <a:extLst>
              <a:ext uri="{FF2B5EF4-FFF2-40B4-BE49-F238E27FC236}">
                <a16:creationId xmlns:a16="http://schemas.microsoft.com/office/drawing/2014/main" id="{BE50E7BE-734F-224D-B03E-074DE1D12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7667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CA5172B-100A-154D-8648-280629D6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8428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Rectangle 8198">
            <a:extLst>
              <a:ext uri="{FF2B5EF4-FFF2-40B4-BE49-F238E27FC236}">
                <a16:creationId xmlns:a16="http://schemas.microsoft.com/office/drawing/2014/main" id="{1D227D51-204B-ED48-AF9A-0BE9633FE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1" name="Cross 8200">
            <a:extLst>
              <a:ext uri="{FF2B5EF4-FFF2-40B4-BE49-F238E27FC236}">
                <a16:creationId xmlns:a16="http://schemas.microsoft.com/office/drawing/2014/main" id="{57A23F45-CDAE-8A40-8DE7-92A0BBC119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3" name="Rectangle 8202">
            <a:extLst>
              <a:ext uri="{FF2B5EF4-FFF2-40B4-BE49-F238E27FC236}">
                <a16:creationId xmlns:a16="http://schemas.microsoft.com/office/drawing/2014/main" id="{68546383-CCC4-544B-B0D8-DE78DE39B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205" name="Rectangle 8204">
            <a:extLst>
              <a:ext uri="{FF2B5EF4-FFF2-40B4-BE49-F238E27FC236}">
                <a16:creationId xmlns:a16="http://schemas.microsoft.com/office/drawing/2014/main" id="{6CA2C65D-0168-1245-86C8-62A8A6F7B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7" name="Rectangle 8206">
            <a:extLst>
              <a:ext uri="{FF2B5EF4-FFF2-40B4-BE49-F238E27FC236}">
                <a16:creationId xmlns:a16="http://schemas.microsoft.com/office/drawing/2014/main" id="{755E9273-3717-C94C-9BFF-75E87E47C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674" y="-1271021"/>
            <a:ext cx="4427137" cy="272216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b="1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Жуковский</a:t>
            </a:r>
            <a:r>
              <a:rPr lang="en-US" sz="3600" b="1" kern="1200" spc="-15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и </a:t>
            </a:r>
            <a:r>
              <a:rPr lang="en-US" sz="3600" b="1" kern="1200" spc="-15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Пушкин</a:t>
            </a:r>
            <a:endParaRPr lang="en-US" sz="3600" b="1" kern="1200" spc="-15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4D60032-C04E-6F80-20BB-7D5873E030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76" y="1769806"/>
            <a:ext cx="4166418" cy="467032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2000" dirty="0" err="1"/>
              <a:t>Жуковский</a:t>
            </a:r>
            <a:r>
              <a:rPr lang="en-US" sz="2000" dirty="0"/>
              <a:t> в </a:t>
            </a:r>
            <a:r>
              <a:rPr lang="en-US" sz="2000" dirty="0" err="1"/>
              <a:t>своем</a:t>
            </a:r>
            <a:r>
              <a:rPr lang="en-US" sz="2000" dirty="0"/>
              <a:t> </a:t>
            </a:r>
            <a:r>
              <a:rPr lang="en-US" sz="2000" dirty="0" err="1"/>
              <a:t>письме</a:t>
            </a:r>
            <a:r>
              <a:rPr lang="en-US" sz="2000" dirty="0"/>
              <a:t> </a:t>
            </a:r>
            <a:r>
              <a:rPr lang="en-US" sz="2000" dirty="0" err="1"/>
              <a:t>Вяземскому</a:t>
            </a:r>
            <a:r>
              <a:rPr lang="en-US" sz="2000" dirty="0"/>
              <a:t> </a:t>
            </a:r>
            <a:r>
              <a:rPr lang="en-US" sz="2000" dirty="0" err="1"/>
              <a:t>восторгался</a:t>
            </a:r>
            <a:r>
              <a:rPr lang="en-US" sz="2000" dirty="0"/>
              <a:t> </a:t>
            </a:r>
            <a:r>
              <a:rPr lang="en-US" sz="2000" dirty="0" err="1"/>
              <a:t>талантом</a:t>
            </a:r>
            <a:r>
              <a:rPr lang="en-US" sz="2000" dirty="0"/>
              <a:t> </a:t>
            </a:r>
            <a:r>
              <a:rPr lang="en-US" sz="2000" dirty="0" err="1"/>
              <a:t>Пушкина</a:t>
            </a:r>
            <a:r>
              <a:rPr lang="en-US" sz="2000" dirty="0"/>
              <a:t> и </a:t>
            </a:r>
            <a:r>
              <a:rPr lang="en-US" sz="2000" dirty="0" err="1"/>
              <a:t>писал</a:t>
            </a:r>
            <a:r>
              <a:rPr lang="en-US" sz="2000" dirty="0"/>
              <a:t> «</a:t>
            </a:r>
            <a:r>
              <a:rPr lang="en-US" sz="2000" dirty="0" err="1"/>
              <a:t>он</a:t>
            </a:r>
            <a:r>
              <a:rPr lang="en-US" sz="2000" dirty="0"/>
              <a:t> </a:t>
            </a:r>
            <a:r>
              <a:rPr lang="en-US" sz="2000" dirty="0" err="1"/>
              <a:t>нас</a:t>
            </a:r>
            <a:r>
              <a:rPr lang="en-US" sz="2000" dirty="0"/>
              <a:t> </a:t>
            </a:r>
            <a:r>
              <a:rPr lang="en-US" sz="2000" dirty="0" err="1"/>
              <a:t>всех</a:t>
            </a:r>
            <a:r>
              <a:rPr lang="en-US" sz="2000" dirty="0"/>
              <a:t> </a:t>
            </a:r>
            <a:r>
              <a:rPr lang="en-US" sz="2000" dirty="0" err="1"/>
              <a:t>перерастет</a:t>
            </a:r>
            <a:r>
              <a:rPr lang="en-US" sz="2000" dirty="0"/>
              <a:t>».</a:t>
            </a:r>
            <a:endParaRPr lang="ru-RU" sz="2000" dirty="0"/>
          </a:p>
          <a:p>
            <a:pPr marL="0" indent="0">
              <a:lnSpc>
                <a:spcPct val="90000"/>
              </a:lnSpc>
              <a:buNone/>
            </a:pPr>
            <a:r>
              <a:rPr lang="ru-RU" sz="2000" dirty="0"/>
              <a:t>После смерти Пушкина Жуковскому было поручено разбирать его бумаги. Среди рукописей и черновиков он обнаружил произведения «Медный всадник» и «Каменный гость». В 1838 году Жуковский приложил максимум усилий, чтобы завершить дело, начатое Пушкиным, он добился печати собрания сочинений поэта</a:t>
            </a:r>
            <a:r>
              <a:rPr lang="ru-RU" sz="1500" dirty="0"/>
              <a:t>.</a:t>
            </a:r>
            <a:endParaRPr lang="en-US" sz="1500" dirty="0"/>
          </a:p>
        </p:txBody>
      </p:sp>
      <p:pic>
        <p:nvPicPr>
          <p:cNvPr id="8194" name="Picture 2" descr="Picture background">
            <a:extLst>
              <a:ext uri="{FF2B5EF4-FFF2-40B4-BE49-F238E27FC236}">
                <a16:creationId xmlns:a16="http://schemas.microsoft.com/office/drawing/2014/main" id="{74F51B42-2E89-9B23-0352-AD188095EC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0" t="14051" r="7742" b="9677"/>
          <a:stretch/>
        </p:blipFill>
        <p:spPr bwMode="auto">
          <a:xfrm>
            <a:off x="5486709" y="1628494"/>
            <a:ext cx="5731624" cy="3864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9" name="Cross 8208">
            <a:extLst>
              <a:ext uri="{FF2B5EF4-FFF2-40B4-BE49-F238E27FC236}">
                <a16:creationId xmlns:a16="http://schemas.microsoft.com/office/drawing/2014/main" id="{5FA1B450-DB4E-404E-9C1C-703E4FCCF8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1776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4801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012" y="338220"/>
            <a:ext cx="10816606" cy="753161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Последние годы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4D60032-C04E-6F80-20BB-7D5873E030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84012" y="2123768"/>
            <a:ext cx="11052581" cy="4622153"/>
          </a:xfrm>
        </p:spPr>
        <p:txBody>
          <a:bodyPr/>
          <a:lstStyle/>
          <a:p>
            <a:r>
              <a:rPr lang="ru-RU" dirty="0"/>
              <a:t>В конце 30-х годов он сопровождает цесаревича в путешествиях по Европе. Вернувшись в Россию, он выходит в отставку и вновь уезжает за границу. Его деятельность состоит в основном из переводов. После огромной работы в 1849 году выходит перевод «Одиссеи» Гомера в двух томах.</a:t>
            </a:r>
          </a:p>
          <a:p>
            <a:r>
              <a:rPr lang="ru-RU" dirty="0"/>
              <a:t>Остаток жизни поэт провел в Германии. Он очень сильно болел и ослеп на один глаз. Умер в 1852 году в Баден-Бадене. Похоронен в России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1729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77D90-7CC9-CA30-BCDB-FD7FA798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013" y="112078"/>
            <a:ext cx="10816606" cy="753161"/>
          </a:xfrm>
        </p:spPr>
        <p:txBody>
          <a:bodyPr>
            <a:noAutofit/>
          </a:bodyPr>
          <a:lstStyle/>
          <a:p>
            <a:r>
              <a:rPr lang="ru-RU" sz="2400" dirty="0"/>
              <a:t>Таким образом, Жуковского принято считать первым поэтом-романтиком в России, изменившим и обогатившим поэтический словарь русской лирики.</a:t>
            </a:r>
          </a:p>
        </p:txBody>
      </p:sp>
      <p:pic>
        <p:nvPicPr>
          <p:cNvPr id="9218" name="Picture 2" descr="Picture background">
            <a:extLst>
              <a:ext uri="{FF2B5EF4-FFF2-40B4-BE49-F238E27FC236}">
                <a16:creationId xmlns:a16="http://schemas.microsoft.com/office/drawing/2014/main" id="{5B4797FF-89B2-EA82-9BB8-A0E81D432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074" y="1011872"/>
            <a:ext cx="8458200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475208"/>
      </p:ext>
    </p:extLst>
  </p:cSld>
  <p:clrMapOvr>
    <a:masterClrMapping/>
  </p:clrMapOvr>
</p:sld>
</file>

<file path=ppt/theme/theme1.xml><?xml version="1.0" encoding="utf-8"?>
<a:theme xmlns:a="http://schemas.openxmlformats.org/drawingml/2006/main" name="MadridVTI">
  <a:themeElements>
    <a:clrScheme name="AnalogousFromLightSeed_2SEEDS">
      <a:dk1>
        <a:srgbClr val="000000"/>
      </a:dk1>
      <a:lt1>
        <a:srgbClr val="FFFFFF"/>
      </a:lt1>
      <a:dk2>
        <a:srgbClr val="412D24"/>
      </a:dk2>
      <a:lt2>
        <a:srgbClr val="E8E5E2"/>
      </a:lt2>
      <a:accent1>
        <a:srgbClr val="7F9DBA"/>
      </a:accent1>
      <a:accent2>
        <a:srgbClr val="82A8AB"/>
      </a:accent2>
      <a:accent3>
        <a:srgbClr val="969BC6"/>
      </a:accent3>
      <a:accent4>
        <a:srgbClr val="BA847F"/>
      </a:accent4>
      <a:accent5>
        <a:srgbClr val="B99C7E"/>
      </a:accent5>
      <a:accent6>
        <a:srgbClr val="A7A372"/>
      </a:accent6>
      <a:hlink>
        <a:srgbClr val="9D7D5E"/>
      </a:hlink>
      <a:folHlink>
        <a:srgbClr val="7F7F7F"/>
      </a:folHlink>
    </a:clrScheme>
    <a:fontScheme name="Madrid">
      <a:majorFont>
        <a:latin typeface="Seaford Display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ridVTI" id="{5F675924-ADDD-6B4C-A2D4-69150D1F0C16}" vid="{BEA84270-19BD-7342-8ABF-EFF1668AF11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571</Words>
  <Application>Microsoft Office PowerPoint</Application>
  <PresentationFormat>Широкоэкранный</PresentationFormat>
  <Paragraphs>37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DengXian</vt:lpstr>
      <vt:lpstr>System Font Regular</vt:lpstr>
      <vt:lpstr>YS Text</vt:lpstr>
      <vt:lpstr>Aptos</vt:lpstr>
      <vt:lpstr>Arial</vt:lpstr>
      <vt:lpstr>Seaford Display</vt:lpstr>
      <vt:lpstr>Tenorite</vt:lpstr>
      <vt:lpstr>MadridVTI</vt:lpstr>
      <vt:lpstr>Василий Андреевич Жуковский</vt:lpstr>
      <vt:lpstr>Презентация PowerPoint</vt:lpstr>
      <vt:lpstr>Детство и юность Василия Жуковского</vt:lpstr>
      <vt:lpstr>Образование</vt:lpstr>
      <vt:lpstr>Важной вехой в биографии Жуковского стало поступление в 1797 году в Московский университетский Благородный пансион, где он проучился до 1800 года.</vt:lpstr>
      <vt:lpstr>Творчество </vt:lpstr>
      <vt:lpstr>Презентация PowerPoint</vt:lpstr>
      <vt:lpstr>Основные произведения</vt:lpstr>
      <vt:lpstr>Стихотворение «Сельское кладбище»,  изданное в «Вестнике Европы». </vt:lpstr>
      <vt:lpstr>Немного отходит от идеи классицизма элегия «Вечер».</vt:lpstr>
      <vt:lpstr>Прославили Жуковского и две баллады,  одна из которых «Людмила», представляла собой перевод Г. Бюргера, а другая – «Светлана», была оригиналом самого Жуковского.</vt:lpstr>
      <vt:lpstr>В балладе «Двенадцать спящих дев» поэт переносит действие из средневековой Германии в Древнюю Русь. </vt:lpstr>
      <vt:lpstr>«Певец во стане русских воинов»</vt:lpstr>
      <vt:lpstr>«Песнь барда»</vt:lpstr>
      <vt:lpstr>Путешествия</vt:lpstr>
      <vt:lpstr>Жуковский и Пушкин</vt:lpstr>
      <vt:lpstr>Последние годы</vt:lpstr>
      <vt:lpstr>Таким образом, Жуковского принято считать первым поэтом-романтиком в России, изменившим и обогатившим поэтический словарь русской лирики.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Арина Кротова</dc:creator>
  <cp:lastModifiedBy>Арина Кротова</cp:lastModifiedBy>
  <cp:revision>1</cp:revision>
  <dcterms:created xsi:type="dcterms:W3CDTF">2024-06-13T12:43:58Z</dcterms:created>
  <dcterms:modified xsi:type="dcterms:W3CDTF">2024-06-13T13:57:10Z</dcterms:modified>
</cp:coreProperties>
</file>