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300" r:id="rId3"/>
    <p:sldId id="301" r:id="rId4"/>
    <p:sldId id="302" r:id="rId5"/>
    <p:sldId id="303" r:id="rId6"/>
    <p:sldId id="284" r:id="rId7"/>
    <p:sldId id="285" r:id="rId8"/>
    <p:sldId id="286" r:id="rId9"/>
    <p:sldId id="287" r:id="rId10"/>
    <p:sldId id="288" r:id="rId11"/>
    <p:sldId id="289" r:id="rId12"/>
    <p:sldId id="293" r:id="rId13"/>
    <p:sldId id="294" r:id="rId14"/>
    <p:sldId id="295" r:id="rId15"/>
    <p:sldId id="296" r:id="rId16"/>
    <p:sldId id="297" r:id="rId17"/>
    <p:sldId id="298" r:id="rId18"/>
    <p:sldId id="304" r:id="rId19"/>
    <p:sldId id="305" r:id="rId20"/>
    <p:sldId id="306" r:id="rId21"/>
    <p:sldId id="307" r:id="rId22"/>
    <p:sldId id="270" r:id="rId23"/>
    <p:sldId id="271" r:id="rId24"/>
    <p:sldId id="274" r:id="rId25"/>
    <p:sldId id="282" r:id="rId26"/>
    <p:sldId id="266" r:id="rId27"/>
    <p:sldId id="264" r:id="rId28"/>
    <p:sldId id="259" r:id="rId29"/>
    <p:sldId id="309" r:id="rId30"/>
    <p:sldId id="310"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1EE2FACF-7C06-40D6-8DD6-38817A367644}">
          <p14:sldIdLst>
            <p14:sldId id="262"/>
            <p14:sldId id="300"/>
            <p14:sldId id="301"/>
            <p14:sldId id="302"/>
            <p14:sldId id="303"/>
          </p14:sldIdLst>
        </p14:section>
        <p14:section name="Раздел без заголовка" id="{6A57C889-4AF6-4EEE-A9E1-E0FC84029518}">
          <p14:sldIdLst>
            <p14:sldId id="284"/>
            <p14:sldId id="285"/>
            <p14:sldId id="286"/>
            <p14:sldId id="287"/>
            <p14:sldId id="288"/>
            <p14:sldId id="289"/>
            <p14:sldId id="293"/>
            <p14:sldId id="294"/>
            <p14:sldId id="295"/>
            <p14:sldId id="296"/>
            <p14:sldId id="297"/>
            <p14:sldId id="298"/>
            <p14:sldId id="304"/>
            <p14:sldId id="305"/>
            <p14:sldId id="306"/>
            <p14:sldId id="307"/>
            <p14:sldId id="270"/>
            <p14:sldId id="271"/>
            <p14:sldId id="274"/>
            <p14:sldId id="282"/>
            <p14:sldId id="266"/>
            <p14:sldId id="264"/>
            <p14:sldId id="259"/>
            <p14:sldId id="309"/>
            <p14:sldId id="31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60"/>
  </p:normalViewPr>
  <p:slideViewPr>
    <p:cSldViewPr snapToGrid="0">
      <p:cViewPr varScale="1">
        <p:scale>
          <a:sx n="68" d="100"/>
          <a:sy n="68" d="100"/>
        </p:scale>
        <p:origin x="7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F1B7E64-AFA1-42B1-834F-B6F6CFB4DA78}"/>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7811A3CB-0E05-4F81-A308-BF8E1F41E3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28B19730-51D0-4B73-B7B5-FF07E7CCAD00}"/>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5" name="Нижний колонтитул 4">
            <a:extLst>
              <a:ext uri="{FF2B5EF4-FFF2-40B4-BE49-F238E27FC236}">
                <a16:creationId xmlns:a16="http://schemas.microsoft.com/office/drawing/2014/main" id="{8B372B34-7BE3-4890-A0AD-E99D1C05B19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7E2FD34-A6C7-4E05-B38A-2BF8E5939EB5}"/>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3108576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0734CC8-1225-427C-A85F-0D1A387F068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6F732E27-73B2-4FAC-8FAC-15C3895101E9}"/>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B5FE6A9-9F0F-4E15-BABB-B84BA0CF2633}"/>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5" name="Нижний колонтитул 4">
            <a:extLst>
              <a:ext uri="{FF2B5EF4-FFF2-40B4-BE49-F238E27FC236}">
                <a16:creationId xmlns:a16="http://schemas.microsoft.com/office/drawing/2014/main" id="{B13892D7-C171-4067-B4C6-BC840AE739E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99AEF82-283A-4F19-8E72-7459783360FD}"/>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929267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998D19-81C4-41DD-A460-E1C0BA52D9A8}"/>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C8D07CF2-0C3B-4ADD-9633-F795991728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D02DED04-D337-4C7E-907B-A99761040D55}"/>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5" name="Нижний колонтитул 4">
            <a:extLst>
              <a:ext uri="{FF2B5EF4-FFF2-40B4-BE49-F238E27FC236}">
                <a16:creationId xmlns:a16="http://schemas.microsoft.com/office/drawing/2014/main" id="{5DB58BCB-B128-4BBC-9830-40442A253CA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A91A07C-D73D-49E2-9085-6F74AB4DDFAB}"/>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581428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5AB285-3EDA-4D0E-ADB1-831E8AC12A92}"/>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BC6AFF0-7FEB-4F84-B7EF-B4A31BAE5BA3}"/>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3DA53281-816D-4AEF-B0F2-F71FA4628144}"/>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0221359C-4BAD-4BED-8000-7506EDD162D2}"/>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6" name="Нижний колонтитул 5">
            <a:extLst>
              <a:ext uri="{FF2B5EF4-FFF2-40B4-BE49-F238E27FC236}">
                <a16:creationId xmlns:a16="http://schemas.microsoft.com/office/drawing/2014/main" id="{77B8BC17-E851-41B1-BFBE-C35C6899BC2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6395148-FB2D-4BF4-BA3C-8F38DB854AAF}"/>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3732580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529421E-0E1F-4C00-A88D-9A0FDC9F37CD}"/>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785B058C-54B5-4623-9D2A-6A44240432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3E900C63-09C5-41A4-88BF-48DAF28E224C}"/>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95EDD363-2495-48A9-B057-BA8DC05A2D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A2FEDA8D-FC58-4FE0-8A90-400A389F44A2}"/>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25E5A73A-308F-4DB0-B1CB-BD4742737C5A}"/>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8" name="Нижний колонтитул 7">
            <a:extLst>
              <a:ext uri="{FF2B5EF4-FFF2-40B4-BE49-F238E27FC236}">
                <a16:creationId xmlns:a16="http://schemas.microsoft.com/office/drawing/2014/main" id="{61DA898E-139A-4ABB-ADF1-1AE3C49F1233}"/>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019002DA-921B-4CAB-AA99-C1159FE52B25}"/>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35959263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AD14056-EDE8-4938-A303-B96B145F6044}"/>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BE2E832D-1C7C-4D21-9FAB-5A7670A03A83}"/>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4" name="Нижний колонтитул 3">
            <a:extLst>
              <a:ext uri="{FF2B5EF4-FFF2-40B4-BE49-F238E27FC236}">
                <a16:creationId xmlns:a16="http://schemas.microsoft.com/office/drawing/2014/main" id="{918D1A6B-08C2-4FFC-BC1E-BE5C8215EEF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30CAB86D-10E8-4C70-AEBD-59DCAA1002F5}"/>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3798900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3DB072D9-9496-4D5D-9231-87FCA4DC8859}"/>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3" name="Нижний колонтитул 2">
            <a:extLst>
              <a:ext uri="{FF2B5EF4-FFF2-40B4-BE49-F238E27FC236}">
                <a16:creationId xmlns:a16="http://schemas.microsoft.com/office/drawing/2014/main" id="{3BFBA640-DBFC-4146-A298-BDDDD520C2B6}"/>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68F0D551-780A-440E-899B-ADA6EC7F6771}"/>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3732959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690EF8-F7F1-4A96-9425-0325E76C205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F4CF153E-2CD4-4A4B-8ADE-95706BD432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C87B416C-B58B-4A78-B0E4-9EF2E8BF90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4919B03-B6B1-4665-AF0C-85D5C6AFB942}"/>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6" name="Нижний колонтитул 5">
            <a:extLst>
              <a:ext uri="{FF2B5EF4-FFF2-40B4-BE49-F238E27FC236}">
                <a16:creationId xmlns:a16="http://schemas.microsoft.com/office/drawing/2014/main" id="{3F8BA1EE-D711-41E3-8C2C-F74012755BFB}"/>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38B7DBF-EFCB-4C01-A9D5-38C838DED338}"/>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3750252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7F8DAA-0330-4864-93E7-42FAEFFEBD7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94365711-A83A-49C8-9832-381561812A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61DCAE09-022E-4B3E-8E28-A635F9E0CD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7837234-ADDE-48A3-8066-FF3B8D0EA9E8}"/>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6" name="Нижний колонтитул 5">
            <a:extLst>
              <a:ext uri="{FF2B5EF4-FFF2-40B4-BE49-F238E27FC236}">
                <a16:creationId xmlns:a16="http://schemas.microsoft.com/office/drawing/2014/main" id="{34AA9387-354F-42E3-956C-3172DE2E198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0DD9EBA-B7E2-4AC5-BBB3-E7ECE0AF8EC0}"/>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680347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4C172AD-BED6-47E9-973E-BAAAD81B81C3}"/>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4318AA85-D9CF-4C5F-A482-1FEB1ADA82EC}"/>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D55993E-29F8-4B69-B8C6-81A1B254CF9F}"/>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5" name="Нижний колонтитул 4">
            <a:extLst>
              <a:ext uri="{FF2B5EF4-FFF2-40B4-BE49-F238E27FC236}">
                <a16:creationId xmlns:a16="http://schemas.microsoft.com/office/drawing/2014/main" id="{23C771FF-DC5C-4023-87FC-0DBA608FD6F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EBA816E-42DA-4598-852B-86C0ADF04FD4}"/>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2406412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E8025D1E-0D49-4B0C-9DDA-46D21DC239C0}"/>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C2C91565-76F4-43C5-A63E-03892ADB1181}"/>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611583F-368E-4CA3-A4D1-542FA3666B9F}"/>
              </a:ext>
            </a:extLst>
          </p:cNvPr>
          <p:cNvSpPr>
            <a:spLocks noGrp="1"/>
          </p:cNvSpPr>
          <p:nvPr>
            <p:ph type="dt" sz="half" idx="10"/>
          </p:nvPr>
        </p:nvSpPr>
        <p:spPr/>
        <p:txBody>
          <a:bodyPr/>
          <a:lstStyle/>
          <a:p>
            <a:fld id="{8EACFE34-6FD0-44E8-8FC9-F14C4B7AF99E}" type="datetimeFigureOut">
              <a:rPr lang="ru-RU" smtClean="0"/>
              <a:t>14.12.2019</a:t>
            </a:fld>
            <a:endParaRPr lang="ru-RU"/>
          </a:p>
        </p:txBody>
      </p:sp>
      <p:sp>
        <p:nvSpPr>
          <p:cNvPr id="5" name="Нижний колонтитул 4">
            <a:extLst>
              <a:ext uri="{FF2B5EF4-FFF2-40B4-BE49-F238E27FC236}">
                <a16:creationId xmlns:a16="http://schemas.microsoft.com/office/drawing/2014/main" id="{05550E09-A0F5-4E77-802A-97F67B57C64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AFB26B0-DF8E-4FA3-B907-A4DDE5801A93}"/>
              </a:ext>
            </a:extLst>
          </p:cNvPr>
          <p:cNvSpPr>
            <a:spLocks noGrp="1"/>
          </p:cNvSpPr>
          <p:nvPr>
            <p:ph type="sldNum" sz="quarter" idx="12"/>
          </p:nvPr>
        </p:nvSpPr>
        <p:spPr/>
        <p:txBody>
          <a:bodyPr/>
          <a:lstStyle/>
          <a:p>
            <a:fld id="{F5BF9459-1373-4675-97E5-32D2138B90B2}" type="slidenum">
              <a:rPr lang="ru-RU" smtClean="0"/>
              <a:t>‹#›</a:t>
            </a:fld>
            <a:endParaRPr lang="ru-RU"/>
          </a:p>
        </p:txBody>
      </p:sp>
    </p:spTree>
    <p:extLst>
      <p:ext uri="{BB962C8B-B14F-4D97-AF65-F5344CB8AC3E}">
        <p14:creationId xmlns:p14="http://schemas.microsoft.com/office/powerpoint/2010/main" val="1913864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DE2E538-041E-4916-AB0D-3C3AA7AA89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B36AFB02-A999-46FB-B8C5-9DE4E8CD40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C075754-DEA5-4243-9F63-874A059F2C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ACFE34-6FD0-44E8-8FC9-F14C4B7AF99E}" type="datetimeFigureOut">
              <a:rPr lang="ru-RU" smtClean="0"/>
              <a:t>14.12.2019</a:t>
            </a:fld>
            <a:endParaRPr lang="ru-RU"/>
          </a:p>
        </p:txBody>
      </p:sp>
      <p:sp>
        <p:nvSpPr>
          <p:cNvPr id="5" name="Нижний колонтитул 4">
            <a:extLst>
              <a:ext uri="{FF2B5EF4-FFF2-40B4-BE49-F238E27FC236}">
                <a16:creationId xmlns:a16="http://schemas.microsoft.com/office/drawing/2014/main" id="{9BF91576-4A4C-4137-9496-72B657507F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DC3B44BE-3BA0-4D76-82C8-8C74C70A20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BF9459-1373-4675-97E5-32D2138B90B2}" type="slidenum">
              <a:rPr lang="ru-RU" smtClean="0"/>
              <a:t>‹#›</a:t>
            </a:fld>
            <a:endParaRPr lang="ru-RU"/>
          </a:p>
        </p:txBody>
      </p:sp>
    </p:spTree>
    <p:extLst>
      <p:ext uri="{BB962C8B-B14F-4D97-AF65-F5344CB8AC3E}">
        <p14:creationId xmlns:p14="http://schemas.microsoft.com/office/powerpoint/2010/main" val="3491917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a:extLst>
              <a:ext uri="{FF2B5EF4-FFF2-40B4-BE49-F238E27FC236}">
                <a16:creationId xmlns:a16="http://schemas.microsoft.com/office/drawing/2014/main" id="{1E77EA21-630F-4FCC-B446-8A283208D3D9}"/>
              </a:ext>
            </a:extLst>
          </p:cNvPr>
          <p:cNvSpPr>
            <a:spLocks noGrp="1"/>
          </p:cNvSpPr>
          <p:nvPr>
            <p:ph type="title"/>
          </p:nvPr>
        </p:nvSpPr>
        <p:spPr>
          <a:xfrm>
            <a:off x="1035147" y="675249"/>
            <a:ext cx="10515600" cy="5486399"/>
          </a:xfrm>
          <a:solidFill>
            <a:srgbClr val="00B0F0"/>
          </a:solidFill>
        </p:spPr>
        <p:style>
          <a:lnRef idx="1">
            <a:schemeClr val="accent6"/>
          </a:lnRef>
          <a:fillRef idx="2">
            <a:schemeClr val="accent6"/>
          </a:fillRef>
          <a:effectRef idx="1">
            <a:schemeClr val="accent6"/>
          </a:effectRef>
          <a:fontRef idx="minor">
            <a:schemeClr val="dk1"/>
          </a:fontRef>
        </p:style>
        <p:txBody>
          <a:bodyPr>
            <a:normAutofit/>
          </a:bodyPr>
          <a:lstStyle/>
          <a:p>
            <a:pPr algn="ctr"/>
            <a:r>
              <a:rPr lang="ru-RU" sz="4000" b="1" dirty="0">
                <a:latin typeface="Times New Roman" panose="02020603050405020304" pitchFamily="18" charset="0"/>
                <a:cs typeface="Times New Roman" panose="02020603050405020304" pitchFamily="18" charset="0"/>
              </a:rPr>
              <a:t>Эмоциональный интеллект в аспекте </a:t>
            </a:r>
            <a:r>
              <a:rPr lang="ru-RU" sz="4000" b="1" dirty="0" err="1">
                <a:latin typeface="Times New Roman" panose="02020603050405020304" pitchFamily="18" charset="0"/>
                <a:cs typeface="Times New Roman" panose="02020603050405020304" pitchFamily="18" charset="0"/>
              </a:rPr>
              <a:t>лингвоэкологии</a:t>
            </a:r>
            <a:endParaRPr lang="ru-RU"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6457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7D7A9E-BCB5-4696-8E55-A23516BE7864}"/>
              </a:ext>
            </a:extLst>
          </p:cNvPr>
          <p:cNvSpPr>
            <a:spLocks noGrp="1"/>
          </p:cNvSpPr>
          <p:nvPr>
            <p:ph type="title"/>
          </p:nvPr>
        </p:nvSpPr>
        <p:spPr>
          <a:xfrm>
            <a:off x="838200" y="365125"/>
            <a:ext cx="10515600" cy="5585509"/>
          </a:xfrm>
          <a:solidFill>
            <a:srgbClr val="00B0F0"/>
          </a:solidFill>
        </p:spPr>
        <p:txBody>
          <a:bodyPr>
            <a:normAutofit/>
          </a:bodyPr>
          <a:lstStyle/>
          <a:p>
            <a:pPr algn="ctr"/>
            <a:r>
              <a:rPr lang="ru-RU" sz="2000" b="1" dirty="0">
                <a:latin typeface="Times New Roman" panose="02020603050405020304" pitchFamily="18" charset="0"/>
                <a:cs typeface="Times New Roman" panose="02020603050405020304" pitchFamily="18" charset="0"/>
              </a:rPr>
              <a:t>В Нью-Йорке был душный день, один из тех, который делает людей мрачными.</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 </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Водитель автобуса, мужчина средних лет, с улыбкой, полной энтузиазма, одинаково приветствуя каждого нового пассажира, спрашивал: «Добрый день! Как Ваши дела?».</a:t>
            </a:r>
            <a:br>
              <a:rPr lang="ru-RU" sz="2000" b="1" dirty="0">
                <a:latin typeface="Times New Roman" panose="02020603050405020304" pitchFamily="18" charset="0"/>
                <a:cs typeface="Times New Roman" panose="02020603050405020304" pitchFamily="18" charset="0"/>
              </a:rPr>
            </a:b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По мере того, как автобус медленно тащился по городу через пробки, водитель живо комментировал: «в том магазине были невероятные скидки ... великолепная выставка в этом музее ... вы слышали о кино, которое только что возглавило рейтинги».</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 </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К тому времени, как людям пора было выходить, от их плохого настроения не оставалось и следа.</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 </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Когда водитель провожал нас и говорил нам на прощание: «До скорой встречи, удачного дня!», каждый из нас тоже уже улыбался ему в ответ.</a:t>
            </a:r>
            <a:br>
              <a:rPr lang="ru-RU" sz="2000" b="1" dirty="0">
                <a:latin typeface="Times New Roman" panose="02020603050405020304" pitchFamily="18" charset="0"/>
                <a:cs typeface="Times New Roman" panose="02020603050405020304" pitchFamily="18" charset="0"/>
              </a:rPr>
            </a:b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Водитель автобуса — это человек, который был действительно успешен в том, что он делал. </a:t>
            </a:r>
            <a:br>
              <a:rPr lang="ru-RU" dirty="0"/>
            </a:br>
            <a:endParaRPr lang="ru-RU" dirty="0"/>
          </a:p>
        </p:txBody>
      </p:sp>
    </p:spTree>
    <p:extLst>
      <p:ext uri="{BB962C8B-B14F-4D97-AF65-F5344CB8AC3E}">
        <p14:creationId xmlns:p14="http://schemas.microsoft.com/office/powerpoint/2010/main" val="2427206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EA7C544-17CB-4CD8-B329-63402F5C3FB7}"/>
              </a:ext>
            </a:extLst>
          </p:cNvPr>
          <p:cNvSpPr>
            <a:spLocks noGrp="1"/>
          </p:cNvSpPr>
          <p:nvPr>
            <p:ph type="title"/>
          </p:nvPr>
        </p:nvSpPr>
        <p:spPr>
          <a:xfrm>
            <a:off x="838200" y="365125"/>
            <a:ext cx="10515600" cy="5937201"/>
          </a:xfrm>
          <a:solidFill>
            <a:srgbClr val="00B0F0"/>
          </a:solidFill>
        </p:spPr>
        <p:txBody>
          <a:bodyPr>
            <a:normAutofit/>
          </a:bodyPr>
          <a:lstStyle/>
          <a:p>
            <a:pPr algn="ctr"/>
            <a:r>
              <a:rPr lang="ru-RU" sz="2800" b="1" dirty="0">
                <a:latin typeface="Times New Roman" panose="02020603050405020304" pitchFamily="18" charset="0"/>
                <a:cs typeface="Times New Roman" panose="02020603050405020304" pitchFamily="18" charset="0"/>
              </a:rPr>
              <a:t>Сравните его с Джейсоном, студентом средней школы штата Флорида, который мечтал поступить в Гарвардскую медицинскую школу.</a:t>
            </a: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 </a:t>
            </a: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Когда учитель физики поставил Джейсону за тест 80 баллов, мальчик осознал, что его будущее теперь в опасности.</a:t>
            </a: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 </a:t>
            </a: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Поэтому он принес с собой в школу нож и вонзил его в горло учителю. </a:t>
            </a:r>
            <a:br>
              <a:rPr lang="ru-RU" sz="2800" b="1" dirty="0">
                <a:latin typeface="Times New Roman" panose="02020603050405020304" pitchFamily="18" charset="0"/>
                <a:cs typeface="Times New Roman" panose="02020603050405020304" pitchFamily="18" charset="0"/>
              </a:rPr>
            </a:b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Как человек с каким-либо интеллектом мог сделать что-то подобное?</a:t>
            </a:r>
            <a:endParaRPr lang="ru-RU" sz="2800" dirty="0"/>
          </a:p>
        </p:txBody>
      </p:sp>
    </p:spTree>
    <p:extLst>
      <p:ext uri="{BB962C8B-B14F-4D97-AF65-F5344CB8AC3E}">
        <p14:creationId xmlns:p14="http://schemas.microsoft.com/office/powerpoint/2010/main" val="265778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46FEAF-E524-4B6E-AC0E-494E28B84EFC}"/>
              </a:ext>
            </a:extLst>
          </p:cNvPr>
          <p:cNvSpPr>
            <a:spLocks noGrp="1"/>
          </p:cNvSpPr>
          <p:nvPr>
            <p:ph type="title"/>
          </p:nvPr>
        </p:nvSpPr>
        <p:spPr>
          <a:xfrm>
            <a:off x="838200" y="365125"/>
            <a:ext cx="10515600" cy="5557373"/>
          </a:xfrm>
          <a:solidFill>
            <a:srgbClr val="00B0F0"/>
          </a:solidFill>
        </p:spPr>
        <p:txBody>
          <a:bodyPr>
            <a:normAutofit/>
          </a:bodyPr>
          <a:lstStyle/>
          <a:p>
            <a:pPr algn="ctr"/>
            <a:r>
              <a:rPr lang="ru-RU" sz="3200" b="1" dirty="0">
                <a:latin typeface="Times New Roman" panose="02020603050405020304" pitchFamily="18" charset="0"/>
                <a:cs typeface="Times New Roman" panose="02020603050405020304" pitchFamily="18" charset="0"/>
              </a:rPr>
              <a:t>Ответ таков: высокий уровень умственного интеллекта (IQ) не обязательно предсказывает, кто будет успешным в жизни. </a:t>
            </a:r>
            <a:br>
              <a:rPr lang="ru-RU" sz="3200" b="1" dirty="0">
                <a:latin typeface="Times New Roman" panose="02020603050405020304" pitchFamily="18" charset="0"/>
                <a:cs typeface="Times New Roman" panose="02020603050405020304" pitchFamily="18" charset="0"/>
              </a:rPr>
            </a:br>
            <a:br>
              <a:rPr lang="ru-RU" sz="3200" b="1" dirty="0">
                <a:latin typeface="Times New Roman" panose="02020603050405020304" pitchFamily="18" charset="0"/>
                <a:cs typeface="Times New Roman" panose="02020603050405020304" pitchFamily="18" charset="0"/>
              </a:rPr>
            </a:br>
            <a:r>
              <a:rPr lang="ru-RU" sz="3200" b="1" dirty="0">
                <a:latin typeface="Times New Roman" panose="02020603050405020304" pitchFamily="18" charset="0"/>
                <a:cs typeface="Times New Roman" panose="02020603050405020304" pitchFamily="18" charset="0"/>
              </a:rPr>
              <a:t>Психологи подтверждают, что уровень умственного интеллекта только на 20% определяет факторы успеха.</a:t>
            </a:r>
            <a:br>
              <a:rPr lang="ru-RU" sz="3200" b="1" dirty="0">
                <a:latin typeface="Times New Roman" panose="02020603050405020304" pitchFamily="18" charset="0"/>
                <a:cs typeface="Times New Roman" panose="02020603050405020304" pitchFamily="18" charset="0"/>
              </a:rPr>
            </a:br>
            <a:br>
              <a:rPr lang="ru-RU" sz="3200" b="1" dirty="0">
                <a:latin typeface="Times New Roman" panose="02020603050405020304" pitchFamily="18" charset="0"/>
                <a:cs typeface="Times New Roman" panose="02020603050405020304" pitchFamily="18" charset="0"/>
              </a:rPr>
            </a:br>
            <a:r>
              <a:rPr lang="ru-RU" sz="3200" b="1" dirty="0">
                <a:latin typeface="Times New Roman" panose="02020603050405020304" pitchFamily="18" charset="0"/>
                <a:cs typeface="Times New Roman" panose="02020603050405020304" pitchFamily="18" charset="0"/>
              </a:rPr>
              <a:t> Остальные 80% складываются из других факторов, включая то, что называется </a:t>
            </a:r>
            <a:r>
              <a:rPr lang="ru-RU" sz="3200" b="1" i="1" dirty="0">
                <a:latin typeface="Times New Roman" panose="02020603050405020304" pitchFamily="18" charset="0"/>
                <a:cs typeface="Times New Roman" panose="02020603050405020304" pitchFamily="18" charset="0"/>
              </a:rPr>
              <a:t>эмоциональным интеллектом</a:t>
            </a:r>
            <a:r>
              <a:rPr lang="ru-RU" sz="32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33892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9E0075-D2F4-45A5-BBAF-FEA10CFE740F}"/>
              </a:ext>
            </a:extLst>
          </p:cNvPr>
          <p:cNvSpPr>
            <a:spLocks noGrp="1"/>
          </p:cNvSpPr>
          <p:nvPr>
            <p:ph type="title"/>
          </p:nvPr>
        </p:nvSpPr>
        <p:spPr>
          <a:xfrm>
            <a:off x="838200" y="365125"/>
            <a:ext cx="10515600" cy="5754321"/>
          </a:xfrm>
          <a:solidFill>
            <a:srgbClr val="00B0F0"/>
          </a:solidFill>
        </p:spPr>
        <p:txBody>
          <a:bodyPr>
            <a:normAutofit/>
          </a:bodyPr>
          <a:lstStyle/>
          <a:p>
            <a:pPr algn="ctr"/>
            <a:r>
              <a:rPr lang="ru-RU" sz="3200" b="1" dirty="0">
                <a:latin typeface="Times New Roman" panose="02020603050405020304" pitchFamily="18" charset="0"/>
                <a:cs typeface="Times New Roman" panose="02020603050405020304" pitchFamily="18" charset="0"/>
              </a:rPr>
              <a:t>А хорошо ли Вы знаете свои эмоции?</a:t>
            </a:r>
          </a:p>
        </p:txBody>
      </p:sp>
    </p:spTree>
    <p:extLst>
      <p:ext uri="{BB962C8B-B14F-4D97-AF65-F5344CB8AC3E}">
        <p14:creationId xmlns:p14="http://schemas.microsoft.com/office/powerpoint/2010/main" val="2041293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CD71093-178A-4AC9-A1CC-4336674B6F13}"/>
              </a:ext>
            </a:extLst>
          </p:cNvPr>
          <p:cNvSpPr>
            <a:spLocks noGrp="1"/>
          </p:cNvSpPr>
          <p:nvPr>
            <p:ph type="title"/>
          </p:nvPr>
        </p:nvSpPr>
        <p:spPr>
          <a:xfrm>
            <a:off x="838200" y="365125"/>
            <a:ext cx="10515600" cy="5923133"/>
          </a:xfrm>
          <a:solidFill>
            <a:srgbClr val="00B0F0"/>
          </a:solidFill>
        </p:spPr>
        <p:txBody>
          <a:bodyPr>
            <a:normAutofit/>
          </a:bodyPr>
          <a:lstStyle/>
          <a:p>
            <a:pPr algn="ctr"/>
            <a:r>
              <a:rPr lang="ru-RU" sz="4000" b="1" dirty="0">
                <a:latin typeface="Times New Roman" panose="02020603050405020304" pitchFamily="18" charset="0"/>
                <a:cs typeface="Times New Roman" panose="02020603050405020304" pitchFamily="18" charset="0"/>
              </a:rPr>
              <a:t>1. Какое количество эмоций насчитывается у человека?</a:t>
            </a:r>
            <a:br>
              <a:rPr lang="ru-RU" sz="4000" b="1" dirty="0">
                <a:latin typeface="Times New Roman" panose="02020603050405020304" pitchFamily="18" charset="0"/>
                <a:cs typeface="Times New Roman" panose="02020603050405020304" pitchFamily="18" charset="0"/>
              </a:rPr>
            </a:br>
            <a:br>
              <a:rPr lang="ru-RU" sz="3200" b="1" dirty="0">
                <a:latin typeface="Times New Roman" panose="02020603050405020304" pitchFamily="18" charset="0"/>
                <a:cs typeface="Times New Roman" panose="02020603050405020304" pitchFamily="18" charset="0"/>
              </a:rPr>
            </a:br>
            <a:br>
              <a:rPr lang="ru-RU" sz="3200" b="1" dirty="0">
                <a:latin typeface="Times New Roman" panose="02020603050405020304" pitchFamily="18" charset="0"/>
                <a:cs typeface="Times New Roman" panose="02020603050405020304" pitchFamily="18" charset="0"/>
              </a:rPr>
            </a:br>
            <a:br>
              <a:rPr lang="ru-RU" sz="3200" b="1" dirty="0">
                <a:latin typeface="Times New Roman" panose="02020603050405020304" pitchFamily="18" charset="0"/>
                <a:cs typeface="Times New Roman" panose="02020603050405020304" pitchFamily="18" charset="0"/>
              </a:rPr>
            </a:br>
            <a:br>
              <a:rPr lang="ru-RU" sz="3200" b="1" dirty="0">
                <a:latin typeface="Times New Roman" panose="02020603050405020304" pitchFamily="18" charset="0"/>
                <a:cs typeface="Times New Roman" panose="02020603050405020304" pitchFamily="18" charset="0"/>
              </a:rPr>
            </a:b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6083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7E72694-D46B-4800-8379-520E1E34A8DA}"/>
              </a:ext>
            </a:extLst>
          </p:cNvPr>
          <p:cNvSpPr>
            <a:spLocks noGrp="1"/>
          </p:cNvSpPr>
          <p:nvPr>
            <p:ph type="title"/>
          </p:nvPr>
        </p:nvSpPr>
        <p:spPr>
          <a:xfrm>
            <a:off x="838200" y="365125"/>
            <a:ext cx="10515600" cy="5866863"/>
          </a:xfrm>
          <a:solidFill>
            <a:srgbClr val="00B0F0"/>
          </a:solidFill>
        </p:spPr>
        <p:txBody>
          <a:bodyPr>
            <a:normAutofit/>
          </a:bodyPr>
          <a:lstStyle/>
          <a:p>
            <a:pPr algn="ctr"/>
            <a:r>
              <a:rPr lang="ru-RU" sz="4000" b="1" dirty="0">
                <a:latin typeface="Times New Roman" panose="02020603050405020304" pitchFamily="18" charset="0"/>
                <a:cs typeface="Times New Roman" panose="02020603050405020304" pitchFamily="18" charset="0"/>
              </a:rPr>
              <a:t>2. По какому принципу эмоции делятся на положительные и отрицательные?</a:t>
            </a:r>
          </a:p>
        </p:txBody>
      </p:sp>
    </p:spTree>
    <p:extLst>
      <p:ext uri="{BB962C8B-B14F-4D97-AF65-F5344CB8AC3E}">
        <p14:creationId xmlns:p14="http://schemas.microsoft.com/office/powerpoint/2010/main" val="1541547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F24F5A-17E7-4B73-86D6-EAD17A5B0EF9}"/>
              </a:ext>
            </a:extLst>
          </p:cNvPr>
          <p:cNvSpPr>
            <a:spLocks noGrp="1"/>
          </p:cNvSpPr>
          <p:nvPr>
            <p:ph type="title"/>
          </p:nvPr>
        </p:nvSpPr>
        <p:spPr>
          <a:xfrm>
            <a:off x="838200" y="365125"/>
            <a:ext cx="10515600" cy="5768389"/>
          </a:xfrm>
          <a:solidFill>
            <a:srgbClr val="00B0F0"/>
          </a:solidFill>
        </p:spPr>
        <p:txBody>
          <a:bodyPr>
            <a:normAutofit/>
          </a:bodyPr>
          <a:lstStyle/>
          <a:p>
            <a:pPr algn="ctr"/>
            <a:r>
              <a:rPr lang="ru-RU" sz="4000" b="1" dirty="0">
                <a:latin typeface="Times New Roman" panose="02020603050405020304" pitchFamily="18" charset="0"/>
                <a:cs typeface="Times New Roman" panose="02020603050405020304" pitchFamily="18" charset="0"/>
              </a:rPr>
              <a:t>3. К какой группе (положительных или отрицательных эмоций) отнести </a:t>
            </a:r>
            <a:r>
              <a:rPr lang="ru-RU" sz="4000" b="1" i="1" dirty="0">
                <a:latin typeface="Times New Roman" panose="02020603050405020304" pitchFamily="18" charset="0"/>
                <a:cs typeface="Times New Roman" panose="02020603050405020304" pitchFamily="18" charset="0"/>
              </a:rPr>
              <a:t>удивление</a:t>
            </a:r>
            <a:r>
              <a:rPr lang="ru-RU" sz="4000" b="1" dirty="0">
                <a:latin typeface="Times New Roman" panose="02020603050405020304" pitchFamily="18" charset="0"/>
                <a:cs typeface="Times New Roman" panose="02020603050405020304" pitchFamily="18" charset="0"/>
              </a:rPr>
              <a:t> и </a:t>
            </a:r>
            <a:r>
              <a:rPr lang="ru-RU" sz="4000" b="1" i="1" dirty="0">
                <a:latin typeface="Times New Roman" panose="02020603050405020304" pitchFamily="18" charset="0"/>
                <a:cs typeface="Times New Roman" panose="02020603050405020304" pitchFamily="18" charset="0"/>
              </a:rPr>
              <a:t>злорадство</a:t>
            </a:r>
            <a:r>
              <a:rPr lang="ru-RU" sz="40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437293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A8E4E44-40D5-4B8F-8998-A8D9E2D175BA}"/>
              </a:ext>
            </a:extLst>
          </p:cNvPr>
          <p:cNvSpPr>
            <a:spLocks noGrp="1"/>
          </p:cNvSpPr>
          <p:nvPr>
            <p:ph type="title"/>
          </p:nvPr>
        </p:nvSpPr>
        <p:spPr>
          <a:xfrm>
            <a:off x="838200" y="365125"/>
            <a:ext cx="10515600" cy="5979404"/>
          </a:xfrm>
          <a:solidFill>
            <a:srgbClr val="00B0F0"/>
          </a:solidFill>
        </p:spPr>
        <p:txBody>
          <a:bodyPr>
            <a:normAutofit/>
          </a:bodyPr>
          <a:lstStyle/>
          <a:p>
            <a:pPr algn="ctr"/>
            <a:r>
              <a:rPr lang="ru-RU" sz="4000" b="1" dirty="0">
                <a:latin typeface="Times New Roman" panose="02020603050405020304" pitchFamily="18" charset="0"/>
                <a:cs typeface="Times New Roman" panose="02020603050405020304" pitchFamily="18" charset="0"/>
              </a:rPr>
              <a:t>4. Человек одновременно испытывает только одну или несколько эмоций?</a:t>
            </a:r>
          </a:p>
        </p:txBody>
      </p:sp>
    </p:spTree>
    <p:extLst>
      <p:ext uri="{BB962C8B-B14F-4D97-AF65-F5344CB8AC3E}">
        <p14:creationId xmlns:p14="http://schemas.microsoft.com/office/powerpoint/2010/main" val="1537104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8879BE1-4968-40A5-BFC1-9E2C6D81DAAA}"/>
              </a:ext>
            </a:extLst>
          </p:cNvPr>
          <p:cNvSpPr>
            <a:spLocks noGrp="1"/>
          </p:cNvSpPr>
          <p:nvPr>
            <p:ph type="title"/>
          </p:nvPr>
        </p:nvSpPr>
        <p:spPr>
          <a:xfrm>
            <a:off x="838200" y="365125"/>
            <a:ext cx="10515600" cy="5866863"/>
          </a:xfrm>
          <a:solidFill>
            <a:srgbClr val="00B0F0"/>
          </a:solidFill>
        </p:spPr>
        <p:txBody>
          <a:bodyPr/>
          <a:lstStyle/>
          <a:p>
            <a:pPr algn="ctr"/>
            <a:r>
              <a:rPr lang="ru-RU" b="1" dirty="0">
                <a:latin typeface="Times New Roman" panose="02020603050405020304" pitchFamily="18" charset="0"/>
                <a:cs typeface="Times New Roman" panose="02020603050405020304" pitchFamily="18" charset="0"/>
              </a:rPr>
              <a:t>5. Каков принцип расположения эмоций в приводимой группе </a:t>
            </a:r>
            <a:r>
              <a:rPr lang="ru-RU" b="1" i="1" dirty="0">
                <a:latin typeface="Times New Roman" panose="02020603050405020304" pitchFamily="18" charset="0"/>
                <a:cs typeface="Times New Roman" panose="02020603050405020304" pitchFamily="18" charset="0"/>
              </a:rPr>
              <a:t>гнева</a:t>
            </a:r>
            <a:r>
              <a:rPr lang="ru-RU" b="1" dirty="0">
                <a:latin typeface="Times New Roman" panose="02020603050405020304" pitchFamily="18" charset="0"/>
                <a:cs typeface="Times New Roman" panose="02020603050405020304" pitchFamily="18" charset="0"/>
              </a:rPr>
              <a:t>: </a:t>
            </a:r>
            <a:br>
              <a:rPr lang="ru-RU" b="1" dirty="0">
                <a:latin typeface="Times New Roman" panose="02020603050405020304" pitchFamily="18" charset="0"/>
                <a:cs typeface="Times New Roman" panose="02020603050405020304" pitchFamily="18" charset="0"/>
              </a:rPr>
            </a:br>
            <a:r>
              <a:rPr lang="ru-RU" b="1" dirty="0">
                <a:latin typeface="Times New Roman" panose="02020603050405020304" pitchFamily="18" charset="0"/>
                <a:cs typeface="Times New Roman" panose="02020603050405020304" pitchFamily="18" charset="0"/>
              </a:rPr>
              <a:t>досада, недовольство, раздражение, злость, бешенство, ярость?</a:t>
            </a:r>
          </a:p>
        </p:txBody>
      </p:sp>
    </p:spTree>
    <p:extLst>
      <p:ext uri="{BB962C8B-B14F-4D97-AF65-F5344CB8AC3E}">
        <p14:creationId xmlns:p14="http://schemas.microsoft.com/office/powerpoint/2010/main" val="449540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99FC23-5CB4-4B3B-B945-C3D48E69BA6C}"/>
              </a:ext>
            </a:extLst>
          </p:cNvPr>
          <p:cNvSpPr>
            <a:spLocks noGrp="1"/>
          </p:cNvSpPr>
          <p:nvPr>
            <p:ph type="title"/>
          </p:nvPr>
        </p:nvSpPr>
        <p:spPr>
          <a:xfrm>
            <a:off x="838200" y="365125"/>
            <a:ext cx="10515600" cy="5824660"/>
          </a:xfrm>
          <a:solidFill>
            <a:srgbClr val="00B0F0"/>
          </a:solidFill>
        </p:spPr>
        <p:txBody>
          <a:bodyPr/>
          <a:lstStyle/>
          <a:p>
            <a:pPr algn="ctr"/>
            <a:r>
              <a:rPr lang="ru-RU" b="1" dirty="0">
                <a:latin typeface="Times New Roman" panose="02020603050405020304" pitchFamily="18" charset="0"/>
                <a:cs typeface="Times New Roman" panose="02020603050405020304" pitchFamily="18" charset="0"/>
              </a:rPr>
              <a:t>6. Что такое эмоциональная доминанта?</a:t>
            </a:r>
          </a:p>
        </p:txBody>
      </p:sp>
    </p:spTree>
    <p:extLst>
      <p:ext uri="{BB962C8B-B14F-4D97-AF65-F5344CB8AC3E}">
        <p14:creationId xmlns:p14="http://schemas.microsoft.com/office/powerpoint/2010/main" val="3651975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D2F7D45-2E93-4A97-9675-25753FA36BF7}"/>
              </a:ext>
            </a:extLst>
          </p:cNvPr>
          <p:cNvSpPr>
            <a:spLocks noGrp="1"/>
          </p:cNvSpPr>
          <p:nvPr>
            <p:ph type="title"/>
          </p:nvPr>
        </p:nvSpPr>
        <p:spPr>
          <a:xfrm>
            <a:off x="838200" y="365125"/>
            <a:ext cx="10515600" cy="5866863"/>
          </a:xfrm>
          <a:solidFill>
            <a:srgbClr val="00B0F0"/>
          </a:solidFill>
        </p:spPr>
        <p:txBody>
          <a:bodyPr>
            <a:normAutofit/>
          </a:bodyPr>
          <a:lstStyle/>
          <a:p>
            <a:pPr algn="just"/>
            <a:r>
              <a:rPr lang="ru-RU" sz="2400" b="1" dirty="0">
                <a:latin typeface="Times New Roman" panose="02020603050405020304" pitchFamily="18" charset="0"/>
                <a:cs typeface="Times New Roman" panose="02020603050405020304" pitchFamily="18" charset="0"/>
              </a:rPr>
              <a:t>7. Люди с большей осведомленностью о своих эмоциях — это лучшие пилоты своей жизни. Инстинктивные чувства могут проявляться у человека бессознательно. Например, когда людям, которые боятся змей, показывают картинку со змеей, датчики на их коже будут улавливать пот, признаки беспокойства, даже несмотря на то, что люди говорят, что они не испытывают страх. Пот выступает даже тогда, когда картинку показывают так быстро, что субъект это не осознает, видя ее. Через постоянные усилия мы можем осознавать свои инстинктивные чувства. Возьмите, к примеру, кого-нибудь, кто часами раздражен грубой встречей уже после того, как это произошло. Человек может не замечать своего раздражения и быть удивленным, когда кто-то обращает на это его внимание. Но если он оценивает свои чувства, он может их изменить.</a:t>
            </a:r>
            <a:br>
              <a:rPr lang="ru-RU" sz="2400" b="1" dirty="0">
                <a:latin typeface="Times New Roman" panose="02020603050405020304" pitchFamily="18" charset="0"/>
                <a:cs typeface="Times New Roman" panose="02020603050405020304" pitchFamily="18" charset="0"/>
              </a:rPr>
            </a:br>
            <a:br>
              <a:rPr lang="ru-RU" sz="2400" b="1" dirty="0">
                <a:latin typeface="Times New Roman" panose="02020603050405020304" pitchFamily="18" charset="0"/>
                <a:cs typeface="Times New Roman" panose="02020603050405020304" pitchFamily="18" charset="0"/>
              </a:rPr>
            </a:br>
            <a:r>
              <a:rPr lang="ru-RU" sz="2400" b="1" dirty="0">
                <a:latin typeface="Times New Roman" panose="02020603050405020304" pitchFamily="18" charset="0"/>
                <a:cs typeface="Times New Roman" panose="02020603050405020304" pitchFamily="18" charset="0"/>
              </a:rPr>
              <a:t>Как называется способность распознавать собственные эмоции?</a:t>
            </a:r>
          </a:p>
        </p:txBody>
      </p:sp>
    </p:spTree>
    <p:extLst>
      <p:ext uri="{BB962C8B-B14F-4D97-AF65-F5344CB8AC3E}">
        <p14:creationId xmlns:p14="http://schemas.microsoft.com/office/powerpoint/2010/main" val="3883413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B757DF-B3B5-40C2-B820-CEBF34238A24}"/>
              </a:ext>
            </a:extLst>
          </p:cNvPr>
          <p:cNvSpPr>
            <a:spLocks noGrp="1"/>
          </p:cNvSpPr>
          <p:nvPr>
            <p:ph type="title"/>
          </p:nvPr>
        </p:nvSpPr>
        <p:spPr>
          <a:xfrm>
            <a:off x="838200" y="365125"/>
            <a:ext cx="10515600" cy="5627712"/>
          </a:xfrm>
          <a:solidFill>
            <a:srgbClr val="00B0F0"/>
          </a:solidFill>
        </p:spPr>
        <p:txBody>
          <a:bodyPr>
            <a:normAutofit/>
          </a:bodyPr>
          <a:lstStyle/>
          <a:p>
            <a:pPr algn="just"/>
            <a:r>
              <a:rPr lang="ru-RU" sz="2800" b="1" dirty="0">
                <a:latin typeface="Times New Roman" panose="02020603050405020304" pitchFamily="18" charset="0"/>
                <a:cs typeface="Times New Roman" panose="02020603050405020304" pitchFamily="18" charset="0"/>
              </a:rPr>
              <a:t>8. Плохое так же, как и хорошее настроение придают изюминку нашей жизни и формируют характер. Ключ заключается в балансе. Часто мы плохо себя контролируем, особенно тогда, </a:t>
            </a:r>
            <a:r>
              <a:rPr lang="ru-RU" sz="2800" b="1" i="1" dirty="0">
                <a:latin typeface="Times New Roman" panose="02020603050405020304" pitchFamily="18" charset="0"/>
                <a:cs typeface="Times New Roman" panose="02020603050405020304" pitchFamily="18" charset="0"/>
              </a:rPr>
              <a:t>когда</a:t>
            </a:r>
            <a:r>
              <a:rPr lang="ru-RU" sz="2800" b="1" dirty="0">
                <a:latin typeface="Times New Roman" panose="02020603050405020304" pitchFamily="18" charset="0"/>
                <a:cs typeface="Times New Roman" panose="02020603050405020304" pitchFamily="18" charset="0"/>
              </a:rPr>
              <a:t> нас охватывают эмоции. Но мы можем с некоторой уверенностью сказать, </a:t>
            </a:r>
            <a:r>
              <a:rPr lang="ru-RU" sz="2800" b="1" i="1" dirty="0">
                <a:latin typeface="Times New Roman" panose="02020603050405020304" pitchFamily="18" charset="0"/>
                <a:cs typeface="Times New Roman" panose="02020603050405020304" pitchFamily="18" charset="0"/>
              </a:rPr>
              <a:t>как долго</a:t>
            </a:r>
            <a:r>
              <a:rPr lang="ru-RU" sz="2800" b="1" dirty="0">
                <a:latin typeface="Times New Roman" panose="02020603050405020304" pitchFamily="18" charset="0"/>
                <a:cs typeface="Times New Roman" panose="02020603050405020304" pitchFamily="18" charset="0"/>
              </a:rPr>
              <a:t> эта эмоция будет продолжаться. Из всех настроений, от которых люди хотят избавиться, иметь дело с яростью кажется самым сложным. Когда кто-то на машине подрезает вас на дороге, ваша ответная реакция может быть таковой: «Он мог ударить мою машину. Я это так не оставлю». Чем больше вы волнуетесь, тем злее вы становитесь. Это результат перенапряжения.</a:t>
            </a: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Что же следует сделать, чтобы уменьшить ярость?</a:t>
            </a:r>
            <a:r>
              <a:rPr lang="ru-RU" dirty="0"/>
              <a:t> </a:t>
            </a:r>
            <a:endParaRPr lang="ru-RU" sz="27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6607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6E2137B-DD9A-486F-A011-7B1ABCCE304C}"/>
              </a:ext>
            </a:extLst>
          </p:cNvPr>
          <p:cNvSpPr>
            <a:spLocks noGrp="1"/>
          </p:cNvSpPr>
          <p:nvPr>
            <p:ph type="title"/>
          </p:nvPr>
        </p:nvSpPr>
        <p:spPr>
          <a:xfrm>
            <a:off x="838200" y="365125"/>
            <a:ext cx="10515600" cy="5909066"/>
          </a:xfrm>
          <a:solidFill>
            <a:srgbClr val="00B0F0"/>
          </a:solidFill>
        </p:spPr>
        <p:txBody>
          <a:bodyPr>
            <a:normAutofit/>
          </a:bodyPr>
          <a:lstStyle/>
          <a:p>
            <a:pPr algn="just"/>
            <a:r>
              <a:rPr lang="ru-RU" sz="2400" b="1" dirty="0">
                <a:latin typeface="Times New Roman" panose="02020603050405020304" pitchFamily="18" charset="0"/>
                <a:cs typeface="Times New Roman" panose="02020603050405020304" pitchFamily="18" charset="0"/>
              </a:rPr>
              <a:t>9. Пессимист склонен интерпретировать отказ, имея в виду: </a:t>
            </a:r>
            <a:r>
              <a:rPr lang="ru-RU" sz="2400" b="1" i="1" dirty="0">
                <a:latin typeface="Times New Roman" panose="02020603050405020304" pitchFamily="18" charset="0"/>
                <a:cs typeface="Times New Roman" panose="02020603050405020304" pitchFamily="18" charset="0"/>
              </a:rPr>
              <a:t>«Я неудачник»</a:t>
            </a:r>
            <a:r>
              <a:rPr lang="ru-RU" sz="2400" b="1" dirty="0">
                <a:latin typeface="Times New Roman" panose="02020603050405020304" pitchFamily="18" charset="0"/>
                <a:cs typeface="Times New Roman" panose="02020603050405020304" pitchFamily="18" charset="0"/>
              </a:rPr>
              <a:t>. Оптимисты же говорят себе: </a:t>
            </a:r>
            <a:r>
              <a:rPr lang="ru-RU" sz="2400" b="1" i="1" dirty="0">
                <a:latin typeface="Times New Roman" panose="02020603050405020304" pitchFamily="18" charset="0"/>
                <a:cs typeface="Times New Roman" panose="02020603050405020304" pitchFamily="18" charset="0"/>
              </a:rPr>
              <a:t>«Я использую неправильный подход»</a:t>
            </a:r>
            <a:r>
              <a:rPr lang="ru-RU" sz="2400" b="1" dirty="0">
                <a:latin typeface="Times New Roman" panose="02020603050405020304" pitchFamily="18" charset="0"/>
                <a:cs typeface="Times New Roman" panose="02020603050405020304" pitchFamily="18" charset="0"/>
              </a:rPr>
              <a:t>. Обвиняя в неудачах не себя, а ситуацию, оптимисты «заряжаются» этим для следующего шага. Ваш негативный взгляд может быть врожденным, но с усилиями и практикой пессимисты могут думать и с надеждой. Психологи зафиксировали в документах, что если вы можете поймать плохие мысли, как только они появляются, вы можете пересмотреть их в менее катаст­рофическом аспекте.</a:t>
            </a:r>
            <a:br>
              <a:rPr lang="ru-RU" sz="2400" b="1" dirty="0">
                <a:latin typeface="Times New Roman" panose="02020603050405020304" pitchFamily="18" charset="0"/>
                <a:cs typeface="Times New Roman" panose="02020603050405020304" pitchFamily="18" charset="0"/>
              </a:rPr>
            </a:br>
            <a:r>
              <a:rPr lang="ru-RU" sz="2400" b="1" dirty="0">
                <a:latin typeface="Times New Roman" panose="02020603050405020304" pitchFamily="18" charset="0"/>
                <a:cs typeface="Times New Roman" panose="02020603050405020304" pitchFamily="18" charset="0"/>
              </a:rPr>
              <a:t> </a:t>
            </a:r>
            <a:br>
              <a:rPr lang="ru-RU" sz="2400" b="1" dirty="0">
                <a:latin typeface="Times New Roman" panose="02020603050405020304" pitchFamily="18" charset="0"/>
                <a:cs typeface="Times New Roman" panose="02020603050405020304" pitchFamily="18" charset="0"/>
              </a:rPr>
            </a:br>
            <a:r>
              <a:rPr lang="ru-RU" sz="2400" b="1" dirty="0">
                <a:latin typeface="Times New Roman" panose="02020603050405020304" pitchFamily="18" charset="0"/>
                <a:cs typeface="Times New Roman" panose="02020603050405020304" pitchFamily="18" charset="0"/>
              </a:rPr>
              <a:t>Как называется смесь энтузиазма, усердия и уверенности, которая является первостепенной для успеха? В чём общая особенность олимпийских атлетов, мировых музыкантов и гроссмейстеров в выполнении рутинных тренировок? </a:t>
            </a:r>
          </a:p>
        </p:txBody>
      </p:sp>
    </p:spTree>
    <p:extLst>
      <p:ext uri="{BB962C8B-B14F-4D97-AF65-F5344CB8AC3E}">
        <p14:creationId xmlns:p14="http://schemas.microsoft.com/office/powerpoint/2010/main" val="24481073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BAAE71-0321-47C0-A73B-C20B66A692E2}"/>
              </a:ext>
            </a:extLst>
          </p:cNvPr>
          <p:cNvSpPr>
            <a:spLocks noGrp="1"/>
          </p:cNvSpPr>
          <p:nvPr>
            <p:ph type="title"/>
          </p:nvPr>
        </p:nvSpPr>
        <p:spPr>
          <a:xfrm>
            <a:off x="838200" y="365125"/>
            <a:ext cx="10515600" cy="5951269"/>
          </a:xfrm>
          <a:solidFill>
            <a:srgbClr val="00B0F0"/>
          </a:solidFill>
        </p:spPr>
        <p:txBody>
          <a:bodyPr>
            <a:normAutofit/>
          </a:bodyPr>
          <a:lstStyle/>
          <a:p>
            <a:pPr algn="just"/>
            <a:r>
              <a:rPr lang="ru-RU" sz="2800" b="1" dirty="0">
                <a:latin typeface="Times New Roman" panose="02020603050405020304" pitchFamily="18" charset="0"/>
                <a:cs typeface="Times New Roman" panose="02020603050405020304" pitchFamily="18" charset="0"/>
              </a:rPr>
              <a:t>10. Когда ты сталкиваешься лицом к лицу с соблазном, напомни себе о том, что успех сразу не приходит и его надо ждать. </a:t>
            </a:r>
            <a:br>
              <a:rPr lang="en-US" sz="2800" b="1" dirty="0">
                <a:latin typeface="Times New Roman" panose="02020603050405020304" pitchFamily="18" charset="0"/>
                <a:cs typeface="Times New Roman" panose="02020603050405020304" pitchFamily="18" charset="0"/>
              </a:rPr>
            </a:b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Как называется такая способность ждать в пользу достижения?</a:t>
            </a:r>
            <a:br>
              <a:rPr lang="ru-RU" sz="2800" b="1" dirty="0">
                <a:latin typeface="Times New Roman" panose="02020603050405020304" pitchFamily="18" charset="0"/>
                <a:cs typeface="Times New Roman" panose="02020603050405020304" pitchFamily="18" charset="0"/>
              </a:rPr>
            </a:b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0471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CBB027-C258-4001-B026-B83F0EAC97FB}"/>
              </a:ext>
            </a:extLst>
          </p:cNvPr>
          <p:cNvSpPr>
            <a:spLocks noGrp="1"/>
          </p:cNvSpPr>
          <p:nvPr>
            <p:ph type="title"/>
          </p:nvPr>
        </p:nvSpPr>
        <p:spPr>
          <a:xfrm>
            <a:off x="838200" y="308854"/>
            <a:ext cx="10515600" cy="5712118"/>
          </a:xfrm>
          <a:solidFill>
            <a:srgbClr val="00B0F0"/>
          </a:solidFill>
        </p:spPr>
        <p:txBody>
          <a:bodyPr>
            <a:normAutofit/>
          </a:bodyPr>
          <a:lstStyle/>
          <a:p>
            <a:pPr algn="just"/>
            <a:r>
              <a:rPr lang="ru-RU" sz="2800" b="1" dirty="0">
                <a:latin typeface="Times New Roman" panose="02020603050405020304" pitchFamily="18" charset="0"/>
                <a:cs typeface="Times New Roman" panose="02020603050405020304" pitchFamily="18" charset="0"/>
              </a:rPr>
              <a:t>11. Мы передаем и ловим настроения друг друга на практически неощущаемом уровне. То, как кто-то говорит «спасибо», например, может заставить нас почувствовать себя одиноким или тем, о ком заботятся и которого высоко ценят.</a:t>
            </a:r>
            <a:br>
              <a:rPr lang="ru-RU" sz="2800" b="1" dirty="0">
                <a:latin typeface="Times New Roman" panose="02020603050405020304" pitchFamily="18" charset="0"/>
                <a:cs typeface="Times New Roman" panose="02020603050405020304" pitchFamily="18" charset="0"/>
              </a:rPr>
            </a:b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Как называется умение дать другому человеку почувствовать, что он важен?</a:t>
            </a:r>
          </a:p>
        </p:txBody>
      </p:sp>
    </p:spTree>
    <p:extLst>
      <p:ext uri="{BB962C8B-B14F-4D97-AF65-F5344CB8AC3E}">
        <p14:creationId xmlns:p14="http://schemas.microsoft.com/office/powerpoint/2010/main" val="3307079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E89334-4DF2-4DD8-8ECD-86B3EBC4B7F5}"/>
              </a:ext>
            </a:extLst>
          </p:cNvPr>
          <p:cNvSpPr>
            <a:spLocks noGrp="1"/>
          </p:cNvSpPr>
          <p:nvPr>
            <p:ph type="title"/>
          </p:nvPr>
        </p:nvSpPr>
        <p:spPr>
          <a:xfrm>
            <a:off x="838200" y="365125"/>
            <a:ext cx="10515600" cy="6063810"/>
          </a:xfrm>
          <a:solidFill>
            <a:srgbClr val="00B0F0"/>
          </a:solidFill>
        </p:spPr>
        <p:txBody>
          <a:bodyPr>
            <a:normAutofit/>
          </a:bodyPr>
          <a:lstStyle/>
          <a:p>
            <a:pPr algn="just"/>
            <a:r>
              <a:rPr lang="ru-RU" sz="2400" b="1" dirty="0">
                <a:latin typeface="Times New Roman" panose="02020603050405020304" pitchFamily="18" charset="0"/>
                <a:cs typeface="Times New Roman" panose="02020603050405020304" pitchFamily="18" charset="0"/>
              </a:rPr>
              <a:t>12. Почему из 5 пунктов эмоционального интеллекта способность распознать чувство, как оно действительно происходит, является краеугольным</a:t>
            </a:r>
            <a:r>
              <a:rPr lang="en-US" sz="2400" b="1"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камнем?</a:t>
            </a:r>
            <a:br>
              <a:rPr lang="ru-RU" sz="2400" b="1"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5234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C6BEC9F-1805-4527-A31F-B3F5D8FFDA4A}"/>
              </a:ext>
            </a:extLst>
          </p:cNvPr>
          <p:cNvSpPr>
            <a:spLocks noGrp="1"/>
          </p:cNvSpPr>
          <p:nvPr>
            <p:ph type="title"/>
          </p:nvPr>
        </p:nvSpPr>
        <p:spPr>
          <a:xfrm>
            <a:off x="838200" y="365125"/>
            <a:ext cx="10515600" cy="6134149"/>
          </a:xfrm>
          <a:solidFill>
            <a:srgbClr val="00B0F0"/>
          </a:solidFill>
        </p:spPr>
        <p:txBody>
          <a:bodyPr>
            <a:normAutofit/>
          </a:bodyPr>
          <a:lstStyle/>
          <a:p>
            <a:pPr algn="ctr"/>
            <a:r>
              <a:rPr lang="ru-RU" sz="2800" b="1" dirty="0">
                <a:latin typeface="Times New Roman" panose="02020603050405020304" pitchFamily="18" charset="0"/>
                <a:cs typeface="Times New Roman" panose="02020603050405020304" pitchFamily="18" charset="0"/>
              </a:rPr>
              <a:t>1. Самосознание. </a:t>
            </a:r>
            <a:br>
              <a:rPr lang="ru-RU" sz="2800" b="1" dirty="0">
                <a:latin typeface="Times New Roman" panose="02020603050405020304" pitchFamily="18" charset="0"/>
                <a:cs typeface="Times New Roman" panose="02020603050405020304" pitchFamily="18" charset="0"/>
              </a:rPr>
            </a:b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2. Управление настроением. </a:t>
            </a:r>
            <a:br>
              <a:rPr lang="ru-RU" sz="2800" b="1" dirty="0">
                <a:latin typeface="Times New Roman" panose="02020603050405020304" pitchFamily="18" charset="0"/>
                <a:cs typeface="Times New Roman" panose="02020603050405020304" pitchFamily="18" charset="0"/>
              </a:rPr>
            </a:b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3. </a:t>
            </a:r>
            <a:r>
              <a:rPr lang="ru-RU" sz="2800" b="1" dirty="0" err="1">
                <a:latin typeface="Times New Roman" panose="02020603050405020304" pitchFamily="18" charset="0"/>
                <a:cs typeface="Times New Roman" panose="02020603050405020304" pitchFamily="18" charset="0"/>
              </a:rPr>
              <a:t>Самомотивация</a:t>
            </a:r>
            <a:r>
              <a:rPr lang="ru-RU" sz="2800" b="1" dirty="0">
                <a:latin typeface="Times New Roman" panose="02020603050405020304" pitchFamily="18" charset="0"/>
                <a:cs typeface="Times New Roman" panose="02020603050405020304" pitchFamily="18" charset="0"/>
              </a:rPr>
              <a:t>. </a:t>
            </a:r>
            <a:br>
              <a:rPr lang="ru-RU" sz="2800" b="1" dirty="0">
                <a:latin typeface="Times New Roman" panose="02020603050405020304" pitchFamily="18" charset="0"/>
                <a:cs typeface="Times New Roman" panose="02020603050405020304" pitchFamily="18" charset="0"/>
              </a:rPr>
            </a:b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4. Контроль импульса. </a:t>
            </a:r>
            <a:br>
              <a:rPr lang="ru-RU" sz="2800" b="1" dirty="0">
                <a:latin typeface="Times New Roman" panose="02020603050405020304" pitchFamily="18" charset="0"/>
                <a:cs typeface="Times New Roman" panose="02020603050405020304" pitchFamily="18" charset="0"/>
              </a:rPr>
            </a:br>
            <a:br>
              <a:rPr lang="ru-RU" sz="2800" b="1" dirty="0">
                <a:latin typeface="Times New Roman" panose="02020603050405020304" pitchFamily="18" charset="0"/>
                <a:cs typeface="Times New Roman" panose="02020603050405020304" pitchFamily="18" charset="0"/>
              </a:rPr>
            </a:br>
            <a:r>
              <a:rPr lang="ru-RU" sz="2800" b="1" dirty="0">
                <a:latin typeface="Times New Roman" panose="02020603050405020304" pitchFamily="18" charset="0"/>
                <a:cs typeface="Times New Roman" panose="02020603050405020304" pitchFamily="18" charset="0"/>
              </a:rPr>
              <a:t>5. Мастерство людей.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5350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B3CE25C-F7FB-4FD6-A45C-164411BAD9CD}"/>
              </a:ext>
            </a:extLst>
          </p:cNvPr>
          <p:cNvSpPr>
            <a:spLocks noGrp="1"/>
          </p:cNvSpPr>
          <p:nvPr>
            <p:ph type="title"/>
          </p:nvPr>
        </p:nvSpPr>
        <p:spPr>
          <a:xfrm>
            <a:off x="838200" y="365125"/>
            <a:ext cx="10515600" cy="5923133"/>
          </a:xfrm>
          <a:solidFill>
            <a:srgbClr val="00B0F0"/>
          </a:solidFill>
        </p:spPr>
        <p:txBody>
          <a:bodyPr>
            <a:normAutofit/>
          </a:bodyPr>
          <a:lstStyle/>
          <a:p>
            <a:pPr algn="ctr"/>
            <a:r>
              <a:rPr lang="ru-RU" sz="2400" b="1" i="1" dirty="0">
                <a:latin typeface="Times New Roman" panose="02020603050405020304" pitchFamily="18" charset="0"/>
                <a:cs typeface="Times New Roman" panose="02020603050405020304" pitchFamily="18" charset="0"/>
              </a:rPr>
              <a:t>Лингвоэкология</a:t>
            </a:r>
            <a:r>
              <a:rPr lang="ru-RU" sz="2400" b="1" dirty="0">
                <a:latin typeface="Times New Roman" panose="02020603050405020304" pitchFamily="18" charset="0"/>
                <a:cs typeface="Times New Roman" panose="02020603050405020304" pitchFamily="18" charset="0"/>
              </a:rPr>
              <a:t> – отрасль языкознания, предметом изучения которой является состояние языка как семиотической системы (его «семиотическое здоровье»), обусловленное социальными и другими экстралингвистическими факторами, влияющими негативно или позитивно на язык, языковое сознание и речевую культуру; пути и способы защиты языка от негативных влияний, с одной стороны, и его обогащения и развития, с другой </a:t>
            </a:r>
            <a:r>
              <a:rPr lang="en-US" sz="2400" b="1" dirty="0">
                <a:latin typeface="Times New Roman" panose="02020603050405020304" pitchFamily="18" charset="0"/>
                <a:cs typeface="Times New Roman" panose="02020603050405020304" pitchFamily="18" charset="0"/>
              </a:rPr>
              <a:t>(</a:t>
            </a:r>
            <a:r>
              <a:rPr lang="ru-RU" sz="2400" b="1" dirty="0">
                <a:latin typeface="Times New Roman" panose="02020603050405020304" pitchFamily="18" charset="0"/>
                <a:cs typeface="Times New Roman" panose="02020603050405020304" pitchFamily="18" charset="0"/>
              </a:rPr>
              <a:t>А.П. Сковородников).</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22388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A2B59D2-B4A5-4B15-9C3E-B713AA893F92}"/>
              </a:ext>
            </a:extLst>
          </p:cNvPr>
          <p:cNvSpPr>
            <a:spLocks noGrp="1"/>
          </p:cNvSpPr>
          <p:nvPr>
            <p:ph type="title"/>
          </p:nvPr>
        </p:nvSpPr>
        <p:spPr>
          <a:xfrm>
            <a:off x="838200" y="365125"/>
            <a:ext cx="10515600" cy="5880930"/>
          </a:xfrm>
          <a:solidFill>
            <a:srgbClr val="00B0F0"/>
          </a:solidFill>
        </p:spPr>
        <p:txBody>
          <a:bodyPr>
            <a:normAutofit/>
          </a:bodyPr>
          <a:lstStyle/>
          <a:p>
            <a:pPr algn="ctr"/>
            <a:r>
              <a:rPr lang="ru-RU" sz="2400" b="1" dirty="0">
                <a:latin typeface="Times New Roman" panose="02020603050405020304" pitchFamily="18" charset="0"/>
                <a:cs typeface="Times New Roman" panose="02020603050405020304" pitchFamily="18" charset="0"/>
              </a:rPr>
              <a:t>Здоровье человека зиждется на гармоничном взаимодействии органов его тела (Селье 1979), здоровье языка – на защите от негативных влияний и обогащении и развитии (Экология языка и коммуникативная практика </a:t>
            </a:r>
            <a:r>
              <a:rPr lang="en-US" sz="2400" b="1" dirty="0">
                <a:latin typeface="Times New Roman" panose="02020603050405020304" pitchFamily="18" charset="0"/>
                <a:cs typeface="Times New Roman" panose="02020603050405020304" pitchFamily="18" charset="0"/>
              </a:rPr>
              <a:t>URL</a:t>
            </a:r>
            <a:r>
              <a:rPr lang="ru-RU" sz="2400" b="1" dirty="0">
                <a:latin typeface="Times New Roman" panose="02020603050405020304" pitchFamily="18" charset="0"/>
                <a:cs typeface="Times New Roman" panose="02020603050405020304" pitchFamily="18" charset="0"/>
              </a:rPr>
              <a:t>: http://ecoling.sfu-kras.ru/?page_id=6&amp;lang=ru (дата обращения: 25.08.2019)), а взаимоотношения и общение между людьми станут гармоничными, если эмоции  обеспечат  мирное   сотрудничество  и  устранят  все  мотивы конфликтов, переворотов и войн (</a:t>
            </a:r>
            <a:r>
              <a:rPr lang="ru-RU" sz="2400" b="1" dirty="0" err="1">
                <a:latin typeface="Times New Roman" panose="02020603050405020304" pitchFamily="18" charset="0"/>
                <a:cs typeface="Times New Roman" panose="02020603050405020304" pitchFamily="18" charset="0"/>
              </a:rPr>
              <a:t>Шаховский</a:t>
            </a:r>
            <a:r>
              <a:rPr lang="ru-RU" sz="2400" b="1" dirty="0">
                <a:latin typeface="Times New Roman" panose="02020603050405020304" pitchFamily="18" charset="0"/>
                <a:cs typeface="Times New Roman" panose="02020603050405020304" pitchFamily="18" charset="0"/>
              </a:rPr>
              <a:t> 2016).</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7482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852BB1D-83DE-4EEE-B5A9-C918D4106EA7}"/>
              </a:ext>
            </a:extLst>
          </p:cNvPr>
          <p:cNvSpPr>
            <a:spLocks noGrp="1"/>
          </p:cNvSpPr>
          <p:nvPr>
            <p:ph type="title"/>
          </p:nvPr>
        </p:nvSpPr>
        <p:spPr>
          <a:xfrm>
            <a:off x="838200" y="365125"/>
            <a:ext cx="10515600" cy="5641780"/>
          </a:xfrm>
          <a:solidFill>
            <a:srgbClr val="00B0F0"/>
          </a:solidFill>
        </p:spPr>
        <p:txBody>
          <a:bodyPr>
            <a:normAutofit fontScale="90000"/>
          </a:bodyPr>
          <a:lstStyle/>
          <a:p>
            <a:pPr algn="ctr"/>
            <a:r>
              <a:rPr lang="ru-RU" sz="2200" b="1" dirty="0">
                <a:latin typeface="Times New Roman" panose="02020603050405020304" pitchFamily="18" charset="0"/>
                <a:cs typeface="Times New Roman" panose="02020603050405020304" pitchFamily="18" charset="0"/>
              </a:rPr>
              <a:t>Поскольку термин «экология» в гуманитарном переосмыслении всё чаще означает бережное отношение к кому-либо или чему-либо, а также здоровье, значимыми для эмотивной </a:t>
            </a:r>
            <a:r>
              <a:rPr lang="ru-RU" sz="2200" b="1" dirty="0" err="1">
                <a:latin typeface="Times New Roman" panose="02020603050405020304" pitchFamily="18" charset="0"/>
                <a:cs typeface="Times New Roman" panose="02020603050405020304" pitchFamily="18" charset="0"/>
              </a:rPr>
              <a:t>лингвоэкологии</a:t>
            </a:r>
            <a:r>
              <a:rPr lang="ru-RU" sz="2200" b="1" dirty="0">
                <a:latin typeface="Times New Roman" panose="02020603050405020304" pitchFamily="18" charset="0"/>
                <a:cs typeface="Times New Roman" panose="02020603050405020304" pitchFamily="18" charset="0"/>
              </a:rPr>
              <a:t> представляются следующие  данные, полученные физиологами: 1) центральная нервная система человека, особенно головной мозг, развита значительно лучше, чем у всех остальных животных, и это позволило ему с помощью логики и интеллекта решить многие проблемы выживания, однако в межличностных отношениях мы руководствуемся больше эмоциями, чем надежными логическими решениями; 2) именно эмоция заставляет человека жертвовать жизнью ради родины, жениться по любви, совершать садистские преступления или вступать в духовный орден; 3) если он вообще пользуется при этом логикой, то лишь задним числом, чтобы придать разумное обоснование чисто эмоциональным стремлениям и эффективнее осуществлять их; 4) инстинкты и эмоции определяют ход жизни, а логика, направляемая разумом,</a:t>
            </a:r>
            <a:r>
              <a:rPr lang="ru-RU" sz="2200" b="1" i="1" dirty="0">
                <a:latin typeface="Times New Roman" panose="02020603050405020304" pitchFamily="18" charset="0"/>
                <a:cs typeface="Times New Roman" panose="02020603050405020304" pitchFamily="18" charset="0"/>
              </a:rPr>
              <a:t> –</a:t>
            </a:r>
            <a:r>
              <a:rPr lang="ru-RU" sz="2200" b="1" dirty="0">
                <a:latin typeface="Times New Roman" panose="02020603050405020304" pitchFamily="18" charset="0"/>
                <a:cs typeface="Times New Roman" panose="02020603050405020304" pitchFamily="18" charset="0"/>
              </a:rPr>
              <a:t> единственный способ удостовериться, что вы применяете лучшие средства и не сбились с пути;  5) бесстрастную логику используют только для того, чтобы вернее достичь эмоционально избранной цели; 6) </a:t>
            </a:r>
            <a:r>
              <a:rPr lang="ru-RU" sz="2200" b="1" i="1" dirty="0">
                <a:latin typeface="Times New Roman" panose="02020603050405020304" pitchFamily="18" charset="0"/>
                <a:cs typeface="Times New Roman" panose="02020603050405020304" pitchFamily="18" charset="0"/>
              </a:rPr>
              <a:t>наши собственные положительные или отрицательные чувства приносят нам пользу или вред самым прямым путём, точно так же мы извлекаем пользу или приносим себе вред, возбуждая эти чувства в других людях</a:t>
            </a:r>
            <a:r>
              <a:rPr lang="ru-RU" sz="2200" b="1" dirty="0">
                <a:latin typeface="Times New Roman" panose="02020603050405020304" pitchFamily="18" charset="0"/>
                <a:cs typeface="Times New Roman" panose="02020603050405020304" pitchFamily="18" charset="0"/>
              </a:rPr>
              <a:t> (выделено нами – </a:t>
            </a:r>
            <a:r>
              <a:rPr lang="ru-RU" sz="2200" b="1" i="1" dirty="0">
                <a:latin typeface="Times New Roman" panose="02020603050405020304" pitchFamily="18" charset="0"/>
                <a:cs typeface="Times New Roman" panose="02020603050405020304" pitchFamily="18" charset="0"/>
              </a:rPr>
              <a:t>Н.С.</a:t>
            </a:r>
            <a:r>
              <a:rPr lang="ru-RU" sz="2200" b="1" dirty="0">
                <a:latin typeface="Times New Roman" panose="02020603050405020304" pitchFamily="18" charset="0"/>
                <a:cs typeface="Times New Roman" panose="02020603050405020304" pitchFamily="18" charset="0"/>
              </a:rPr>
              <a:t>) (Селье 1979).</a:t>
            </a:r>
            <a:br>
              <a:rPr lang="ru-RU" dirty="0"/>
            </a:b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7254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83E06DE1-B46D-4DCC-BB28-8487E3329E42}"/>
              </a:ext>
            </a:extLst>
          </p:cNvPr>
          <p:cNvSpPr>
            <a:spLocks noGrp="1"/>
          </p:cNvSpPr>
          <p:nvPr>
            <p:ph type="title"/>
          </p:nvPr>
        </p:nvSpPr>
        <p:spPr>
          <a:solidFill>
            <a:srgbClr val="00B0F0"/>
          </a:solidFill>
        </p:spPr>
        <p:style>
          <a:lnRef idx="1">
            <a:schemeClr val="accent6"/>
          </a:lnRef>
          <a:fillRef idx="2">
            <a:schemeClr val="accent6"/>
          </a:fillRef>
          <a:effectRef idx="1">
            <a:schemeClr val="accent6"/>
          </a:effectRef>
          <a:fontRef idx="minor">
            <a:schemeClr val="dk1"/>
          </a:fontRef>
        </p:style>
        <p:txBody>
          <a:bodyPr>
            <a:normAutofit/>
          </a:bodyPr>
          <a:lstStyle/>
          <a:p>
            <a:pPr algn="ctr"/>
            <a:r>
              <a:rPr lang="ru-RU" b="1" dirty="0">
                <a:latin typeface="Times New Roman" panose="02020603050405020304" pitchFamily="18" charset="0"/>
                <a:cs typeface="Times New Roman" panose="02020603050405020304" pitchFamily="18" charset="0"/>
              </a:rPr>
              <a:t>Пример эмотивного анализа:</a:t>
            </a:r>
          </a:p>
        </p:txBody>
      </p:sp>
      <p:pic>
        <p:nvPicPr>
          <p:cNvPr id="9" name="Объект 8">
            <a:extLst>
              <a:ext uri="{FF2B5EF4-FFF2-40B4-BE49-F238E27FC236}">
                <a16:creationId xmlns:a16="http://schemas.microsoft.com/office/drawing/2014/main" id="{68C87424-3134-4888-9C07-54D694A48BF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38200" y="1825625"/>
            <a:ext cx="5181600" cy="4351338"/>
          </a:xfrm>
        </p:spPr>
        <p:style>
          <a:lnRef idx="1">
            <a:schemeClr val="accent6"/>
          </a:lnRef>
          <a:fillRef idx="2">
            <a:schemeClr val="accent6"/>
          </a:fillRef>
          <a:effectRef idx="1">
            <a:schemeClr val="accent6"/>
          </a:effectRef>
          <a:fontRef idx="minor">
            <a:schemeClr val="dk1"/>
          </a:fontRef>
        </p:style>
      </p:pic>
      <p:sp>
        <p:nvSpPr>
          <p:cNvPr id="7" name="Объект 6">
            <a:extLst>
              <a:ext uri="{FF2B5EF4-FFF2-40B4-BE49-F238E27FC236}">
                <a16:creationId xmlns:a16="http://schemas.microsoft.com/office/drawing/2014/main" id="{C3E6854E-6926-4BCD-9296-CCC0AA52C9E7}"/>
              </a:ext>
            </a:extLst>
          </p:cNvPr>
          <p:cNvSpPr>
            <a:spLocks noGrp="1"/>
          </p:cNvSpPr>
          <p:nvPr>
            <p:ph sz="half" idx="2"/>
          </p:nvPr>
        </p:nvSpPr>
        <p:spPr>
          <a:solidFill>
            <a:srgbClr val="00B0F0"/>
          </a:solidFill>
        </p:spPr>
        <p:style>
          <a:lnRef idx="1">
            <a:schemeClr val="accent6"/>
          </a:lnRef>
          <a:fillRef idx="2">
            <a:schemeClr val="accent6"/>
          </a:fillRef>
          <a:effectRef idx="1">
            <a:schemeClr val="accent6"/>
          </a:effectRef>
          <a:fontRef idx="minor">
            <a:schemeClr val="dk1"/>
          </a:fontRef>
        </p:style>
        <p:txBody>
          <a:bodyPr>
            <a:normAutofit lnSpcReduction="10000"/>
          </a:bodyPr>
          <a:lstStyle/>
          <a:p>
            <a:pPr algn="just"/>
            <a:r>
              <a:rPr lang="ru-RU" sz="2600" dirty="0">
                <a:latin typeface="Times New Roman" panose="02020603050405020304" pitchFamily="18" charset="0"/>
                <a:cs typeface="Times New Roman" panose="02020603050405020304" pitchFamily="18" charset="0"/>
              </a:rPr>
              <a:t>В приведённом тексте есть все типы </a:t>
            </a:r>
            <a:r>
              <a:rPr lang="ru-RU" sz="2600" dirty="0" err="1">
                <a:latin typeface="Times New Roman" panose="02020603050405020304" pitchFamily="18" charset="0"/>
                <a:cs typeface="Times New Roman" panose="02020603050405020304" pitchFamily="18" charset="0"/>
              </a:rPr>
              <a:t>эмотивов</a:t>
            </a:r>
            <a:r>
              <a:rPr lang="ru-RU" sz="2600" dirty="0">
                <a:latin typeface="Times New Roman" panose="02020603050405020304" pitchFamily="18" charset="0"/>
                <a:cs typeface="Times New Roman" panose="02020603050405020304" pitchFamily="18" charset="0"/>
              </a:rPr>
              <a:t>: и </a:t>
            </a:r>
            <a:r>
              <a:rPr lang="ru-RU" sz="2600" u="sng" dirty="0" err="1">
                <a:latin typeface="Times New Roman" panose="02020603050405020304" pitchFamily="18" charset="0"/>
                <a:cs typeface="Times New Roman" panose="02020603050405020304" pitchFamily="18" charset="0"/>
              </a:rPr>
              <a:t>аффективы</a:t>
            </a:r>
            <a:r>
              <a:rPr lang="ru-RU" sz="2600" dirty="0">
                <a:latin typeface="Times New Roman" panose="02020603050405020304" pitchFamily="18" charset="0"/>
                <a:cs typeface="Times New Roman" panose="02020603050405020304" pitchFamily="18" charset="0"/>
              </a:rPr>
              <a:t>: например, </a:t>
            </a:r>
            <a:r>
              <a:rPr lang="ru-RU" sz="2600" i="1" dirty="0">
                <a:latin typeface="Times New Roman" panose="02020603050405020304" pitchFamily="18" charset="0"/>
                <a:cs typeface="Times New Roman" panose="02020603050405020304" pitchFamily="18" charset="0"/>
              </a:rPr>
              <a:t>хреново</a:t>
            </a:r>
            <a:r>
              <a:rPr lang="ru-RU" sz="2600" dirty="0">
                <a:latin typeface="Times New Roman" panose="02020603050405020304" pitchFamily="18" charset="0"/>
                <a:cs typeface="Times New Roman" panose="02020603050405020304" pitchFamily="18" charset="0"/>
              </a:rPr>
              <a:t>; и </a:t>
            </a:r>
            <a:r>
              <a:rPr lang="ru-RU" sz="2600" u="sng" dirty="0" err="1">
                <a:latin typeface="Times New Roman" panose="02020603050405020304" pitchFamily="18" charset="0"/>
                <a:cs typeface="Times New Roman" panose="02020603050405020304" pitchFamily="18" charset="0"/>
              </a:rPr>
              <a:t>коннотативы</a:t>
            </a:r>
            <a:r>
              <a:rPr lang="ru-RU" sz="2600" dirty="0">
                <a:latin typeface="Times New Roman" panose="02020603050405020304" pitchFamily="18" charset="0"/>
                <a:cs typeface="Times New Roman" panose="02020603050405020304" pitchFamily="18" charset="0"/>
              </a:rPr>
              <a:t> (их больше всего): например, </a:t>
            </a:r>
            <a:r>
              <a:rPr lang="ru-RU" sz="2600" i="1" dirty="0">
                <a:latin typeface="Times New Roman" panose="02020603050405020304" pitchFamily="18" charset="0"/>
                <a:cs typeface="Times New Roman" panose="02020603050405020304" pitchFamily="18" charset="0"/>
              </a:rPr>
              <a:t>одиноко, плохо, безнадёжно, в тупике, предали, на грани слёз, холод на душе, раздавлен, чувствую, что развалюсь в любой момент, побеждённый</a:t>
            </a:r>
            <a:r>
              <a:rPr lang="ru-RU" sz="2600" dirty="0">
                <a:latin typeface="Times New Roman" panose="02020603050405020304" pitchFamily="18" charset="0"/>
                <a:cs typeface="Times New Roman" panose="02020603050405020304" pitchFamily="18" charset="0"/>
              </a:rPr>
              <a:t>; и </a:t>
            </a:r>
            <a:r>
              <a:rPr lang="ru-RU" sz="2600" u="sng" dirty="0" err="1">
                <a:latin typeface="Times New Roman" panose="02020603050405020304" pitchFamily="18" charset="0"/>
                <a:cs typeface="Times New Roman" panose="02020603050405020304" pitchFamily="18" charset="0"/>
              </a:rPr>
              <a:t>потенциативы</a:t>
            </a:r>
            <a:r>
              <a:rPr lang="ru-RU" sz="2600" dirty="0">
                <a:latin typeface="Times New Roman" panose="02020603050405020304" pitchFamily="18" charset="0"/>
                <a:cs typeface="Times New Roman" panose="02020603050405020304" pitchFamily="18" charset="0"/>
              </a:rPr>
              <a:t>: например, </a:t>
            </a:r>
            <a:r>
              <a:rPr lang="ru-RU" sz="2600" i="1" dirty="0">
                <a:latin typeface="Times New Roman" panose="02020603050405020304" pitchFamily="18" charset="0"/>
                <a:cs typeface="Times New Roman" panose="02020603050405020304" pitchFamily="18" charset="0"/>
              </a:rPr>
              <a:t>усталость от всего, депрессия, тревога, раздражение,  пустота. </a:t>
            </a:r>
            <a:endParaRPr lang="ru-RU" sz="26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1109681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4401556D-13D5-4B54-A6C2-D5DFBE8D74EB}"/>
              </a:ext>
            </a:extLst>
          </p:cNvPr>
          <p:cNvSpPr>
            <a:spLocks noGrp="1"/>
          </p:cNvSpPr>
          <p:nvPr>
            <p:ph type="title"/>
          </p:nvPr>
        </p:nvSpPr>
        <p:spPr>
          <a:xfrm>
            <a:off x="838200" y="548640"/>
            <a:ext cx="10515600" cy="5894363"/>
          </a:xfrm>
          <a:solidFill>
            <a:srgbClr val="00B0F0"/>
          </a:solidFill>
        </p:spPr>
        <p:style>
          <a:lnRef idx="1">
            <a:schemeClr val="accent6"/>
          </a:lnRef>
          <a:fillRef idx="2">
            <a:schemeClr val="accent6"/>
          </a:fillRef>
          <a:effectRef idx="1">
            <a:schemeClr val="accent6"/>
          </a:effectRef>
          <a:fontRef idx="minor">
            <a:schemeClr val="dk1"/>
          </a:fontRef>
        </p:style>
        <p:txBody>
          <a:bodyPr>
            <a:normAutofit/>
          </a:bodyPr>
          <a:lstStyle/>
          <a:p>
            <a:pPr algn="just"/>
            <a:r>
              <a:rPr lang="ru-RU" sz="2800" dirty="0">
                <a:latin typeface="Times New Roman" panose="02020603050405020304" pitchFamily="18" charset="0"/>
                <a:cs typeface="Times New Roman" panose="02020603050405020304" pitchFamily="18" charset="0"/>
              </a:rPr>
              <a:t>	В данном тексте не выражаются, но испытываются такие эмоции, как: </a:t>
            </a:r>
            <a:r>
              <a:rPr lang="ru-RU" sz="2800" i="1" dirty="0">
                <a:latin typeface="Times New Roman" panose="02020603050405020304" pitchFamily="18" charset="0"/>
                <a:cs typeface="Times New Roman" panose="02020603050405020304" pitchFamily="18" charset="0"/>
              </a:rPr>
              <a:t>боль, обида, усталость, апатия, отчаяние, тревога, раздражение, страх, гнев, безразличие</a:t>
            </a:r>
            <a:r>
              <a:rPr lang="ru-RU" sz="2800" dirty="0">
                <a:latin typeface="Times New Roman" panose="02020603050405020304" pitchFamily="18" charset="0"/>
                <a:cs typeface="Times New Roman" panose="02020603050405020304" pitchFamily="18" charset="0"/>
              </a:rPr>
              <a:t>. </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	И на все эти неэкологичные эмоции надевается маска из слова </a:t>
            </a:r>
            <a:r>
              <a:rPr lang="ru-RU" sz="2800" i="1" dirty="0">
                <a:latin typeface="Times New Roman" panose="02020603050405020304" pitchFamily="18" charset="0"/>
                <a:cs typeface="Times New Roman" panose="02020603050405020304" pitchFamily="18" charset="0"/>
              </a:rPr>
              <a:t>отлично</a:t>
            </a:r>
            <a:r>
              <a:rPr lang="ru-RU" sz="2800" dirty="0">
                <a:latin typeface="Times New Roman" panose="02020603050405020304" pitchFamily="18" charset="0"/>
                <a:cs typeface="Times New Roman" panose="02020603050405020304" pitchFamily="18" charset="0"/>
              </a:rPr>
              <a:t>, выражающего несуществующие </a:t>
            </a:r>
            <a:r>
              <a:rPr lang="ru-RU" sz="2800" i="1" dirty="0">
                <a:latin typeface="Times New Roman" panose="02020603050405020304" pitchFamily="18" charset="0"/>
                <a:cs typeface="Times New Roman" panose="02020603050405020304" pitchFamily="18" charset="0"/>
              </a:rPr>
              <a:t>радость, восторг, энтузиазм</a:t>
            </a:r>
            <a:r>
              <a:rPr lang="ru-RU" sz="2800" dirty="0">
                <a:latin typeface="Times New Roman" panose="02020603050405020304" pitchFamily="18" charset="0"/>
                <a:cs typeface="Times New Roman" panose="02020603050405020304" pitchFamily="18" charset="0"/>
              </a:rPr>
              <a:t>, что позволяет скрыть страдание и уязвимость. </a:t>
            </a:r>
            <a:br>
              <a:rPr lang="ru-RU" sz="2800" dirty="0">
                <a:latin typeface="Times New Roman" panose="02020603050405020304" pitchFamily="18" charset="0"/>
                <a:cs typeface="Times New Roman" panose="02020603050405020304" pitchFamily="18" charset="0"/>
              </a:rPr>
            </a:br>
            <a:br>
              <a:rPr lang="ru-RU" b="1" dirty="0">
                <a:latin typeface="Times New Roman" panose="02020603050405020304" pitchFamily="18" charset="0"/>
                <a:cs typeface="Times New Roman" panose="02020603050405020304" pitchFamily="18" charset="0"/>
              </a:rPr>
            </a:b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68809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6DDC88E0-BC67-4DAB-992A-0E02A2D79E7A}"/>
              </a:ext>
            </a:extLst>
          </p:cNvPr>
          <p:cNvSpPr>
            <a:spLocks noGrp="1"/>
          </p:cNvSpPr>
          <p:nvPr>
            <p:ph type="title"/>
          </p:nvPr>
        </p:nvSpPr>
        <p:spPr>
          <a:solidFill>
            <a:srgbClr val="00B0F0"/>
          </a:solidFill>
        </p:spPr>
        <p:style>
          <a:lnRef idx="1">
            <a:schemeClr val="accent6"/>
          </a:lnRef>
          <a:fillRef idx="2">
            <a:schemeClr val="accent6"/>
          </a:fillRef>
          <a:effectRef idx="1">
            <a:schemeClr val="accent6"/>
          </a:effectRef>
          <a:fontRef idx="minor">
            <a:schemeClr val="dk1"/>
          </a:fontRef>
        </p:style>
        <p:txBody>
          <a:bodyPr>
            <a:normAutofit/>
          </a:bodyPr>
          <a:lstStyle/>
          <a:p>
            <a:pPr algn="ctr"/>
            <a:r>
              <a:rPr lang="ru-RU" sz="2800" b="1" dirty="0">
                <a:latin typeface="Times New Roman" panose="02020603050405020304" pitchFamily="18" charset="0"/>
                <a:cs typeface="Times New Roman" panose="02020603050405020304" pitchFamily="18" charset="0"/>
              </a:rPr>
              <a:t>Примеры ультракоротких эмотивных текстов:</a:t>
            </a:r>
          </a:p>
        </p:txBody>
      </p:sp>
      <p:sp>
        <p:nvSpPr>
          <p:cNvPr id="4" name="Объект 3">
            <a:extLst>
              <a:ext uri="{FF2B5EF4-FFF2-40B4-BE49-F238E27FC236}">
                <a16:creationId xmlns:a16="http://schemas.microsoft.com/office/drawing/2014/main" id="{6BC645CF-3CA4-4E72-AC9F-24AB148A4272}"/>
              </a:ext>
            </a:extLst>
          </p:cNvPr>
          <p:cNvSpPr>
            <a:spLocks noGrp="1"/>
          </p:cNvSpPr>
          <p:nvPr>
            <p:ph sz="half" idx="1"/>
          </p:nvPr>
        </p:nvSpPr>
        <p:spPr>
          <a:solidFill>
            <a:srgbClr val="00B0F0"/>
          </a:solidFill>
        </p:spPr>
        <p:style>
          <a:lnRef idx="1">
            <a:schemeClr val="accent6"/>
          </a:lnRef>
          <a:fillRef idx="2">
            <a:schemeClr val="accent6"/>
          </a:fillRef>
          <a:effectRef idx="1">
            <a:schemeClr val="accent6"/>
          </a:effectRef>
          <a:fontRef idx="minor">
            <a:schemeClr val="dk1"/>
          </a:fontRef>
        </p:style>
        <p:txBody>
          <a:bodyPr>
            <a:normAutofit fontScale="55000" lnSpcReduction="20000"/>
          </a:bodyPr>
          <a:lstStyle/>
          <a:p>
            <a:pPr lvl="0"/>
            <a:r>
              <a:rPr lang="en-US" sz="4400" b="1" i="1" dirty="0">
                <a:latin typeface="Times New Roman" panose="02020603050405020304" pitchFamily="18" charset="0"/>
                <a:cs typeface="Times New Roman" panose="02020603050405020304" pitchFamily="18" charset="0"/>
              </a:rPr>
              <a:t>Three to Iraq. One came back. </a:t>
            </a:r>
            <a:r>
              <a:rPr lang="ru-RU" sz="4400" b="1" dirty="0">
                <a:latin typeface="Times New Roman" panose="02020603050405020304" pitchFamily="18" charset="0"/>
                <a:cs typeface="Times New Roman" panose="02020603050405020304" pitchFamily="18" charset="0"/>
              </a:rPr>
              <a:t>–</a:t>
            </a:r>
            <a:r>
              <a:rPr lang="en-US" sz="4400" b="1" i="1" dirty="0">
                <a:latin typeface="Times New Roman" panose="02020603050405020304" pitchFamily="18" charset="0"/>
                <a:cs typeface="Times New Roman" panose="02020603050405020304" pitchFamily="18" charset="0"/>
              </a:rPr>
              <a:t> Graeme Gibson</a:t>
            </a:r>
            <a:endParaRPr lang="ru-RU" sz="4400" b="1" dirty="0">
              <a:effectLst/>
              <a:latin typeface="Times New Roman" panose="02020603050405020304" pitchFamily="18" charset="0"/>
              <a:cs typeface="Times New Roman" panose="02020603050405020304" pitchFamily="18" charset="0"/>
            </a:endParaRPr>
          </a:p>
          <a:p>
            <a:r>
              <a:rPr lang="ru-RU" sz="4400" b="1" i="1" dirty="0">
                <a:latin typeface="Times New Roman" panose="02020603050405020304" pitchFamily="18" charset="0"/>
                <a:cs typeface="Times New Roman" panose="02020603050405020304" pitchFamily="18" charset="0"/>
              </a:rPr>
              <a:t>Трое в Ирак. Один вернулся.</a:t>
            </a:r>
            <a:endParaRPr lang="ru-RU" sz="4400" b="1" dirty="0">
              <a:effectLst/>
              <a:latin typeface="Times New Roman" panose="02020603050405020304" pitchFamily="18" charset="0"/>
              <a:cs typeface="Times New Roman" panose="02020603050405020304" pitchFamily="18" charset="0"/>
            </a:endParaRPr>
          </a:p>
          <a:p>
            <a:endParaRPr lang="ru-RU" dirty="0"/>
          </a:p>
        </p:txBody>
      </p:sp>
      <p:sp>
        <p:nvSpPr>
          <p:cNvPr id="5" name="Объект 4">
            <a:extLst>
              <a:ext uri="{FF2B5EF4-FFF2-40B4-BE49-F238E27FC236}">
                <a16:creationId xmlns:a16="http://schemas.microsoft.com/office/drawing/2014/main" id="{9F262616-4A42-4341-9A3B-9BC1D28BD62F}"/>
              </a:ext>
            </a:extLst>
          </p:cNvPr>
          <p:cNvSpPr>
            <a:spLocks noGrp="1"/>
          </p:cNvSpPr>
          <p:nvPr>
            <p:ph sz="half" idx="2"/>
          </p:nvPr>
        </p:nvSpPr>
        <p:spPr>
          <a:solidFill>
            <a:srgbClr val="00B0F0"/>
          </a:solidFill>
        </p:spPr>
        <p:style>
          <a:lnRef idx="1">
            <a:schemeClr val="accent6"/>
          </a:lnRef>
          <a:fillRef idx="2">
            <a:schemeClr val="accent6"/>
          </a:fillRef>
          <a:effectRef idx="1">
            <a:schemeClr val="accent6"/>
          </a:effectRef>
          <a:fontRef idx="minor">
            <a:schemeClr val="dk1"/>
          </a:fontRef>
        </p:style>
        <p:txBody>
          <a:bodyPr>
            <a:normAutofit fontScale="55000" lnSpcReduction="20000"/>
          </a:bodyPr>
          <a:lstStyle/>
          <a:p>
            <a:pPr lvl="0"/>
            <a:r>
              <a:rPr lang="en-US" sz="3800" b="1" i="1" dirty="0">
                <a:latin typeface="Times New Roman" panose="02020603050405020304" pitchFamily="18" charset="0"/>
                <a:cs typeface="Times New Roman" panose="02020603050405020304" pitchFamily="18" charset="0"/>
              </a:rPr>
              <a:t>Iraq</a:t>
            </a:r>
            <a:r>
              <a:rPr lang="ru-RU" sz="3800" b="1" i="1" dirty="0">
                <a:latin typeface="Times New Roman" panose="02020603050405020304" pitchFamily="18" charset="0"/>
                <a:cs typeface="Times New Roman" panose="02020603050405020304" pitchFamily="18" charset="0"/>
              </a:rPr>
              <a:t> = </a:t>
            </a:r>
            <a:r>
              <a:rPr lang="en-US" sz="3800" b="1" i="1" dirty="0">
                <a:latin typeface="Times New Roman" panose="02020603050405020304" pitchFamily="18" charset="0"/>
                <a:cs typeface="Times New Roman" panose="02020603050405020304" pitchFamily="18" charset="0"/>
              </a:rPr>
              <a:t>war</a:t>
            </a:r>
            <a:r>
              <a:rPr lang="ru-RU" sz="3800" b="1" i="1" dirty="0">
                <a:latin typeface="Times New Roman" panose="02020603050405020304" pitchFamily="18" charset="0"/>
                <a:cs typeface="Times New Roman" panose="02020603050405020304" pitchFamily="18" charset="0"/>
              </a:rPr>
              <a:t>, </a:t>
            </a:r>
            <a:r>
              <a:rPr lang="en-US" sz="3800" b="1" i="1" dirty="0">
                <a:latin typeface="Times New Roman" panose="02020603050405020304" pitchFamily="18" charset="0"/>
                <a:cs typeface="Times New Roman" panose="02020603050405020304" pitchFamily="18" charset="0"/>
              </a:rPr>
              <a:t>death</a:t>
            </a:r>
            <a:r>
              <a:rPr lang="en-US" sz="3800" b="1" dirty="0">
                <a:latin typeface="Times New Roman" panose="02020603050405020304" pitchFamily="18" charset="0"/>
                <a:cs typeface="Times New Roman" panose="02020603050405020304" pitchFamily="18" charset="0"/>
              </a:rPr>
              <a:t> </a:t>
            </a:r>
            <a:r>
              <a:rPr lang="ru-RU" sz="3800" b="1" dirty="0">
                <a:latin typeface="Times New Roman" panose="02020603050405020304" pitchFamily="18" charset="0"/>
                <a:cs typeface="Times New Roman" panose="02020603050405020304" pitchFamily="18" charset="0"/>
              </a:rPr>
              <a:t>– слово, обозначающее страну, в данном контексте означает «страх», таким образом оно представляет собой </a:t>
            </a:r>
            <a:r>
              <a:rPr lang="ru-RU" sz="3800" b="1" dirty="0" err="1">
                <a:latin typeface="Times New Roman" panose="02020603050405020304" pitchFamily="18" charset="0"/>
                <a:cs typeface="Times New Roman" panose="02020603050405020304" pitchFamily="18" charset="0"/>
              </a:rPr>
              <a:t>потенциатив</a:t>
            </a:r>
            <a:r>
              <a:rPr lang="ru-RU" sz="3800" b="1" dirty="0">
                <a:latin typeface="Times New Roman" panose="02020603050405020304" pitchFamily="18" charset="0"/>
                <a:cs typeface="Times New Roman" panose="02020603050405020304" pitchFamily="18" charset="0"/>
              </a:rPr>
              <a:t>, выраженный антитезой  </a:t>
            </a:r>
            <a:endParaRPr lang="ru-RU" sz="3800" b="1" dirty="0">
              <a:effectLst/>
              <a:latin typeface="Times New Roman" panose="02020603050405020304" pitchFamily="18" charset="0"/>
              <a:cs typeface="Times New Roman" panose="02020603050405020304" pitchFamily="18" charset="0"/>
            </a:endParaRPr>
          </a:p>
          <a:p>
            <a:pPr lvl="0"/>
            <a:r>
              <a:rPr lang="en-US" sz="3800" b="1" i="1" dirty="0">
                <a:latin typeface="Times New Roman" panose="02020603050405020304" pitchFamily="18" charset="0"/>
                <a:cs typeface="Times New Roman" panose="02020603050405020304" pitchFamily="18" charset="0"/>
              </a:rPr>
              <a:t>Came back</a:t>
            </a:r>
            <a:r>
              <a:rPr lang="ru-RU" sz="3800" b="1" i="1" dirty="0">
                <a:latin typeface="Times New Roman" panose="02020603050405020304" pitchFamily="18" charset="0"/>
                <a:cs typeface="Times New Roman" panose="02020603050405020304" pitchFamily="18" charset="0"/>
              </a:rPr>
              <a:t> = </a:t>
            </a:r>
            <a:r>
              <a:rPr lang="en-US" sz="3800" b="1" i="1" dirty="0">
                <a:latin typeface="Times New Roman" panose="02020603050405020304" pitchFamily="18" charset="0"/>
                <a:cs typeface="Times New Roman" panose="02020603050405020304" pitchFamily="18" charset="0"/>
              </a:rPr>
              <a:t>alive</a:t>
            </a:r>
            <a:r>
              <a:rPr lang="ru-RU" sz="3800" b="1" i="1" dirty="0">
                <a:latin typeface="Times New Roman" panose="02020603050405020304" pitchFamily="18" charset="0"/>
                <a:cs typeface="Times New Roman" panose="02020603050405020304" pitchFamily="18" charset="0"/>
              </a:rPr>
              <a:t>, </a:t>
            </a:r>
            <a:r>
              <a:rPr lang="en-US" sz="3800" b="1" i="1" dirty="0">
                <a:latin typeface="Times New Roman" panose="02020603050405020304" pitchFamily="18" charset="0"/>
                <a:cs typeface="Times New Roman" panose="02020603050405020304" pitchFamily="18" charset="0"/>
              </a:rPr>
              <a:t>survivor</a:t>
            </a:r>
            <a:r>
              <a:rPr lang="ru-RU" sz="3800" b="1" dirty="0">
                <a:latin typeface="Times New Roman" panose="02020603050405020304" pitchFamily="18" charset="0"/>
                <a:cs typeface="Times New Roman" panose="02020603050405020304" pitchFamily="18" charset="0"/>
              </a:rPr>
              <a:t> – </a:t>
            </a:r>
            <a:r>
              <a:rPr lang="ru-RU" sz="3800" b="1" dirty="0" err="1">
                <a:latin typeface="Times New Roman" panose="02020603050405020304" pitchFamily="18" charset="0"/>
                <a:cs typeface="Times New Roman" panose="02020603050405020304" pitchFamily="18" charset="0"/>
              </a:rPr>
              <a:t>потенциатив</a:t>
            </a:r>
            <a:r>
              <a:rPr lang="ru-RU" sz="3800" b="1" dirty="0">
                <a:latin typeface="Times New Roman" panose="02020603050405020304" pitchFamily="18" charset="0"/>
                <a:cs typeface="Times New Roman" panose="02020603050405020304" pitchFamily="18" charset="0"/>
              </a:rPr>
              <a:t>, выраженный фразовым глаголом </a:t>
            </a:r>
            <a:endParaRPr lang="ru-RU" sz="3800" b="1" dirty="0">
              <a:effectLst/>
              <a:latin typeface="Times New Roman" panose="02020603050405020304" pitchFamily="18" charset="0"/>
              <a:cs typeface="Times New Roman" panose="02020603050405020304" pitchFamily="18" charset="0"/>
            </a:endParaRPr>
          </a:p>
          <a:p>
            <a:pPr lvl="0"/>
            <a:r>
              <a:rPr lang="en-US" sz="3800" b="1" i="1" dirty="0">
                <a:latin typeface="Times New Roman" panose="02020603050405020304" pitchFamily="18" charset="0"/>
                <a:cs typeface="Times New Roman" panose="02020603050405020304" pitchFamily="18" charset="0"/>
              </a:rPr>
              <a:t>Three – one = a lot of people die, just a few stay alive</a:t>
            </a:r>
            <a:r>
              <a:rPr lang="en-US" sz="3800" b="1" dirty="0">
                <a:latin typeface="Times New Roman" panose="02020603050405020304" pitchFamily="18" charset="0"/>
                <a:cs typeface="Times New Roman" panose="02020603050405020304" pitchFamily="18" charset="0"/>
              </a:rPr>
              <a:t> – </a:t>
            </a:r>
            <a:r>
              <a:rPr lang="ru-RU" sz="3800" b="1" dirty="0" err="1">
                <a:latin typeface="Times New Roman" panose="02020603050405020304" pitchFamily="18" charset="0"/>
                <a:cs typeface="Times New Roman" panose="02020603050405020304" pitchFamily="18" charset="0"/>
              </a:rPr>
              <a:t>потенциатив</a:t>
            </a:r>
            <a:r>
              <a:rPr lang="en-US" sz="3800" b="1" dirty="0">
                <a:latin typeface="Times New Roman" panose="02020603050405020304" pitchFamily="18" charset="0"/>
                <a:cs typeface="Times New Roman" panose="02020603050405020304" pitchFamily="18" charset="0"/>
              </a:rPr>
              <a:t>, </a:t>
            </a:r>
            <a:r>
              <a:rPr lang="ru-RU" sz="3800" b="1" dirty="0">
                <a:latin typeface="Times New Roman" panose="02020603050405020304" pitchFamily="18" charset="0"/>
                <a:cs typeface="Times New Roman" panose="02020603050405020304" pitchFamily="18" charset="0"/>
              </a:rPr>
              <a:t>выраженный антитезой </a:t>
            </a:r>
            <a:endParaRPr lang="ru-RU" sz="3800" b="1" dirty="0">
              <a:effectLst/>
              <a:latin typeface="Times New Roman" panose="02020603050405020304" pitchFamily="18" charset="0"/>
              <a:cs typeface="Times New Roman" panose="02020603050405020304" pitchFamily="18" charset="0"/>
            </a:endParaRPr>
          </a:p>
          <a:p>
            <a:pPr lvl="0"/>
            <a:r>
              <a:rPr lang="en-US" sz="3800" b="1" i="1" dirty="0">
                <a:latin typeface="Times New Roman" panose="02020603050405020304" pitchFamily="18" charset="0"/>
                <a:cs typeface="Times New Roman" panose="02020603050405020304" pitchFamily="18" charset="0"/>
              </a:rPr>
              <a:t>Three to Iraq</a:t>
            </a:r>
            <a:r>
              <a:rPr lang="ru-RU" sz="3800" b="1" dirty="0">
                <a:latin typeface="Times New Roman" panose="02020603050405020304" pitchFamily="18" charset="0"/>
                <a:cs typeface="Times New Roman" panose="02020603050405020304" pitchFamily="18" charset="0"/>
              </a:rPr>
              <a:t> – эллиптическое предложение, заставляющее читателя самостоятельно додумать ситуацию </a:t>
            </a:r>
          </a:p>
          <a:p>
            <a:pPr marL="0" lvl="0" indent="0">
              <a:buNone/>
            </a:pPr>
            <a:r>
              <a:rPr lang="ru-RU" sz="3800" b="1" dirty="0">
                <a:latin typeface="Times New Roman" panose="02020603050405020304" pitchFamily="18" charset="0"/>
                <a:cs typeface="Times New Roman" panose="02020603050405020304" pitchFamily="18" charset="0"/>
              </a:rPr>
              <a:t>  </a:t>
            </a:r>
            <a:endParaRPr lang="ru-RU" sz="3800" b="1" dirty="0">
              <a:effectLst/>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8567204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9929A7A-BCBC-4E7D-B937-7B09E8133C33}"/>
              </a:ext>
            </a:extLst>
          </p:cNvPr>
          <p:cNvSpPr>
            <a:spLocks noGrp="1"/>
          </p:cNvSpPr>
          <p:nvPr>
            <p:ph type="title"/>
          </p:nvPr>
        </p:nvSpPr>
        <p:spPr>
          <a:xfrm>
            <a:off x="838200" y="365125"/>
            <a:ext cx="10515600" cy="5740253"/>
          </a:xfrm>
          <a:solidFill>
            <a:srgbClr val="00B0F0"/>
          </a:solidFill>
        </p:spPr>
        <p:style>
          <a:lnRef idx="1">
            <a:schemeClr val="accent6"/>
          </a:lnRef>
          <a:fillRef idx="2">
            <a:schemeClr val="accent6"/>
          </a:fillRef>
          <a:effectRef idx="1">
            <a:schemeClr val="accent6"/>
          </a:effectRef>
          <a:fontRef idx="minor">
            <a:schemeClr val="dk1"/>
          </a:fontRef>
        </p:style>
        <p:txBody>
          <a:bodyPr>
            <a:normAutofit/>
          </a:bodyPr>
          <a:lstStyle/>
          <a:p>
            <a:pPr algn="just"/>
            <a:r>
              <a:rPr lang="ru-RU" sz="2000" b="1" dirty="0">
                <a:latin typeface="Times New Roman" panose="02020603050405020304" pitchFamily="18" charset="0"/>
                <a:cs typeface="Times New Roman" panose="02020603050405020304" pitchFamily="18" charset="0"/>
              </a:rPr>
              <a:t>Литература:</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1)Селье Г. Стресс без дистресса. М.: Прогресс, 1979. 126 с.</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2)</a:t>
            </a:r>
            <a:r>
              <a:rPr lang="ru-RU" sz="2000" b="1" dirty="0" err="1">
                <a:latin typeface="Times New Roman" panose="02020603050405020304" pitchFamily="18" charset="0"/>
                <a:cs typeface="Times New Roman" panose="02020603050405020304" pitchFamily="18" charset="0"/>
              </a:rPr>
              <a:t>Шаховский</a:t>
            </a:r>
            <a:r>
              <a:rPr lang="ru-RU" sz="2000" b="1" dirty="0">
                <a:latin typeface="Times New Roman" panose="02020603050405020304" pitchFamily="18" charset="0"/>
                <a:cs typeface="Times New Roman" panose="02020603050405020304" pitchFamily="18" charset="0"/>
              </a:rPr>
              <a:t> В.И. Лингвистическая теория эмоций. М.: Гнозис, 2008. 416 с.</a:t>
            </a:r>
            <a:br>
              <a:rPr lang="ru-RU" sz="2000" b="1" dirty="0">
                <a:latin typeface="Times New Roman" panose="02020603050405020304" pitchFamily="18" charset="0"/>
                <a:cs typeface="Times New Roman" panose="02020603050405020304" pitchFamily="18" charset="0"/>
              </a:rPr>
            </a:br>
            <a:r>
              <a:rPr lang="en-US" sz="2000" b="1" dirty="0">
                <a:latin typeface="Times New Roman" panose="02020603050405020304" pitchFamily="18" charset="0"/>
                <a:cs typeface="Times New Roman" panose="02020603050405020304" pitchFamily="18" charset="0"/>
              </a:rPr>
              <a:t>3)</a:t>
            </a:r>
            <a:r>
              <a:rPr lang="ru-RU" sz="2000" b="1" dirty="0" err="1">
                <a:latin typeface="Times New Roman" panose="02020603050405020304" pitchFamily="18" charset="0"/>
                <a:cs typeface="Times New Roman" panose="02020603050405020304" pitchFamily="18" charset="0"/>
              </a:rPr>
              <a:t>Шаховский</a:t>
            </a:r>
            <a:r>
              <a:rPr lang="ru-RU" sz="2000" b="1" dirty="0">
                <a:latin typeface="Times New Roman" panose="02020603050405020304" pitchFamily="18" charset="0"/>
                <a:cs typeface="Times New Roman" panose="02020603050405020304" pitchFamily="18" charset="0"/>
              </a:rPr>
              <a:t> В.И. </a:t>
            </a:r>
            <a:r>
              <a:rPr lang="ru-RU" sz="2000" b="1" dirty="0" err="1">
                <a:latin typeface="Times New Roman" panose="02020603050405020304" pitchFamily="18" charset="0"/>
                <a:cs typeface="Times New Roman" panose="02020603050405020304" pitchFamily="18" charset="0"/>
              </a:rPr>
              <a:t>Диссонас</a:t>
            </a:r>
            <a:r>
              <a:rPr lang="ru-RU" sz="2000" b="1" dirty="0">
                <a:latin typeface="Times New Roman" panose="02020603050405020304" pitchFamily="18" charset="0"/>
                <a:cs typeface="Times New Roman" panose="02020603050405020304" pitchFamily="18" charset="0"/>
              </a:rPr>
              <a:t> экологичности в коммуникативном круге: человек, язык, эмоции.  Волгоград: Издательство ИП Поликарпов И.Л., 2016. 504 с.</a:t>
            </a:r>
            <a:br>
              <a:rPr lang="ru-RU" sz="2000" b="1" dirty="0">
                <a:latin typeface="Times New Roman" panose="02020603050405020304" pitchFamily="18" charset="0"/>
                <a:cs typeface="Times New Roman" panose="02020603050405020304" pitchFamily="18" charset="0"/>
              </a:rPr>
            </a:br>
            <a:r>
              <a:rPr lang="en-US" sz="2000" b="1" dirty="0">
                <a:latin typeface="Times New Roman" panose="02020603050405020304" pitchFamily="18" charset="0"/>
                <a:cs typeface="Times New Roman" panose="02020603050405020304" pitchFamily="18" charset="0"/>
              </a:rPr>
              <a:t>4</a:t>
            </a:r>
            <a:r>
              <a:rPr lang="ru-RU" sz="2000" b="1" dirty="0">
                <a:latin typeface="Times New Roman" panose="02020603050405020304" pitchFamily="18" charset="0"/>
                <a:cs typeface="Times New Roman" panose="02020603050405020304" pitchFamily="18" charset="0"/>
              </a:rPr>
              <a:t>)</a:t>
            </a:r>
            <a:r>
              <a:rPr lang="ru-RU" sz="2000" b="1" dirty="0" err="1">
                <a:latin typeface="Times New Roman" panose="02020603050405020304" pitchFamily="18" charset="0"/>
                <a:cs typeface="Times New Roman" panose="02020603050405020304" pitchFamily="18" charset="0"/>
              </a:rPr>
              <a:t>Шаховский</a:t>
            </a:r>
            <a:r>
              <a:rPr lang="ru-RU" sz="2000" b="1" dirty="0">
                <a:latin typeface="Times New Roman" panose="02020603050405020304" pitchFamily="18" charset="0"/>
                <a:cs typeface="Times New Roman" panose="02020603050405020304" pitchFamily="18" charset="0"/>
              </a:rPr>
              <a:t> В.И. Категоризация эмоций в лексико-семантической системе языка. М.: URSS. 2019. 206 с.</a:t>
            </a:r>
            <a:br>
              <a:rPr lang="ru-RU" sz="2000" b="1" dirty="0">
                <a:latin typeface="Times New Roman" panose="02020603050405020304" pitchFamily="18" charset="0"/>
                <a:cs typeface="Times New Roman" panose="02020603050405020304" pitchFamily="18" charset="0"/>
              </a:rPr>
            </a:br>
            <a:r>
              <a:rPr lang="en-US" sz="2000" b="1" dirty="0">
                <a:latin typeface="Times New Roman" panose="02020603050405020304" pitchFamily="18" charset="0"/>
                <a:cs typeface="Times New Roman" panose="02020603050405020304" pitchFamily="18" charset="0"/>
              </a:rPr>
              <a:t>5</a:t>
            </a:r>
            <a:r>
              <a:rPr lang="ru-RU" sz="2000" b="1" dirty="0">
                <a:latin typeface="Times New Roman" panose="02020603050405020304" pitchFamily="18" charset="0"/>
                <a:cs typeface="Times New Roman" panose="02020603050405020304" pitchFamily="18" charset="0"/>
              </a:rPr>
              <a:t>)</a:t>
            </a:r>
            <a:r>
              <a:rPr lang="en-US" sz="2000" b="1" dirty="0">
                <a:latin typeface="Times New Roman" panose="02020603050405020304" pitchFamily="18" charset="0"/>
                <a:cs typeface="Times New Roman" panose="02020603050405020304" pitchFamily="18" charset="0"/>
              </a:rPr>
              <a:t>Daniel Goleman Introduces Emotional Intelligence. </a:t>
            </a:r>
            <a:r>
              <a:rPr lang="ru-RU" sz="2000" b="1" dirty="0">
                <a:latin typeface="Times New Roman" panose="02020603050405020304" pitchFamily="18" charset="0"/>
                <a:cs typeface="Times New Roman" panose="02020603050405020304" pitchFamily="18" charset="0"/>
              </a:rPr>
              <a:t>[Электронный ресурс] // </a:t>
            </a:r>
            <a:r>
              <a:rPr lang="en-US" sz="2000" b="1" dirty="0">
                <a:latin typeface="Times New Roman" panose="02020603050405020304" pitchFamily="18" charset="0"/>
                <a:cs typeface="Times New Roman" panose="02020603050405020304" pitchFamily="18" charset="0"/>
              </a:rPr>
              <a:t>URL</a:t>
            </a:r>
            <a:r>
              <a:rPr lang="ru-RU" sz="2000" b="1" dirty="0">
                <a:latin typeface="Times New Roman" panose="02020603050405020304" pitchFamily="18" charset="0"/>
                <a:cs typeface="Times New Roman" panose="02020603050405020304" pitchFamily="18" charset="0"/>
              </a:rPr>
              <a:t>: https://www.youtube.com/watch?v=Y7m9eNoB3NU (дата обращения: 21.11.2019).</a:t>
            </a:r>
            <a:br>
              <a:rPr lang="ru-RU" sz="2000" dirty="0"/>
            </a:b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27025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3BA90B3-D173-4540-999F-B78E1FFFE39B}"/>
              </a:ext>
            </a:extLst>
          </p:cNvPr>
          <p:cNvSpPr>
            <a:spLocks noGrp="1"/>
          </p:cNvSpPr>
          <p:nvPr>
            <p:ph type="title"/>
          </p:nvPr>
        </p:nvSpPr>
        <p:spPr>
          <a:xfrm>
            <a:off x="2228144" y="365125"/>
            <a:ext cx="7735712" cy="1325563"/>
          </a:xfrm>
          <a:solidFill>
            <a:srgbClr val="00B0F0"/>
          </a:solidFill>
        </p:spPr>
        <p:style>
          <a:lnRef idx="1">
            <a:schemeClr val="accent6"/>
          </a:lnRef>
          <a:fillRef idx="2">
            <a:schemeClr val="accent6"/>
          </a:fillRef>
          <a:effectRef idx="1">
            <a:schemeClr val="accent6"/>
          </a:effectRef>
          <a:fontRef idx="minor">
            <a:schemeClr val="dk1"/>
          </a:fontRef>
        </p:style>
        <p:txBody>
          <a:bodyPr/>
          <a:lstStyle/>
          <a:p>
            <a:pPr algn="ctr"/>
            <a:r>
              <a:rPr lang="ru-RU" b="1" dirty="0">
                <a:latin typeface="Times New Roman" panose="02020603050405020304" pitchFamily="18" charset="0"/>
                <a:cs typeface="Times New Roman" panose="02020603050405020304" pitchFamily="18" charset="0"/>
              </a:rPr>
              <a:t>Дэниел </a:t>
            </a:r>
            <a:r>
              <a:rPr lang="ru-RU" b="1" dirty="0" err="1">
                <a:latin typeface="Times New Roman" panose="02020603050405020304" pitchFamily="18" charset="0"/>
                <a:cs typeface="Times New Roman" panose="02020603050405020304" pitchFamily="18" charset="0"/>
              </a:rPr>
              <a:t>Гоулман</a:t>
            </a:r>
            <a:endParaRPr lang="ru-RU" b="1" dirty="0">
              <a:latin typeface="Times New Roman" panose="02020603050405020304" pitchFamily="18" charset="0"/>
              <a:cs typeface="Times New Roman" panose="02020603050405020304" pitchFamily="18" charset="0"/>
            </a:endParaRPr>
          </a:p>
        </p:txBody>
      </p:sp>
      <p:pic>
        <p:nvPicPr>
          <p:cNvPr id="5" name="Объект 4">
            <a:extLst>
              <a:ext uri="{FF2B5EF4-FFF2-40B4-BE49-F238E27FC236}">
                <a16:creationId xmlns:a16="http://schemas.microsoft.com/office/drawing/2014/main" id="{BA1136CD-E840-41B1-A8C6-C2D1E66DE23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8144" y="1825625"/>
            <a:ext cx="7735712" cy="4351338"/>
          </a:xfrm>
        </p:spPr>
      </p:pic>
    </p:spTree>
    <p:extLst>
      <p:ext uri="{BB962C8B-B14F-4D97-AF65-F5344CB8AC3E}">
        <p14:creationId xmlns:p14="http://schemas.microsoft.com/office/powerpoint/2010/main" val="2534932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BB787119-BCE8-4C6B-B48C-A01ACE4B9766}"/>
              </a:ext>
            </a:extLst>
          </p:cNvPr>
          <p:cNvSpPr>
            <a:spLocks noGrp="1"/>
          </p:cNvSpPr>
          <p:nvPr>
            <p:ph type="title"/>
          </p:nvPr>
        </p:nvSpPr>
        <p:spPr>
          <a:solidFill>
            <a:srgbClr val="00B0F0"/>
          </a:solidFill>
        </p:spPr>
        <p:style>
          <a:lnRef idx="1">
            <a:schemeClr val="accent6"/>
          </a:lnRef>
          <a:fillRef idx="2">
            <a:schemeClr val="accent6"/>
          </a:fillRef>
          <a:effectRef idx="1">
            <a:schemeClr val="accent6"/>
          </a:effectRef>
          <a:fontRef idx="minor">
            <a:schemeClr val="dk1"/>
          </a:fontRef>
        </p:style>
        <p:txBody>
          <a:bodyPr>
            <a:normAutofit fontScale="90000"/>
          </a:bodyPr>
          <a:lstStyle/>
          <a:p>
            <a:pPr algn="ctr"/>
            <a:r>
              <a:rPr lang="ru-RU" sz="3200" b="1" dirty="0">
                <a:latin typeface="Times New Roman" panose="02020603050405020304" pitchFamily="18" charset="0"/>
                <a:cs typeface="Times New Roman" panose="02020603050405020304" pitchFamily="18" charset="0"/>
              </a:rPr>
              <a:t>профессор, доктор филологических наук, </a:t>
            </a:r>
            <a:br>
              <a:rPr lang="ru-RU" sz="3200" b="1" dirty="0">
                <a:latin typeface="Times New Roman" panose="02020603050405020304" pitchFamily="18" charset="0"/>
                <a:cs typeface="Times New Roman" panose="02020603050405020304" pitchFamily="18" charset="0"/>
              </a:rPr>
            </a:br>
            <a:r>
              <a:rPr lang="ru-RU" sz="3200" b="1" dirty="0">
                <a:latin typeface="Times New Roman" panose="02020603050405020304" pitchFamily="18" charset="0"/>
                <a:cs typeface="Times New Roman" panose="02020603050405020304" pitchFamily="18" charset="0"/>
              </a:rPr>
              <a:t>Заслуженный деятель науки РФ, </a:t>
            </a:r>
            <a:br>
              <a:rPr lang="ru-RU" sz="3200" b="1" dirty="0">
                <a:latin typeface="Times New Roman" panose="02020603050405020304" pitchFamily="18" charset="0"/>
                <a:cs typeface="Times New Roman" panose="02020603050405020304" pitchFamily="18" charset="0"/>
              </a:rPr>
            </a:br>
            <a:r>
              <a:rPr lang="ru-RU" sz="3200" b="1" dirty="0">
                <a:latin typeface="Times New Roman" panose="02020603050405020304" pitchFamily="18" charset="0"/>
                <a:cs typeface="Times New Roman" panose="02020603050405020304" pitchFamily="18" charset="0"/>
              </a:rPr>
              <a:t>Виктор Иванович </a:t>
            </a:r>
            <a:r>
              <a:rPr lang="ru-RU" sz="3200" b="1" dirty="0" err="1">
                <a:latin typeface="Times New Roman" panose="02020603050405020304" pitchFamily="18" charset="0"/>
                <a:cs typeface="Times New Roman" panose="02020603050405020304" pitchFamily="18" charset="0"/>
              </a:rPr>
              <a:t>Шаховский</a:t>
            </a:r>
            <a:endParaRPr lang="ru-RU" sz="3200" b="1" dirty="0">
              <a:latin typeface="Times New Roman" panose="02020603050405020304" pitchFamily="18" charset="0"/>
              <a:cs typeface="Times New Roman" panose="02020603050405020304" pitchFamily="18" charset="0"/>
            </a:endParaRPr>
          </a:p>
        </p:txBody>
      </p:sp>
      <p:pic>
        <p:nvPicPr>
          <p:cNvPr id="9" name="Объект 8">
            <a:extLst>
              <a:ext uri="{FF2B5EF4-FFF2-40B4-BE49-F238E27FC236}">
                <a16:creationId xmlns:a16="http://schemas.microsoft.com/office/drawing/2014/main" id="{2A45AFCA-9584-4988-A17B-ABFD2F54BC4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69571" y="1690688"/>
            <a:ext cx="3324563" cy="4351338"/>
          </a:xfrm>
        </p:spPr>
      </p:pic>
    </p:spTree>
    <p:extLst>
      <p:ext uri="{BB962C8B-B14F-4D97-AF65-F5344CB8AC3E}">
        <p14:creationId xmlns:p14="http://schemas.microsoft.com/office/powerpoint/2010/main" val="2363079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04522967-2232-4BBA-A728-F6FBD64C05E6}"/>
              </a:ext>
            </a:extLst>
          </p:cNvPr>
          <p:cNvSpPr>
            <a:spLocks noGrp="1"/>
          </p:cNvSpPr>
          <p:nvPr>
            <p:ph type="title"/>
          </p:nvPr>
        </p:nvSpPr>
        <p:spPr>
          <a:xfrm>
            <a:off x="857295" y="365125"/>
            <a:ext cx="10515600" cy="1325563"/>
          </a:xfrm>
          <a:solidFill>
            <a:srgbClr val="00B0F0"/>
          </a:solidFill>
          <a:ln>
            <a:solidFill>
              <a:schemeClr val="accent1"/>
            </a:solidFill>
          </a:ln>
        </p:spPr>
        <p:style>
          <a:lnRef idx="1">
            <a:schemeClr val="accent6"/>
          </a:lnRef>
          <a:fillRef idx="2">
            <a:schemeClr val="accent6"/>
          </a:fillRef>
          <a:effectRef idx="1">
            <a:schemeClr val="accent6"/>
          </a:effectRef>
          <a:fontRef idx="minor">
            <a:schemeClr val="dk1"/>
          </a:fontRef>
        </p:style>
        <p:txBody>
          <a:bodyPr>
            <a:normAutofit fontScale="90000"/>
          </a:bodyPr>
          <a:lstStyle/>
          <a:p>
            <a:pPr marL="571500" indent="-571500">
              <a:buFont typeface="Arial" panose="020B0604020202020204" pitchFamily="34" charset="0"/>
              <a:buChar char="•"/>
            </a:pPr>
            <a:r>
              <a:rPr lang="ru-RU" sz="4400" b="1" dirty="0">
                <a:latin typeface="Times New Roman" panose="02020603050405020304" pitchFamily="18" charset="0"/>
                <a:cs typeface="Times New Roman" panose="02020603050405020304" pitchFamily="18" charset="0"/>
              </a:rPr>
              <a:t>От эмотивной лингвистики к эмотивной </a:t>
            </a:r>
            <a:r>
              <a:rPr lang="ru-RU" sz="4400" b="1" dirty="0" err="1">
                <a:latin typeface="Times New Roman" panose="02020603050405020304" pitchFamily="18" charset="0"/>
                <a:cs typeface="Times New Roman" panose="02020603050405020304" pitchFamily="18" charset="0"/>
              </a:rPr>
              <a:t>лингвоэкологии</a:t>
            </a:r>
            <a:r>
              <a:rPr lang="ru-RU" sz="4400" b="1" dirty="0">
                <a:latin typeface="Times New Roman" panose="02020603050405020304" pitchFamily="18" charset="0"/>
                <a:cs typeface="Times New Roman" panose="02020603050405020304" pitchFamily="18" charset="0"/>
              </a:rPr>
              <a:t>: динамика парадигм.</a:t>
            </a:r>
          </a:p>
        </p:txBody>
      </p:sp>
      <p:sp>
        <p:nvSpPr>
          <p:cNvPr id="5" name="Подзаголовок 4">
            <a:extLst>
              <a:ext uri="{FF2B5EF4-FFF2-40B4-BE49-F238E27FC236}">
                <a16:creationId xmlns:a16="http://schemas.microsoft.com/office/drawing/2014/main" id="{C212BCB4-C690-4DDC-93F1-63D853A3FF85}"/>
              </a:ext>
            </a:extLst>
          </p:cNvPr>
          <p:cNvSpPr>
            <a:spLocks noGrp="1"/>
          </p:cNvSpPr>
          <p:nvPr>
            <p:ph type="body" idx="1"/>
          </p:nvPr>
        </p:nvSpPr>
        <p:spPr>
          <a:xfrm>
            <a:off x="862243" y="1690688"/>
            <a:ext cx="5335588" cy="823912"/>
          </a:xfrm>
          <a:solidFill>
            <a:srgbClr val="00B0F0"/>
          </a:solidFill>
        </p:spPr>
        <p:style>
          <a:lnRef idx="1">
            <a:schemeClr val="accent6"/>
          </a:lnRef>
          <a:fillRef idx="2">
            <a:schemeClr val="accent6"/>
          </a:fillRef>
          <a:effectRef idx="1">
            <a:schemeClr val="accent6"/>
          </a:effectRef>
          <a:fontRef idx="minor">
            <a:schemeClr val="dk1"/>
          </a:fontRef>
        </p:style>
        <p:txBody>
          <a:bodyPr>
            <a:normAutofit fontScale="77500" lnSpcReduction="20000"/>
          </a:bodyPr>
          <a:lstStyle/>
          <a:p>
            <a:pPr marL="571500" indent="-571500">
              <a:buFont typeface="Arial" panose="020B0604020202020204" pitchFamily="34" charset="0"/>
              <a:buChar char="•"/>
            </a:pPr>
            <a:r>
              <a:rPr lang="ru-RU" sz="4400" b="1" dirty="0">
                <a:latin typeface="Times New Roman" panose="02020603050405020304" pitchFamily="18" charset="0"/>
                <a:cs typeface="Times New Roman" panose="02020603050405020304" pitchFamily="18" charset="0"/>
              </a:rPr>
              <a:t>Лингвистика эмоций:</a:t>
            </a:r>
          </a:p>
        </p:txBody>
      </p:sp>
      <p:pic>
        <p:nvPicPr>
          <p:cNvPr id="14" name="Объект 13">
            <a:extLst>
              <a:ext uri="{FF2B5EF4-FFF2-40B4-BE49-F238E27FC236}">
                <a16:creationId xmlns:a16="http://schemas.microsoft.com/office/drawing/2014/main" id="{4E1FC826-272C-4F68-A3C0-9B894AB663C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57295" y="2514600"/>
            <a:ext cx="5335587" cy="3684588"/>
          </a:xfrm>
        </p:spPr>
      </p:pic>
      <p:sp>
        <p:nvSpPr>
          <p:cNvPr id="11" name="Текст 10">
            <a:extLst>
              <a:ext uri="{FF2B5EF4-FFF2-40B4-BE49-F238E27FC236}">
                <a16:creationId xmlns:a16="http://schemas.microsoft.com/office/drawing/2014/main" id="{AB53B806-DEA8-41D1-83CF-FFF6CD4EDBF9}"/>
              </a:ext>
            </a:extLst>
          </p:cNvPr>
          <p:cNvSpPr>
            <a:spLocks noGrp="1"/>
          </p:cNvSpPr>
          <p:nvPr>
            <p:ph type="body" sz="quarter" idx="3"/>
          </p:nvPr>
        </p:nvSpPr>
        <p:spPr>
          <a:xfrm>
            <a:off x="6185645" y="1690688"/>
            <a:ext cx="5183188" cy="823912"/>
          </a:xfrm>
          <a:solidFill>
            <a:srgbClr val="00B0F0"/>
          </a:solidFill>
        </p:spPr>
        <p:style>
          <a:lnRef idx="1">
            <a:schemeClr val="accent6"/>
          </a:lnRef>
          <a:fillRef idx="2">
            <a:schemeClr val="accent6"/>
          </a:fillRef>
          <a:effectRef idx="1">
            <a:schemeClr val="accent6"/>
          </a:effectRef>
          <a:fontRef idx="minor">
            <a:schemeClr val="dk1"/>
          </a:fontRef>
        </p:style>
        <p:txBody>
          <a:bodyPr>
            <a:normAutofit fontScale="77500" lnSpcReduction="20000"/>
          </a:bodyPr>
          <a:lstStyle/>
          <a:p>
            <a:r>
              <a:rPr lang="ru-RU" sz="4400" dirty="0">
                <a:latin typeface="Times New Roman" panose="02020603050405020304" pitchFamily="18" charset="0"/>
                <a:cs typeface="Times New Roman" panose="02020603050405020304" pitchFamily="18" charset="0"/>
              </a:rPr>
              <a:t>Экология эмоций:</a:t>
            </a:r>
          </a:p>
        </p:txBody>
      </p:sp>
      <p:pic>
        <p:nvPicPr>
          <p:cNvPr id="16" name="Объект 15">
            <a:extLst>
              <a:ext uri="{FF2B5EF4-FFF2-40B4-BE49-F238E27FC236}">
                <a16:creationId xmlns:a16="http://schemas.microsoft.com/office/drawing/2014/main" id="{23D81257-46C8-4F27-8E80-071FEC1F5394}"/>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195020" y="2524125"/>
            <a:ext cx="5183189" cy="3675063"/>
          </a:xfrm>
        </p:spPr>
      </p:pic>
    </p:spTree>
    <p:extLst>
      <p:ext uri="{BB962C8B-B14F-4D97-AF65-F5344CB8AC3E}">
        <p14:creationId xmlns:p14="http://schemas.microsoft.com/office/powerpoint/2010/main" val="31880707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06E3DB5-CD17-44E1-AD3A-A98BF318E795}"/>
              </a:ext>
            </a:extLst>
          </p:cNvPr>
          <p:cNvSpPr>
            <a:spLocks noGrp="1"/>
          </p:cNvSpPr>
          <p:nvPr>
            <p:ph type="title"/>
          </p:nvPr>
        </p:nvSpPr>
        <p:spPr>
          <a:solidFill>
            <a:srgbClr val="00B0F0"/>
          </a:solidFill>
        </p:spPr>
        <p:txBody>
          <a:bodyPr>
            <a:normAutofit/>
          </a:bodyPr>
          <a:lstStyle/>
          <a:p>
            <a:pPr algn="ctr"/>
            <a:r>
              <a:rPr lang="ru-RU" sz="4000" b="1" dirty="0">
                <a:latin typeface="Times New Roman" panose="02020603050405020304" pitchFamily="18" charset="0"/>
                <a:cs typeface="Times New Roman" panose="02020603050405020304" pitchFamily="18" charset="0"/>
              </a:rPr>
              <a:t>Г. Селье</a:t>
            </a:r>
          </a:p>
        </p:txBody>
      </p:sp>
      <p:pic>
        <p:nvPicPr>
          <p:cNvPr id="4" name="Объект 4">
            <a:extLst>
              <a:ext uri="{FF2B5EF4-FFF2-40B4-BE49-F238E27FC236}">
                <a16:creationId xmlns:a16="http://schemas.microsoft.com/office/drawing/2014/main" id="{680B64F0-9D4D-4663-9BE6-345FBD35E3A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62522" y="1825625"/>
            <a:ext cx="6466956" cy="4351338"/>
          </a:xfrm>
        </p:spPr>
      </p:pic>
    </p:spTree>
    <p:extLst>
      <p:ext uri="{BB962C8B-B14F-4D97-AF65-F5344CB8AC3E}">
        <p14:creationId xmlns:p14="http://schemas.microsoft.com/office/powerpoint/2010/main" val="28716404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C3B25EE-841D-4320-9BEA-43A24B3AA299}"/>
              </a:ext>
            </a:extLst>
          </p:cNvPr>
          <p:cNvSpPr>
            <a:spLocks noGrp="1"/>
          </p:cNvSpPr>
          <p:nvPr>
            <p:ph type="title"/>
          </p:nvPr>
        </p:nvSpPr>
        <p:spPr>
          <a:solidFill>
            <a:srgbClr val="00B0F0"/>
          </a:solidFill>
        </p:spPr>
        <p:txBody>
          <a:bodyPr>
            <a:normAutofit/>
          </a:bodyPr>
          <a:lstStyle/>
          <a:p>
            <a:pPr algn="ctr"/>
            <a:r>
              <a:rPr lang="ru-RU" sz="4000" b="1" dirty="0">
                <a:latin typeface="Times New Roman" panose="02020603050405020304" pitchFamily="18" charset="0"/>
                <a:cs typeface="Times New Roman" panose="02020603050405020304" pitchFamily="18" charset="0"/>
              </a:rPr>
              <a:t>А.П. Сковородников</a:t>
            </a:r>
          </a:p>
        </p:txBody>
      </p:sp>
      <p:pic>
        <p:nvPicPr>
          <p:cNvPr id="4" name="Объект 9">
            <a:extLst>
              <a:ext uri="{FF2B5EF4-FFF2-40B4-BE49-F238E27FC236}">
                <a16:creationId xmlns:a16="http://schemas.microsoft.com/office/drawing/2014/main" id="{BA2E04DC-2F9A-4513-921A-57F9E694081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67250" y="2120106"/>
            <a:ext cx="2857500" cy="3762375"/>
          </a:xfrm>
        </p:spPr>
      </p:pic>
    </p:spTree>
    <p:extLst>
      <p:ext uri="{BB962C8B-B14F-4D97-AF65-F5344CB8AC3E}">
        <p14:creationId xmlns:p14="http://schemas.microsoft.com/office/powerpoint/2010/main" val="120814871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TotalTime>
  <Words>1729</Words>
  <Application>Microsoft Office PowerPoint</Application>
  <PresentationFormat>Широкоэкранный</PresentationFormat>
  <Paragraphs>40</Paragraphs>
  <Slides>30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30</vt:i4>
      </vt:variant>
    </vt:vector>
  </HeadingPairs>
  <TitlesOfParts>
    <vt:vector size="35" baseType="lpstr">
      <vt:lpstr>Arial</vt:lpstr>
      <vt:lpstr>Calibri</vt:lpstr>
      <vt:lpstr>Calibri Light</vt:lpstr>
      <vt:lpstr>Times New Roman</vt:lpstr>
      <vt:lpstr>Тема Office</vt:lpstr>
      <vt:lpstr>Эмоциональный интеллект в аспекте лингвоэкологии</vt:lpstr>
      <vt:lpstr>В Нью-Йорке был душный день, один из тех, который делает людей мрачными.   Водитель автобуса, мужчина средних лет, с улыбкой, полной энтузиазма, одинаково приветствуя каждого нового пассажира, спрашивал: «Добрый день! Как Ваши дела?».  По мере того, как автобус медленно тащился по городу через пробки, водитель живо комментировал: «в том магазине были невероятные скидки ... великолепная выставка в этом музее ... вы слышали о кино, которое только что возглавило рейтинги».   К тому времени, как людям пора было выходить, от их плохого настроения не оставалось и следа.   Когда водитель провожал нас и говорил нам на прощание: «До скорой встречи, удачного дня!», каждый из нас тоже уже улыбался ему в ответ.  Водитель автобуса — это человек, который был действительно успешен в том, что он делал.  </vt:lpstr>
      <vt:lpstr>Сравните его с Джейсоном, студентом средней школы штата Флорида, который мечтал поступить в Гарвардскую медицинскую школу.   Когда учитель физики поставил Джейсону за тест 80 баллов, мальчик осознал, что его будущее теперь в опасности.   Поэтому он принес с собой в школу нож и вонзил его в горло учителю.   Как человек с каким-либо интеллектом мог сделать что-то подобное?</vt:lpstr>
      <vt:lpstr>Ответ таков: высокий уровень умственного интеллекта (IQ) не обязательно предсказывает, кто будет успешным в жизни.   Психологи подтверждают, что уровень умственного интеллекта только на 20% определяет факторы успеха.   Остальные 80% складываются из других факторов, включая то, что называется эмоциональным интеллектом.</vt:lpstr>
      <vt:lpstr>А хорошо ли Вы знаете свои эмоции?</vt:lpstr>
      <vt:lpstr>1. Какое количество эмоций насчитывается у человека?     </vt:lpstr>
      <vt:lpstr>2. По какому принципу эмоции делятся на положительные и отрицательные?</vt:lpstr>
      <vt:lpstr>3. К какой группе (положительных или отрицательных эмоций) отнести удивление и злорадство?</vt:lpstr>
      <vt:lpstr>4. Человек одновременно испытывает только одну или несколько эмоций?</vt:lpstr>
      <vt:lpstr>5. Каков принцип расположения эмоций в приводимой группе гнева:  досада, недовольство, раздражение, злость, бешенство, ярость?</vt:lpstr>
      <vt:lpstr>6. Что такое эмоциональная доминанта?</vt:lpstr>
      <vt:lpstr>7. Люди с большей осведомленностью о своих эмоциях — это лучшие пилоты своей жизни. Инстинктивные чувства могут проявляться у человека бессознательно. Например, когда людям, которые боятся змей, показывают картинку со змеей, датчики на их коже будут улавливать пот, признаки беспокойства, даже несмотря на то, что люди говорят, что они не испытывают страх. Пот выступает даже тогда, когда картинку показывают так быстро, что субъект это не осознает, видя ее. Через постоянные усилия мы можем осознавать свои инстинктивные чувства. Возьмите, к примеру, кого-нибудь, кто часами раздражен грубой встречей уже после того, как это произошло. Человек может не замечать своего раздражения и быть удивленным, когда кто-то обращает на это его внимание. Но если он оценивает свои чувства, он может их изменить.  Как называется способность распознавать собственные эмоции?</vt:lpstr>
      <vt:lpstr>8. Плохое так же, как и хорошее настроение придают изюминку нашей жизни и формируют характер. Ключ заключается в балансе. Часто мы плохо себя контролируем, особенно тогда, когда нас охватывают эмоции. Но мы можем с некоторой уверенностью сказать, как долго эта эмоция будет продолжаться. Из всех настроений, от которых люди хотят избавиться, иметь дело с яростью кажется самым сложным. Когда кто-то на машине подрезает вас на дороге, ваша ответная реакция может быть таковой: «Он мог ударить мою машину. Я это так не оставлю». Чем больше вы волнуетесь, тем злее вы становитесь. Это результат перенапряжения. Что же следует сделать, чтобы уменьшить ярость? </vt:lpstr>
      <vt:lpstr>9. Пессимист склонен интерпретировать отказ, имея в виду: «Я неудачник». Оптимисты же говорят себе: «Я использую неправильный подход». Обвиняя в неудачах не себя, а ситуацию, оптимисты «заряжаются» этим для следующего шага. Ваш негативный взгляд может быть врожденным, но с усилиями и практикой пессимисты могут думать и с надеждой. Психологи зафиксировали в документах, что если вы можете поймать плохие мысли, как только они появляются, вы можете пересмотреть их в менее катаст­рофическом аспекте.   Как называется смесь энтузиазма, усердия и уверенности, которая является первостепенной для успеха? В чём общая особенность олимпийских атлетов, мировых музыкантов и гроссмейстеров в выполнении рутинных тренировок? </vt:lpstr>
      <vt:lpstr>10. Когда ты сталкиваешься лицом к лицу с соблазном, напомни себе о том, что успех сразу не приходит и его надо ждать.   Как называется такая способность ждать в пользу достижения? </vt:lpstr>
      <vt:lpstr>11. Мы передаем и ловим настроения друг друга на практически неощущаемом уровне. То, как кто-то говорит «спасибо», например, может заставить нас почувствовать себя одиноким или тем, о ком заботятся и которого высоко ценят.  Как называется умение дать другому человеку почувствовать, что он важен?</vt:lpstr>
      <vt:lpstr>12. Почему из 5 пунктов эмоционального интеллекта способность распознать чувство, как оно действительно происходит, является краеугольным камнем? </vt:lpstr>
      <vt:lpstr>1. Самосознание.   2. Управление настроением.   3. Самомотивация.   4. Контроль импульса.   5. Мастерство людей. </vt:lpstr>
      <vt:lpstr>Лингвоэкология – отрасль языкознания, предметом изучения которой является состояние языка как семиотической системы (его «семиотическое здоровье»), обусловленное социальными и другими экстралингвистическими факторами, влияющими негативно или позитивно на язык, языковое сознание и речевую культуру; пути и способы защиты языка от негативных влияний, с одной стороны, и его обогащения и развития, с другой (А.П. Сковородников).</vt:lpstr>
      <vt:lpstr>Здоровье человека зиждется на гармоничном взаимодействии органов его тела (Селье 1979), здоровье языка – на защите от негативных влияний и обогащении и развитии (Экология языка и коммуникативная практика URL: http://ecoling.sfu-kras.ru/?page_id=6&amp;lang=ru (дата обращения: 25.08.2019)), а взаимоотношения и общение между людьми станут гармоничными, если эмоции  обеспечат  мирное   сотрудничество  и  устранят  все  мотивы конфликтов, переворотов и войн (Шаховский 2016).</vt:lpstr>
      <vt:lpstr>Поскольку термин «экология» в гуманитарном переосмыслении всё чаще означает бережное отношение к кому-либо или чему-либо, а также здоровье, значимыми для эмотивной лингвоэкологии представляются следующие  данные, полученные физиологами: 1) центральная нервная система человека, особенно головной мозг, развита значительно лучше, чем у всех остальных животных, и это позволило ему с помощью логики и интеллекта решить многие проблемы выживания, однако в межличностных отношениях мы руководствуемся больше эмоциями, чем надежными логическими решениями; 2) именно эмоция заставляет человека жертвовать жизнью ради родины, жениться по любви, совершать садистские преступления или вступать в духовный орден; 3) если он вообще пользуется при этом логикой, то лишь задним числом, чтобы придать разумное обоснование чисто эмоциональным стремлениям и эффективнее осуществлять их; 4) инстинкты и эмоции определяют ход жизни, а логика, направляемая разумом, – единственный способ удостовериться, что вы применяете лучшие средства и не сбились с пути;  5) бесстрастную логику используют только для того, чтобы вернее достичь эмоционально избранной цели; 6) наши собственные положительные или отрицательные чувства приносят нам пользу или вред самым прямым путём, точно так же мы извлекаем пользу или приносим себе вред, возбуждая эти чувства в других людях (выделено нами – Н.С.) (Селье 1979). </vt:lpstr>
      <vt:lpstr>Пример эмотивного анализа:</vt:lpstr>
      <vt:lpstr> В данном тексте не выражаются, но испытываются такие эмоции, как: боль, обида, усталость, апатия, отчаяние, тревога, раздражение, страх, гнев, безразличие.   И на все эти неэкологичные эмоции надевается маска из слова отлично, выражающего несуществующие радость, восторг, энтузиазм, что позволяет скрыть страдание и уязвимость.   </vt:lpstr>
      <vt:lpstr>Примеры ультракоротких эмотивных текстов:</vt:lpstr>
      <vt:lpstr>Литература: 1)Селье Г. Стресс без дистресса. М.: Прогресс, 1979. 126 с. 2)Шаховский В.И. Лингвистическая теория эмоций. М.: Гнозис, 2008. 416 с. 3)Шаховский В.И. Диссонас экологичности в коммуникативном круге: человек, язык, эмоции.  Волгоград: Издательство ИП Поликарпов И.Л., 2016. 504 с. 4)Шаховский В.И. Категоризация эмоций в лексико-семантической системе языка. М.: URSS. 2019. 206 с. 5)Daniel Goleman Introduces Emotional Intelligence. [Электронный ресурс] // URL: https://www.youtube.com/watch?v=Y7m9eNoB3NU (дата обращения: 21.11.2019). </vt:lpstr>
      <vt:lpstr>Дэниел Гоулман</vt:lpstr>
      <vt:lpstr>профессор, доктор филологических наук,  Заслуженный деятель науки РФ,  Виктор Иванович Шаховский</vt:lpstr>
      <vt:lpstr>От эмотивной лингвистики к эмотивной лингвоэкологии: динамика парадигм.</vt:lpstr>
      <vt:lpstr>Г. Селье</vt:lpstr>
      <vt:lpstr>А.П. Сковородников</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Lenovo</dc:creator>
  <cp:lastModifiedBy>Lenovo</cp:lastModifiedBy>
  <cp:revision>100</cp:revision>
  <dcterms:created xsi:type="dcterms:W3CDTF">2019-09-07T05:45:11Z</dcterms:created>
  <dcterms:modified xsi:type="dcterms:W3CDTF">2019-12-14T07:47:17Z</dcterms:modified>
</cp:coreProperties>
</file>