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3" r:id="rId1"/>
  </p:sldMasterIdLst>
  <p:sldIdLst>
    <p:sldId id="256" r:id="rId2"/>
    <p:sldId id="257" r:id="rId3"/>
    <p:sldId id="259" r:id="rId4"/>
    <p:sldId id="258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B8989-3DF9-4D7C-835A-2EB02D91390E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05AF-CEB3-4D0D-9C76-6E84389BF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760057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B8989-3DF9-4D7C-835A-2EB02D91390E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05AF-CEB3-4D0D-9C76-6E84389BF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130447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B8989-3DF9-4D7C-835A-2EB02D91390E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05AF-CEB3-4D0D-9C76-6E84389BF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68297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B8989-3DF9-4D7C-835A-2EB02D91390E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05AF-CEB3-4D0D-9C76-6E84389BF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940333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B8989-3DF9-4D7C-835A-2EB02D91390E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05AF-CEB3-4D0D-9C76-6E84389BF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418082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B8989-3DF9-4D7C-835A-2EB02D91390E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05AF-CEB3-4D0D-9C76-6E84389BF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23908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B8989-3DF9-4D7C-835A-2EB02D91390E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05AF-CEB3-4D0D-9C76-6E84389BF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12649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B8989-3DF9-4D7C-835A-2EB02D91390E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05AF-CEB3-4D0D-9C76-6E84389BF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702828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B8989-3DF9-4D7C-835A-2EB02D91390E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05AF-CEB3-4D0D-9C76-6E84389BF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732816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B8989-3DF9-4D7C-835A-2EB02D91390E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05AF-CEB3-4D0D-9C76-6E84389BF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546667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B8989-3DF9-4D7C-835A-2EB02D91390E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05AF-CEB3-4D0D-9C76-6E84389BF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985579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B8989-3DF9-4D7C-835A-2EB02D91390E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05AF-CEB3-4D0D-9C76-6E84389BF052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6545921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B8989-3DF9-4D7C-835A-2EB02D91390E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05AF-CEB3-4D0D-9C76-6E84389BF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769584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B8989-3DF9-4D7C-835A-2EB02D91390E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05AF-CEB3-4D0D-9C76-6E84389BF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067452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B8989-3DF9-4D7C-835A-2EB02D91390E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05AF-CEB3-4D0D-9C76-6E84389BF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042355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B8989-3DF9-4D7C-835A-2EB02D91390E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05AF-CEB3-4D0D-9C76-6E84389BF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55345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B8989-3DF9-4D7C-835A-2EB02D91390E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D05AF-CEB3-4D0D-9C76-6E84389BF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70915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A69B8989-3DF9-4D7C-835A-2EB02D91390E}" type="datetimeFigureOut">
              <a:rPr lang="ru-RU" smtClean="0"/>
              <a:t>03.12.2019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77AD05AF-CEB3-4D0D-9C76-6E84389BF0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5951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4" r:id="rId1"/>
    <p:sldLayoutId id="2147483935" r:id="rId2"/>
    <p:sldLayoutId id="2147483936" r:id="rId3"/>
    <p:sldLayoutId id="2147483937" r:id="rId4"/>
    <p:sldLayoutId id="2147483938" r:id="rId5"/>
    <p:sldLayoutId id="2147483939" r:id="rId6"/>
    <p:sldLayoutId id="2147483940" r:id="rId7"/>
    <p:sldLayoutId id="2147483941" r:id="rId8"/>
    <p:sldLayoutId id="2147483942" r:id="rId9"/>
    <p:sldLayoutId id="2147483943" r:id="rId10"/>
    <p:sldLayoutId id="2147483944" r:id="rId11"/>
    <p:sldLayoutId id="2147483945" r:id="rId12"/>
    <p:sldLayoutId id="2147483946" r:id="rId13"/>
    <p:sldLayoutId id="2147483947" r:id="rId14"/>
    <p:sldLayoutId id="2147483948" r:id="rId15"/>
    <p:sldLayoutId id="2147483949" r:id="rId16"/>
    <p:sldLayoutId id="2147483950" r:id="rId17"/>
  </p:sldLayoutIdLst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824760-595D-4F57-BFA8-60DDB1050A2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Этический кодекс</a:t>
            </a:r>
            <a:b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психолога и социального педагога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7A69C94-D1FB-4EA5-B076-478C98210F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90117" y="4979962"/>
            <a:ext cx="4900246" cy="1583555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ru-RU" b="1" i="1" dirty="0">
                <a:solidFill>
                  <a:schemeClr val="tx1"/>
                </a:solidFill>
              </a:rPr>
              <a:t>Выполнила: студентка 1 курса</a:t>
            </a:r>
          </a:p>
          <a:p>
            <a:pPr algn="l"/>
            <a:r>
              <a:rPr lang="ru-RU" b="1" i="1" dirty="0">
                <a:solidFill>
                  <a:schemeClr val="tx1"/>
                </a:solidFill>
              </a:rPr>
              <a:t>Факультета социальной и коррекционной</a:t>
            </a:r>
          </a:p>
          <a:p>
            <a:pPr algn="l"/>
            <a:r>
              <a:rPr lang="ru-RU" b="1" i="1" dirty="0">
                <a:solidFill>
                  <a:schemeClr val="tx1"/>
                </a:solidFill>
              </a:rPr>
              <a:t>педагогики группы СПБ-11</a:t>
            </a:r>
          </a:p>
          <a:p>
            <a:pPr algn="l"/>
            <a:r>
              <a:rPr lang="ru-RU" b="1" i="1" dirty="0">
                <a:solidFill>
                  <a:schemeClr val="tx1"/>
                </a:solidFill>
              </a:rPr>
              <a:t>Коломенская Анастасия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831713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9A1EC8-CCED-4BEB-B76C-BAF2E04FC5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Уважение прав и свобод личности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70C7207-8AE2-48FB-88A3-BF60898F088D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Педагог-психолог с равным уважением относится к людям вне зависимости от их возраста, пола, национальности, принадлежности к определенной культуре, этносу и расе, вероисповедания, языка, социально-экономического статуса, физических возможностей и других оснований.</a:t>
            </a:r>
          </a:p>
          <a:p>
            <a:r>
              <a:rPr lang="ru-RU" dirty="0"/>
              <a:t>Не допускается предвзятого отношения к клиенту. Все действия относительно клиента должны основываться на данных, полученных научными методами. Субъективное впечатление, которое возникает у специалиста при общении с Клиентом, а также социальное положение Клиента не должны оказывать никакого влияния на выводы и действия педагога-психолога.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84292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840360-3162-48A4-A2CE-BC4B932BC8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Толерантность в межличностном общении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1B04718-462E-4D2C-9E42-EC2ABD7ADBB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В своей работе педагог-психолог должен проявлять терпимость, снисходительность к кому-либо или чему-либо. </a:t>
            </a:r>
          </a:p>
          <a:p>
            <a:r>
              <a:rPr lang="ru-RU" dirty="0"/>
              <a:t>Педагог-психолог должен уважительно относиться и принимать поведение, убеждения, национальных и иных традиций и ценностей других людей.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386431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388723-AC8E-485D-8B66-F69B3A350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Сохранение конфиденциальности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447267A-23E7-41F4-B1AF-9A9378975AF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872391"/>
          </a:xfrm>
        </p:spPr>
        <p:txBody>
          <a:bodyPr>
            <a:normAutofit/>
          </a:bodyPr>
          <a:lstStyle/>
          <a:p>
            <a:r>
              <a:rPr lang="ru-RU" dirty="0"/>
              <a:t>Информация, полученная педагогом-психологом в процессе работы с клиентом на основе доверительных отношений, не подлежит намеренному или случайному разглашению вне согласованных условий.</a:t>
            </a:r>
          </a:p>
          <a:p>
            <a:r>
              <a:rPr lang="ru-RU" dirty="0"/>
              <a:t>Демонстрируя конкретные случаи своей работы, педагог-психолог должен обеспечить защиту достоинства и благополучия клиента.</a:t>
            </a:r>
          </a:p>
          <a:p>
            <a:r>
              <a:rPr lang="ru-RU" dirty="0"/>
              <a:t>Педагог-психолог не должен искать о клиенте информацию, которая выходит за рамки профессиональных задач.</a:t>
            </a:r>
          </a:p>
          <a:p>
            <a:r>
              <a:rPr lang="ru-RU" dirty="0"/>
              <a:t>Клиент имеет право на консультацию специалиста или работу с ним без присутствия третьих лиц.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763341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441227-1712-4F0C-8F8D-162DD711D0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Соблюдение принципа компетентности</a:t>
            </a:r>
            <a:r>
              <a:rPr lang="ru-RU" b="1" dirty="0"/>
              <a:t>.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604AC5A-C79A-4685-91BE-BED5E8BA70FA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Педагог-психолог должен обладать исчерпывающими знаниями в области профессиональной этики и обязан знать положения настоящего Этического Кодекса. </a:t>
            </a:r>
          </a:p>
          <a:p>
            <a:r>
              <a:rPr lang="ru-RU" dirty="0"/>
              <a:t>В своей работе педагог-психолог должен руководствоваться этическими принципами.</a:t>
            </a:r>
          </a:p>
          <a:p>
            <a:r>
              <a:rPr lang="ru-RU" dirty="0"/>
              <a:t>В своих рабочих контактах с представителями других профессий педагог-психолог должен проявлять лояльность, терпимость и готовность помочь.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898493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8147E8-0847-436F-BABC-65F381D9E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Ответственность и дисциплинированность в работе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B608474-6C85-427C-AD6B-70C96C7E438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4132182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Педагог-психолог должен добросовестно выполнять свои обязанности в работе с клиентами.</a:t>
            </a:r>
          </a:p>
          <a:p>
            <a:r>
              <a:rPr lang="ru-RU" dirty="0"/>
              <a:t>Специалист должен быть пунктуальным и способным рационально распределять время своей работы.</a:t>
            </a:r>
          </a:p>
          <a:p>
            <a:pPr marL="0" indent="0">
              <a:buNone/>
            </a:pPr>
            <a:r>
              <a:rPr lang="ru-RU" dirty="0"/>
              <a:t>Также педагог-психолог должен:</a:t>
            </a:r>
          </a:p>
          <a:p>
            <a:r>
              <a:rPr lang="ru-RU" dirty="0"/>
              <a:t>А) Уметь взаимодействовать с коллегами на основе принципов взаимопомощи и гуманизма.</a:t>
            </a:r>
          </a:p>
          <a:p>
            <a:r>
              <a:rPr lang="ru-RU" dirty="0"/>
              <a:t>Б) Использовать исключительно нормативную лексику.</a:t>
            </a:r>
          </a:p>
          <a:p>
            <a:r>
              <a:rPr lang="ru-RU" dirty="0"/>
              <a:t>В) Не приемлемо занятие аморальной, неправомерной деятельностью, педагог-психолог должен дорожить своей репутацией.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038605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Капля</Template>
  <TotalTime>60</TotalTime>
  <Words>338</Words>
  <Application>Microsoft Office PowerPoint</Application>
  <PresentationFormat>Широкоэкранный</PresentationFormat>
  <Paragraphs>27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9" baseType="lpstr">
      <vt:lpstr>Arial</vt:lpstr>
      <vt:lpstr>Tw Cen MT</vt:lpstr>
      <vt:lpstr>Капля</vt:lpstr>
      <vt:lpstr>Этический кодекс  психолога и социального педагога</vt:lpstr>
      <vt:lpstr>Уважение прав и свобод личности</vt:lpstr>
      <vt:lpstr>Толерантность в межличностном общении</vt:lpstr>
      <vt:lpstr>Сохранение конфиденциальности</vt:lpstr>
      <vt:lpstr>Соблюдение принципа компетентности.</vt:lpstr>
      <vt:lpstr>Ответственность и дисциплинированность в работе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Этический кодекс  психолога и социального педагога</dc:title>
  <dc:creator>Елена Коломенская</dc:creator>
  <cp:lastModifiedBy>Елена Коломенская</cp:lastModifiedBy>
  <cp:revision>6</cp:revision>
  <dcterms:created xsi:type="dcterms:W3CDTF">2019-12-03T14:34:51Z</dcterms:created>
  <dcterms:modified xsi:type="dcterms:W3CDTF">2019-12-03T15:34:59Z</dcterms:modified>
</cp:coreProperties>
</file>