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31"/>
  </p:notesMasterIdLst>
  <p:sldIdLst>
    <p:sldId id="256" r:id="rId2"/>
    <p:sldId id="405" r:id="rId3"/>
    <p:sldId id="406" r:id="rId4"/>
    <p:sldId id="407" r:id="rId5"/>
    <p:sldId id="408" r:id="rId6"/>
    <p:sldId id="409" r:id="rId7"/>
    <p:sldId id="410" r:id="rId8"/>
    <p:sldId id="411" r:id="rId9"/>
    <p:sldId id="412" r:id="rId10"/>
    <p:sldId id="414" r:id="rId11"/>
    <p:sldId id="413" r:id="rId12"/>
    <p:sldId id="415" r:id="rId13"/>
    <p:sldId id="357" r:id="rId14"/>
    <p:sldId id="391" r:id="rId15"/>
    <p:sldId id="390" r:id="rId16"/>
    <p:sldId id="392" r:id="rId17"/>
    <p:sldId id="393" r:id="rId18"/>
    <p:sldId id="394" r:id="rId19"/>
    <p:sldId id="395" r:id="rId20"/>
    <p:sldId id="397" r:id="rId21"/>
    <p:sldId id="398" r:id="rId22"/>
    <p:sldId id="399" r:id="rId23"/>
    <p:sldId id="400" r:id="rId24"/>
    <p:sldId id="401" r:id="rId25"/>
    <p:sldId id="402" r:id="rId26"/>
    <p:sldId id="403" r:id="rId27"/>
    <p:sldId id="404" r:id="rId28"/>
    <p:sldId id="353" r:id="rId29"/>
    <p:sldId id="416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>
        <p:scale>
          <a:sx n="66" d="100"/>
          <a:sy n="66" d="100"/>
        </p:scale>
        <p:origin x="-1506" y="-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2C7A27-BE86-47ED-840F-6E4DDB6A4271}" type="datetimeFigureOut">
              <a:rPr lang="ru-RU" smtClean="0"/>
              <a:pPr/>
              <a:t>27.06.2021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0289D1-8482-448C-972A-30D5529741C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0289D1-8482-448C-972A-30D5529741C5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27.06.2021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://volgograd-area.narod.ru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vetert.ru/rossiya/kalmykiya/img/index/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43040" y="0"/>
            <a:ext cx="12071123" cy="807244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188640" y="0"/>
            <a:ext cx="12097344" cy="1772816"/>
          </a:xfrm>
        </p:spPr>
        <p:txBody>
          <a:bodyPr>
            <a:noAutofit/>
          </a:bodyPr>
          <a:lstStyle/>
          <a:p>
            <a:pPr algn="ctr"/>
            <a:r>
              <a:rPr lang="ru-RU" sz="36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Животный мир Волгоградской области</a:t>
            </a:r>
            <a:endParaRPr lang="ru-RU" sz="3600" dirty="0"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2970086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Животный мир Волгоградской области разнообразен. Он состоит из представителей степей, полупустынь и лесов. На территории области обитают 68 видов млекопитающих, 17 видов пресмыкающихся, гнездится около 150 видов птиц и до 50 видов появляются во время перелета, всюду распространены насекомые, а водоемы заселены рыбами и земноводными обитателями.</a:t>
            </a:r>
            <a:endParaRPr lang="ru-RU" dirty="0"/>
          </a:p>
        </p:txBody>
      </p:sp>
      <p:pic>
        <p:nvPicPr>
          <p:cNvPr id="6" name="Picture 2" descr="&amp;CHcy;&amp;iocy;&amp;rcy;&amp;ncy;&amp;ycy;&amp;jcy; &amp;khcy;&amp;ocy;&amp;rcy;&amp;iocy;&amp;k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3500438"/>
            <a:ext cx="4056379" cy="25717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&amp;Zcy;&amp;acy;&amp;yacy;&amp;tscy; &amp;rcy;&amp;ucy;&amp;scy;&amp;acy;&amp;k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9124" y="3071810"/>
            <a:ext cx="3648751" cy="332422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429132"/>
            <a:ext cx="3926204" cy="1605908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Заяц - русак (Длина тела 57-68 см; масса 4-6 кг, редко  до 7 кг.)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428604"/>
            <a:ext cx="8183880" cy="2970086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/>
              <a:t>Млекопитающие</a:t>
            </a:r>
            <a:r>
              <a:rPr lang="ru-RU" dirty="0" smtClean="0"/>
              <a:t> представлены грызунами, хищниками и крупными животными. Особенно богата область грызунами (32 вида), они встречаются повсеместно. По балкам, в зарослях кустарников и на полях распространен заяц-русак. Питается главным образом травянистой растительностью, зимой объедает кору ив, боярышника, поедает сухую прошлогоднюю траву.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900igr.net/datai/biologija/ZHivotnyj-mir-Rossii/0009-025-Pustynj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3212543"/>
            <a:ext cx="4857784" cy="364545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806440"/>
            <a:ext cx="4211956" cy="1051560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тушканчик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1898516"/>
          </a:xfrm>
        </p:spPr>
        <p:txBody>
          <a:bodyPr>
            <a:normAutofit/>
          </a:bodyPr>
          <a:lstStyle/>
          <a:p>
            <a:r>
              <a:rPr lang="ru-RU" dirty="0" smtClean="0"/>
              <a:t>Сохранившиеся участки степей обычно заселены </a:t>
            </a:r>
            <a:r>
              <a:rPr lang="ru-RU" dirty="0" err="1" smtClean="0"/>
              <a:t>землероями</a:t>
            </a:r>
            <a:r>
              <a:rPr lang="ru-RU" dirty="0" smtClean="0"/>
              <a:t>—суслик малый, суслик крапчатый, тушканчик, слепыш, хомяк, песчанка, полевка.</a:t>
            </a:r>
            <a:endParaRPr lang="ru-RU" dirty="0"/>
          </a:p>
        </p:txBody>
      </p:sp>
      <p:pic>
        <p:nvPicPr>
          <p:cNvPr id="45060" name="Picture 4" descr="http://dekatop.com/wp-content/uploads/2009/12/under_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1250" y="1928802"/>
            <a:ext cx="2952750" cy="2619375"/>
          </a:xfrm>
          <a:prstGeom prst="rect">
            <a:avLst/>
          </a:prstGeom>
          <a:noFill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6215074" y="4643446"/>
            <a:ext cx="3357554" cy="71438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слепыш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2398582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Из хищных животных встречаются волки, лисицы, барсуки, хорьки и другие. Волки, лисицы живут главным образом по оврагам и балкам. Волк—самый крупный и опасный из наших хищников. В нашей области акклиматизированы европейская норка и енотовидная собака. </a:t>
            </a:r>
            <a:endParaRPr lang="ru-RU" dirty="0"/>
          </a:p>
        </p:txBody>
      </p:sp>
      <p:pic>
        <p:nvPicPr>
          <p:cNvPr id="44034" name="Picture 2" descr="http://fliguster.ru/attachments/Image/%3DD0%3DB2%3DD0%3DBE%3DD0%3DBB%3DD0%3DBA%3DD0%3DBA.jpg?template=generic&amp;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3000372"/>
            <a:ext cx="3997669" cy="2786058"/>
          </a:xfrm>
          <a:prstGeom prst="rect">
            <a:avLst/>
          </a:prstGeom>
          <a:noFill/>
        </p:spPr>
      </p:pic>
      <p:pic>
        <p:nvPicPr>
          <p:cNvPr id="44036" name="Picture 4" descr="http://raccoondogs.clan.su/5000309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2786058"/>
            <a:ext cx="3227416" cy="2952742"/>
          </a:xfrm>
          <a:prstGeom prst="rect">
            <a:avLst/>
          </a:prstGeom>
          <a:noFill/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714348" y="5500702"/>
            <a:ext cx="4211956" cy="105156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волк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5530856" y="5677140"/>
            <a:ext cx="4211956" cy="1051560"/>
          </a:xfrm>
          <a:prstGeom prst="rect">
            <a:avLst/>
          </a:prstGeom>
        </p:spPr>
        <p:txBody>
          <a:bodyPr vert="horz" anchor="b">
            <a:normAutofit fontScale="925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dirty="0" smtClean="0">
                <a:solidFill>
                  <a:srgbClr val="FF000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е</a:t>
            </a:r>
            <a:r>
              <a:rPr kumimoji="0" lang="ru-RU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нотовидная</a:t>
            </a: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собака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3255838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Из копытных животных обитают лоси, сайгаки, редко встречаются благородный и пятнистый олени, косули, кабаны. Лось—самый крупный представитель оленей. Горбоносая голова самца увенчана массивными </a:t>
            </a:r>
            <a:r>
              <a:rPr lang="ru-RU" dirty="0" err="1" smtClean="0"/>
              <a:t>лопатообразными</a:t>
            </a:r>
            <a:r>
              <a:rPr lang="ru-RU" dirty="0" smtClean="0"/>
              <a:t> рогами. Лоси живут небольшими группами и встречаются в лесных массивах северных районов области и в </a:t>
            </a:r>
            <a:r>
              <a:rPr lang="ru-RU" dirty="0" err="1" smtClean="0"/>
              <a:t>Волго-Ахтубинской</a:t>
            </a:r>
            <a:r>
              <a:rPr lang="ru-RU" dirty="0" smtClean="0"/>
              <a:t> пойме. Сайгаки обитают преимущественно в полупустынной зоне на юго-востоке области. У них короткие и тонкие ноги, горбатая морда, на голове самцов — изящные рога. Живут они стадами, быстро бегают, развивают скорость до 70 км в час. В результате осуществления охранных мероприятий численность сайгаков значительно возросла, и теперь они—предмет охотничьего промысла.</a:t>
            </a:r>
            <a:endParaRPr lang="ru-RU" dirty="0"/>
          </a:p>
        </p:txBody>
      </p:sp>
      <p:pic>
        <p:nvPicPr>
          <p:cNvPr id="43010" name="Picture 2" descr="http://www.tuckerhill.com/wp-content/uploads/2011/06/Moose-Ima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748640"/>
            <a:ext cx="4143403" cy="3109360"/>
          </a:xfrm>
          <a:prstGeom prst="rect">
            <a:avLst/>
          </a:prstGeom>
          <a:noFill/>
        </p:spPr>
      </p:pic>
      <p:pic>
        <p:nvPicPr>
          <p:cNvPr id="43014" name="Picture 6" descr="http://blogotshelnika.ru/wp-content/uploads/2011/09/olen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3762382"/>
            <a:ext cx="3657149" cy="3095618"/>
          </a:xfrm>
          <a:prstGeom prst="rect">
            <a:avLst/>
          </a:prstGeom>
          <a:noFill/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214282" y="5806440"/>
            <a:ext cx="4211956" cy="105156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лось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4786314" y="3143248"/>
            <a:ext cx="4714908" cy="642918"/>
          </a:xfrm>
          <a:prstGeom prst="rect">
            <a:avLst/>
          </a:prstGeom>
        </p:spPr>
        <p:txBody>
          <a:bodyPr vert="horz" anchor="b">
            <a:normAutofit fontScale="925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dirty="0" err="1" smtClean="0">
                <a:solidFill>
                  <a:srgbClr val="FF000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п</a:t>
            </a:r>
            <a:r>
              <a:rPr kumimoji="0" lang="ru-RU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ятнистый</a:t>
            </a: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олень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3255838"/>
          </a:xfrm>
        </p:spPr>
        <p:txBody>
          <a:bodyPr>
            <a:normAutofit/>
          </a:bodyPr>
          <a:lstStyle/>
          <a:p>
            <a:r>
              <a:rPr lang="ru-RU" dirty="0" smtClean="0"/>
              <a:t>В степях и полупустынях распространены насекомоядные животные: еж и выхухоль. Выхухоль обитает лишь в поймах Дона и Волги, ведет полуводный образ жизни. Мех ее красивый, мягкий.</a:t>
            </a:r>
            <a:endParaRPr lang="ru-RU" dirty="0"/>
          </a:p>
        </p:txBody>
      </p:sp>
      <p:pic>
        <p:nvPicPr>
          <p:cNvPr id="41986" name="Picture 2" descr="http://img-fotki.yandex.ru/get/5504/collector2012.0/0_4e358_7c659089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3286124"/>
            <a:ext cx="4188561" cy="3143248"/>
          </a:xfrm>
          <a:prstGeom prst="rect">
            <a:avLst/>
          </a:prstGeom>
          <a:noFill/>
        </p:spPr>
      </p:pic>
      <p:pic>
        <p:nvPicPr>
          <p:cNvPr id="5" name="Picture 6" descr="http://bm.img.com.ua/img/prikol/images/large/7/4/185047_4085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3143248"/>
            <a:ext cx="3571868" cy="2453520"/>
          </a:xfrm>
          <a:prstGeom prst="rect">
            <a:avLst/>
          </a:prstGeom>
          <a:noFill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0" y="6286520"/>
            <a:ext cx="5072098" cy="571480"/>
          </a:xfrm>
          <a:prstGeom prst="rect">
            <a:avLst/>
          </a:prstGeom>
        </p:spPr>
        <p:txBody>
          <a:bodyPr vert="horz" anchor="b">
            <a:normAutofit fontScale="925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dirty="0" smtClean="0">
                <a:solidFill>
                  <a:srgbClr val="FF000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ёж обыкновенный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5072066" y="5643578"/>
            <a:ext cx="5072098" cy="571480"/>
          </a:xfrm>
          <a:prstGeom prst="rect">
            <a:avLst/>
          </a:prstGeom>
        </p:spPr>
        <p:txBody>
          <a:bodyPr vert="horz" anchor="b">
            <a:normAutofit fontScale="925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dirty="0" smtClean="0">
                <a:solidFill>
                  <a:srgbClr val="FF000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выхухоль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www.mukachevo.net/Content/img/news/p_21289_1_galleryb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762250"/>
            <a:ext cx="3524250" cy="409575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3255838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Богата область птицами. Преобладают представители степей, полупустынь: жаворонки, дрофы, стрепеты, серые куропатки, перепела, воробьи, синицы, славки, ласточки и другие. Многие птицы, такие, как обыкновенная пустельга, луни, орлы степные, являются хищными и питаются грызунами.</a:t>
            </a:r>
          </a:p>
          <a:p>
            <a:r>
              <a:rPr lang="ru-RU" dirty="0" smtClean="0"/>
              <a:t>Пойменные леса, лесополосы и овраги, поросшие кустарниками и деревьями, дают приют лесным птицам—иволгам, синицам, дятлам и другим. В поймах</a:t>
            </a:r>
          </a:p>
          <a:p>
            <a:r>
              <a:rPr lang="ru-RU" dirty="0" smtClean="0"/>
              <a:t>рек, на озерах обитают водоплавающие птицы. Создание водохранилищ и лесополос в области способствует распространению видов, обитающих в лесах и на водоемах.</a:t>
            </a:r>
          </a:p>
          <a:p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40964" name="Picture 4" descr="http://www.goldensites.ru/media/1/B_7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3143248"/>
            <a:ext cx="3343822" cy="3167056"/>
          </a:xfrm>
          <a:prstGeom prst="rect">
            <a:avLst/>
          </a:prstGeom>
          <a:noFill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0" y="6286520"/>
            <a:ext cx="5072098" cy="571480"/>
          </a:xfrm>
          <a:prstGeom prst="rect">
            <a:avLst/>
          </a:prstGeom>
        </p:spPr>
        <p:txBody>
          <a:bodyPr vert="horz" anchor="b">
            <a:normAutofit fontScale="925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dirty="0" smtClean="0">
                <a:solidFill>
                  <a:srgbClr val="FF000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степной орёл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5357818" y="6286520"/>
            <a:ext cx="5072098" cy="571480"/>
          </a:xfrm>
          <a:prstGeom prst="rect">
            <a:avLst/>
          </a:prstGeom>
        </p:spPr>
        <p:txBody>
          <a:bodyPr vert="horz" anchor="b">
            <a:normAutofit fontScale="925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dirty="0" smtClean="0">
                <a:solidFill>
                  <a:srgbClr val="FF000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пёстрый дятел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3255838"/>
          </a:xfrm>
        </p:spPr>
        <p:txBody>
          <a:bodyPr>
            <a:normAutofit/>
          </a:bodyPr>
          <a:lstStyle/>
          <a:p>
            <a:r>
              <a:rPr lang="ru-RU" dirty="0" smtClean="0"/>
              <a:t>Повсеместно в области распространены пресмыкающиеся: ящерицы, ужи, черепахи и другие.</a:t>
            </a:r>
            <a:endParaRPr lang="ru-RU" dirty="0"/>
          </a:p>
        </p:txBody>
      </p:sp>
      <p:pic>
        <p:nvPicPr>
          <p:cNvPr id="39938" name="Picture 2" descr="http://yahooeu.ru/uploads/posts/08/10/03/25/yahooeu_ru_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285992"/>
            <a:ext cx="4500595" cy="2812872"/>
          </a:xfrm>
          <a:prstGeom prst="rect">
            <a:avLst/>
          </a:prstGeom>
          <a:noFill/>
        </p:spPr>
      </p:pic>
      <p:pic>
        <p:nvPicPr>
          <p:cNvPr id="39940" name="Picture 4" descr="http://copypast.ru/uploads/posts/thumbs/1322210552_3948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5049" y="3571876"/>
            <a:ext cx="4378951" cy="3286124"/>
          </a:xfrm>
          <a:prstGeom prst="rect">
            <a:avLst/>
          </a:prstGeom>
          <a:noFill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0" y="5000636"/>
            <a:ext cx="5072098" cy="571480"/>
          </a:xfrm>
          <a:prstGeom prst="rect">
            <a:avLst/>
          </a:prstGeom>
        </p:spPr>
        <p:txBody>
          <a:bodyPr vert="horz" anchor="b">
            <a:normAutofit fontScale="925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dirty="0" smtClean="0">
                <a:solidFill>
                  <a:srgbClr val="FF000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ящерица прыткая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5000628" y="2928934"/>
            <a:ext cx="5072098" cy="571480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solidFill>
                  <a:srgbClr val="FF000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уж обыкновенный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3255838"/>
          </a:xfrm>
        </p:spPr>
        <p:txBody>
          <a:bodyPr>
            <a:normAutofit/>
          </a:bodyPr>
          <a:lstStyle/>
          <a:p>
            <a:r>
              <a:rPr lang="ru-RU" dirty="0" smtClean="0"/>
              <a:t>Земноводными область небогата.</a:t>
            </a:r>
            <a:endParaRPr lang="ru-RU" dirty="0"/>
          </a:p>
        </p:txBody>
      </p:sp>
      <p:pic>
        <p:nvPicPr>
          <p:cNvPr id="37890" name="Picture 2" descr="http://www.megabook.ru/MObjects2/data/pict2002/o000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214422"/>
            <a:ext cx="4000528" cy="2896005"/>
          </a:xfrm>
          <a:prstGeom prst="rect">
            <a:avLst/>
          </a:prstGeom>
          <a:noFill/>
        </p:spPr>
      </p:pic>
      <p:pic>
        <p:nvPicPr>
          <p:cNvPr id="37892" name="Picture 4" descr="http://zoology.edu.ru/attach.asp?a_no=144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72488" y="4143380"/>
            <a:ext cx="3876225" cy="2714620"/>
          </a:xfrm>
          <a:prstGeom prst="rect">
            <a:avLst/>
          </a:prstGeom>
          <a:noFill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0" y="4143380"/>
            <a:ext cx="5072098" cy="571480"/>
          </a:xfrm>
          <a:prstGeom prst="rect">
            <a:avLst/>
          </a:prstGeom>
        </p:spPr>
        <p:txBody>
          <a:bodyPr vert="horz" anchor="b">
            <a:normAutofit fontScale="925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dirty="0" smtClean="0">
                <a:solidFill>
                  <a:srgbClr val="FF000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лягушка прудовая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5000628" y="3571876"/>
            <a:ext cx="5072098" cy="571480"/>
          </a:xfrm>
          <a:prstGeom prst="rect">
            <a:avLst/>
          </a:prstGeom>
        </p:spPr>
        <p:txBody>
          <a:bodyPr vert="horz" anchor="b">
            <a:normAutofit fontScale="925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dirty="0" smtClean="0">
                <a:solidFill>
                  <a:srgbClr val="FF000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жаба серая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3255838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В реках, озерах, искусственных водоемах обитают рыбы, ценные в промысловом отношении: стерлядь, судак, сазан, сом. В Волге и Дону водятся осетр, белуга, сельдь, </a:t>
            </a:r>
            <a:r>
              <a:rPr lang="ru-RU" dirty="0" err="1" smtClean="0"/>
              <a:t>берш</a:t>
            </a:r>
            <a:r>
              <a:rPr lang="ru-RU" dirty="0" smtClean="0"/>
              <a:t>, окунь. Сооружение Волгоградского и Цимлянского водохранилищ изменило условия естественного размножения ценных промысловых рыб, особенно осетровых пород. Для прохождения осетровых рыб к своим нерестилищам в плотинах водохранилищ сооружены подъемники (лифты). Созданы рыбоводные заводы и рыбопитомники по искусственному воспроизводству рыбы.</a:t>
            </a:r>
            <a:endParaRPr lang="ru-RU" dirty="0"/>
          </a:p>
        </p:txBody>
      </p:sp>
      <p:pic>
        <p:nvPicPr>
          <p:cNvPr id="38914" name="Picture 2" descr="http://www.rybolov.ru/editor/storage/uploads/2007_06_R_Glazkov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3357562"/>
            <a:ext cx="5715040" cy="2880627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2786050" y="6286520"/>
            <a:ext cx="5072098" cy="571480"/>
          </a:xfrm>
          <a:prstGeom prst="rect">
            <a:avLst/>
          </a:prstGeom>
        </p:spPr>
        <p:txBody>
          <a:bodyPr vert="horz" anchor="b">
            <a:normAutofit fontScale="775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dirty="0" smtClean="0">
                <a:solidFill>
                  <a:srgbClr val="FF000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судак обыкновенный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14356"/>
            <a:ext cx="9644130" cy="1071570"/>
          </a:xfrm>
        </p:spPr>
        <p:txBody>
          <a:bodyPr>
            <a:normAutofit/>
          </a:bodyPr>
          <a:lstStyle/>
          <a:p>
            <a:r>
              <a:rPr lang="ru-RU" dirty="0" smtClean="0"/>
              <a:t>  В нашей области очень много насекомых.</a:t>
            </a:r>
            <a:endParaRPr lang="ru-RU" dirty="0"/>
          </a:p>
        </p:txBody>
      </p:sp>
      <p:pic>
        <p:nvPicPr>
          <p:cNvPr id="36866" name="Picture 2" descr="http://www.yesnet.yk.ca/schools/wes/webquests_themes/animals/insects/images/praying_mantis_l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71612"/>
            <a:ext cx="4374956" cy="3167056"/>
          </a:xfrm>
          <a:prstGeom prst="rect">
            <a:avLst/>
          </a:prstGeom>
          <a:noFill/>
        </p:spPr>
      </p:pic>
      <p:pic>
        <p:nvPicPr>
          <p:cNvPr id="36868" name="Picture 4" descr="http://www.servimg.com/u/f62/15/02/36/43/4229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3429000"/>
            <a:ext cx="4283756" cy="3214686"/>
          </a:xfrm>
          <a:prstGeom prst="rect">
            <a:avLst/>
          </a:prstGeom>
          <a:noFill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0" y="4714884"/>
            <a:ext cx="5072098" cy="571480"/>
          </a:xfrm>
          <a:prstGeom prst="rect">
            <a:avLst/>
          </a:prstGeom>
        </p:spPr>
        <p:txBody>
          <a:bodyPr vert="horz" anchor="b">
            <a:normAutofit fontScale="925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dirty="0" smtClean="0">
                <a:solidFill>
                  <a:srgbClr val="FF000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богомол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4429124" y="2786058"/>
            <a:ext cx="5072098" cy="571480"/>
          </a:xfrm>
          <a:prstGeom prst="rect">
            <a:avLst/>
          </a:prstGeom>
        </p:spPr>
        <p:txBody>
          <a:bodyPr vert="horz" anchor="b">
            <a:normAutofit fontScale="925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dirty="0" err="1" smtClean="0">
                <a:solidFill>
                  <a:srgbClr val="FF000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красотел</a:t>
            </a:r>
            <a:r>
              <a:rPr lang="ru-RU" sz="3600" b="1" dirty="0" smtClean="0">
                <a:solidFill>
                  <a:srgbClr val="FF000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 пахучий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2970086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Особенности животного мира определяются географическим положением региона на юго-востоке Русской равнины. Эта территория тысячелетиями была переходной полосой, по которой мигрировали животные</a:t>
            </a:r>
            <a:endParaRPr lang="ru-RU" dirty="0"/>
          </a:p>
        </p:txBody>
      </p:sp>
      <p:pic>
        <p:nvPicPr>
          <p:cNvPr id="12290" name="Picture 2" descr="http://attachments-blog.tut.by/64128/files/2012/06/kabanyi3-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3143248"/>
            <a:ext cx="5391142" cy="33792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www.uralinform.ru/media/photo/big/los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071678"/>
            <a:ext cx="4000485" cy="266699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4786322"/>
            <a:ext cx="1282998" cy="67721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лось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146988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Здесь проходят границы распространения</a:t>
            </a:r>
          </a:p>
          <a:p>
            <a:pPr>
              <a:buNone/>
            </a:pPr>
            <a:r>
              <a:rPr lang="ru-RU" dirty="0" smtClean="0"/>
              <a:t>и </a:t>
            </a:r>
            <a:r>
              <a:rPr lang="ru-RU" i="1" dirty="0" smtClean="0"/>
              <a:t>лесных видов </a:t>
            </a:r>
            <a:r>
              <a:rPr lang="ru-RU" dirty="0" smtClean="0"/>
              <a:t>(лось, хорек лесной,</a:t>
            </a:r>
          </a:p>
          <a:p>
            <a:pPr>
              <a:buNone/>
            </a:pPr>
            <a:r>
              <a:rPr lang="ru-RU" dirty="0" smtClean="0"/>
              <a:t>выхухоль и др.)</a:t>
            </a:r>
            <a:endParaRPr lang="ru-RU" dirty="0"/>
          </a:p>
        </p:txBody>
      </p:sp>
      <p:pic>
        <p:nvPicPr>
          <p:cNvPr id="26628" name="Picture 4" descr="http://newsimg.bbc.co.uk/media/images/42937000/jpg/_42937095_poleca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1928802"/>
            <a:ext cx="3319458" cy="2393840"/>
          </a:xfrm>
          <a:prstGeom prst="rect">
            <a:avLst/>
          </a:prstGeom>
          <a:noFill/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5786446" y="1214422"/>
            <a:ext cx="2854634" cy="677214"/>
          </a:xfrm>
          <a:prstGeom prst="rect">
            <a:avLst/>
          </a:prstGeom>
        </p:spPr>
        <p:txBody>
          <a:bodyPr vert="horz" anchor="b">
            <a:normAutofit fontScale="675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dirty="0" smtClean="0">
                <a:solidFill>
                  <a:srgbClr val="FF000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л</a:t>
            </a:r>
            <a:r>
              <a:rPr kumimoji="0" lang="ru-RU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есной</a:t>
            </a: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хорёк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6630" name="Picture 6" descr="http://bm.img.com.ua/img/prikol/images/large/7/4/185047_40853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00496" y="4404480"/>
            <a:ext cx="3571868" cy="2453520"/>
          </a:xfrm>
          <a:prstGeom prst="rect">
            <a:avLst/>
          </a:prstGeom>
          <a:noFill/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1643042" y="6286520"/>
            <a:ext cx="2428892" cy="571480"/>
          </a:xfrm>
          <a:prstGeom prst="rect">
            <a:avLst/>
          </a:prstGeom>
        </p:spPr>
        <p:txBody>
          <a:bodyPr vert="horz" anchor="b">
            <a:normAutofit fontScale="975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выхухоль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2" name="Picture 8" descr="http://pospelova.ucoz.ru/_tbkp/vsem/ushastyj_joz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643050"/>
            <a:ext cx="4857752" cy="3238501"/>
          </a:xfrm>
          <a:prstGeom prst="rect">
            <a:avLst/>
          </a:prstGeom>
          <a:noFill/>
        </p:spPr>
      </p:pic>
      <p:pic>
        <p:nvPicPr>
          <p:cNvPr id="26634" name="Picture 10" descr="http://900igr.net/datai/okruzhajuschij-mir/Urok-Zona-stepej/0023-032-Ushastaja-kruglogolovk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2932" y="4071942"/>
            <a:ext cx="4341067" cy="278605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4857760"/>
            <a:ext cx="3640452" cy="677214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ушастый ёж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111269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и пустынных видов (ушастый еж,</a:t>
            </a:r>
          </a:p>
          <a:p>
            <a:pPr>
              <a:buNone/>
            </a:pPr>
            <a:r>
              <a:rPr lang="ru-RU" dirty="0" smtClean="0"/>
              <a:t>ящерицы-круглоголовки и др.).</a:t>
            </a:r>
            <a:endParaRPr lang="ru-RU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5929322" y="3357562"/>
            <a:ext cx="2854634" cy="677214"/>
          </a:xfrm>
          <a:prstGeom prst="rect">
            <a:avLst/>
          </a:prstGeom>
        </p:spPr>
        <p:txBody>
          <a:bodyPr vert="horz" anchor="b">
            <a:normAutofit fontScale="675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dirty="0" smtClean="0">
                <a:solidFill>
                  <a:srgbClr val="FF000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ящерица-круглоголовка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http://www.moscowzoo.ru/images/a5_06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2" y="2071678"/>
            <a:ext cx="3744310" cy="2809866"/>
          </a:xfrm>
          <a:prstGeom prst="rect">
            <a:avLst/>
          </a:prstGeom>
          <a:noFill/>
        </p:spPr>
      </p:pic>
      <p:pic>
        <p:nvPicPr>
          <p:cNvPr id="28674" name="Picture 2" descr="http://www.seo.org/lifehubara/imagen/pteori_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000240"/>
            <a:ext cx="3929090" cy="333895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214950"/>
            <a:ext cx="3640452" cy="117728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чернобрюхий рябок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161276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Встречаются даже представители</a:t>
            </a:r>
          </a:p>
          <a:p>
            <a:pPr>
              <a:buNone/>
            </a:pPr>
            <a:r>
              <a:rPr lang="ru-RU" dirty="0" smtClean="0"/>
              <a:t>африканской фауны: птицы — пустынные</a:t>
            </a:r>
          </a:p>
          <a:p>
            <a:pPr>
              <a:buNone/>
            </a:pPr>
            <a:r>
              <a:rPr lang="ru-RU" dirty="0" smtClean="0"/>
              <a:t>чернобрюхие рябки и грызуны-песчанки.</a:t>
            </a:r>
            <a:endParaRPr lang="ru-RU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5429256" y="5214950"/>
            <a:ext cx="2854634" cy="677214"/>
          </a:xfrm>
          <a:prstGeom prst="rect">
            <a:avLst/>
          </a:prstGeom>
        </p:spPr>
        <p:txBody>
          <a:bodyPr vert="horz" anchor="b">
            <a:normAutofit fontScale="975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dirty="0" smtClean="0">
                <a:solidFill>
                  <a:srgbClr val="FF000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песчанка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2255706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dirty="0" smtClean="0"/>
              <a:t>Интенсивная хозяйственная деятельность и неумеренная</a:t>
            </a:r>
          </a:p>
          <a:p>
            <a:pPr>
              <a:buNone/>
            </a:pPr>
            <a:r>
              <a:rPr lang="ru-RU" dirty="0" smtClean="0"/>
              <a:t>охота за последние столетия значительно изменили</a:t>
            </a:r>
          </a:p>
          <a:p>
            <a:pPr>
              <a:buNone/>
            </a:pPr>
            <a:r>
              <a:rPr lang="ru-RU" dirty="0" smtClean="0"/>
              <a:t>природные экосистемы, привели к исчезновению и</a:t>
            </a:r>
          </a:p>
          <a:p>
            <a:pPr>
              <a:buNone/>
            </a:pPr>
            <a:r>
              <a:rPr lang="ru-RU" dirty="0" smtClean="0"/>
              <a:t>вытеснению многих представителей лесной и степной</a:t>
            </a:r>
          </a:p>
          <a:p>
            <a:pPr>
              <a:buNone/>
            </a:pPr>
            <a:r>
              <a:rPr lang="ru-RU" dirty="0" smtClean="0"/>
              <a:t>фауны. Многие крупные дикие копытные и хищники, некоторые</a:t>
            </a:r>
          </a:p>
          <a:p>
            <a:pPr>
              <a:buNone/>
            </a:pPr>
            <a:r>
              <a:rPr lang="ru-RU" dirty="0" smtClean="0"/>
              <a:t>грызуны и птицы, обильно заселявшие территорию</a:t>
            </a:r>
          </a:p>
          <a:p>
            <a:pPr>
              <a:buNone/>
            </a:pPr>
            <a:r>
              <a:rPr lang="ru-RU" dirty="0" smtClean="0"/>
              <a:t>Волгоградской области еще в Х</a:t>
            </a:r>
            <a:r>
              <a:rPr lang="en-US" dirty="0" smtClean="0"/>
              <a:t>VIII</a:t>
            </a:r>
            <a:r>
              <a:rPr lang="ru-RU" dirty="0" smtClean="0"/>
              <a:t> в., полностью истреблены —</a:t>
            </a:r>
          </a:p>
          <a:p>
            <a:pPr>
              <a:buNone/>
            </a:pPr>
            <a:r>
              <a:rPr lang="ru-RU" dirty="0" smtClean="0"/>
              <a:t>равнинный зубр, дикий </a:t>
            </a:r>
            <a:r>
              <a:rPr lang="ru-RU" dirty="0" err="1" smtClean="0"/>
              <a:t>осел-кулан</a:t>
            </a:r>
            <a:r>
              <a:rPr lang="ru-RU" dirty="0" smtClean="0"/>
              <a:t>, лошадь- тарпан и др.</a:t>
            </a:r>
            <a:endParaRPr lang="ru-RU" dirty="0"/>
          </a:p>
        </p:txBody>
      </p:sp>
      <p:pic>
        <p:nvPicPr>
          <p:cNvPr id="30722" name="Picture 2" descr="http://www.september-t.ru/upload/september/location/28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2762250"/>
            <a:ext cx="5686425" cy="4095750"/>
          </a:xfrm>
          <a:prstGeom prst="rect">
            <a:avLst/>
          </a:prstGeom>
          <a:noFill/>
        </p:spPr>
      </p:pic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0" y="6072206"/>
            <a:ext cx="9144000" cy="785794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6000" dirty="0" smtClean="0">
                <a:solidFill>
                  <a:srgbClr val="FF0000"/>
                </a:solidFill>
              </a:rPr>
              <a:t>равнинный зубр</a:t>
            </a:r>
            <a:endParaRPr lang="ru-RU" sz="6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5806440"/>
            <a:ext cx="8929718" cy="1051560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solidFill>
                  <a:srgbClr val="FF0000"/>
                </a:solidFill>
              </a:rPr>
              <a:t>дикий </a:t>
            </a:r>
            <a:r>
              <a:rPr lang="ru-RU" sz="6000" dirty="0" err="1" smtClean="0">
                <a:solidFill>
                  <a:srgbClr val="FF0000"/>
                </a:solidFill>
              </a:rPr>
              <a:t>осел-кулан</a:t>
            </a:r>
            <a:endParaRPr lang="ru-RU" sz="6000" dirty="0">
              <a:solidFill>
                <a:srgbClr val="FF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3794" name="AutoShape 2" descr="http://img-fotki.yandex.ru/get/4104/olga240668.e/0_3d798_5fc94a_XL.jpg"/>
          <p:cNvSpPr>
            <a:spLocks noChangeAspect="1" noChangeArrowheads="1"/>
          </p:cNvSpPr>
          <p:nvPr/>
        </p:nvSpPr>
        <p:spPr bwMode="auto">
          <a:xfrm>
            <a:off x="155575" y="-2833688"/>
            <a:ext cx="4391025" cy="59055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3796" name="AutoShape 4" descr="http://img-fotki.yandex.ru/get/4104/olga240668.e/0_3d798_5fc94a_XL.jpg"/>
          <p:cNvSpPr>
            <a:spLocks noChangeAspect="1" noChangeArrowheads="1"/>
          </p:cNvSpPr>
          <p:nvPr/>
        </p:nvSpPr>
        <p:spPr bwMode="auto">
          <a:xfrm>
            <a:off x="155575" y="-2833688"/>
            <a:ext cx="4391025" cy="59055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170" name="Picture 2" descr="http://equinepreservation.org/images/IndianAs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428604"/>
            <a:ext cx="7215238" cy="53770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5806440"/>
            <a:ext cx="8929718" cy="1051560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solidFill>
                  <a:srgbClr val="FF0000"/>
                </a:solidFill>
              </a:rPr>
              <a:t>лошадь- тарпан</a:t>
            </a:r>
            <a:endParaRPr lang="ru-RU" sz="6000" dirty="0">
              <a:solidFill>
                <a:srgbClr val="FF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3794" name="AutoShape 2" descr="http://img-fotki.yandex.ru/get/4104/olga240668.e/0_3d798_5fc94a_XL.jpg"/>
          <p:cNvSpPr>
            <a:spLocks noChangeAspect="1" noChangeArrowheads="1"/>
          </p:cNvSpPr>
          <p:nvPr/>
        </p:nvSpPr>
        <p:spPr bwMode="auto">
          <a:xfrm>
            <a:off x="155575" y="-2833688"/>
            <a:ext cx="4391025" cy="59055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3796" name="AutoShape 4" descr="http://img-fotki.yandex.ru/get/4104/olga240668.e/0_3d798_5fc94a_XL.jpg"/>
          <p:cNvSpPr>
            <a:spLocks noChangeAspect="1" noChangeArrowheads="1"/>
          </p:cNvSpPr>
          <p:nvPr/>
        </p:nvSpPr>
        <p:spPr bwMode="auto">
          <a:xfrm>
            <a:off x="155575" y="-2833688"/>
            <a:ext cx="4391025" cy="59055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1746" name="Picture 2" descr="http://img0.liveinternet.ru/images/attach/b/3/8/362/8362095_przhevale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785794"/>
            <a:ext cx="7009008" cy="46434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15413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Очень редкими в настоящее время стали</a:t>
            </a:r>
          </a:p>
          <a:p>
            <a:pPr>
              <a:buNone/>
            </a:pPr>
            <a:r>
              <a:rPr lang="ru-RU" dirty="0" smtClean="0"/>
              <a:t>степная антилопа — сайгак, степная</a:t>
            </a:r>
          </a:p>
          <a:p>
            <a:pPr>
              <a:buNone/>
            </a:pPr>
            <a:r>
              <a:rPr lang="ru-RU" dirty="0" smtClean="0"/>
              <a:t>пищуха, перевязка, европейский сурок,</a:t>
            </a:r>
            <a:endParaRPr lang="ru-RU" dirty="0"/>
          </a:p>
        </p:txBody>
      </p:sp>
      <p:pic>
        <p:nvPicPr>
          <p:cNvPr id="33794" name="Picture 2" descr="http://viki.rdf.ru/media/upload/preview/saigak4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2071678"/>
            <a:ext cx="4095750" cy="4095750"/>
          </a:xfrm>
          <a:prstGeom prst="rect">
            <a:avLst/>
          </a:prstGeom>
          <a:noFill/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0" y="5806440"/>
            <a:ext cx="9144000" cy="1051560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solidFill>
                  <a:srgbClr val="FF0000"/>
                </a:solidFill>
              </a:rPr>
              <a:t>сайгак</a:t>
            </a:r>
            <a:endParaRPr lang="ru-RU" sz="6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806440"/>
            <a:ext cx="8001056" cy="1051560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ru-RU" sz="6000" dirty="0" smtClean="0">
                <a:solidFill>
                  <a:srgbClr val="FF0000"/>
                </a:solidFill>
              </a:rPr>
              <a:t>степная пищуха</a:t>
            </a:r>
            <a:endParaRPr lang="ru-RU" sz="6000" dirty="0">
              <a:solidFill>
                <a:srgbClr val="FF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3794" name="AutoShape 2" descr="http://img-fotki.yandex.ru/get/4104/olga240668.e/0_3d798_5fc94a_XL.jpg"/>
          <p:cNvSpPr>
            <a:spLocks noChangeAspect="1" noChangeArrowheads="1"/>
          </p:cNvSpPr>
          <p:nvPr/>
        </p:nvSpPr>
        <p:spPr bwMode="auto">
          <a:xfrm>
            <a:off x="155575" y="-2833688"/>
            <a:ext cx="4391025" cy="59055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3796" name="AutoShape 4" descr="http://img-fotki.yandex.ru/get/4104/olga240668.e/0_3d798_5fc94a_XL.jpg"/>
          <p:cNvSpPr>
            <a:spLocks noChangeAspect="1" noChangeArrowheads="1"/>
          </p:cNvSpPr>
          <p:nvPr/>
        </p:nvSpPr>
        <p:spPr bwMode="auto">
          <a:xfrm>
            <a:off x="155575" y="-2833688"/>
            <a:ext cx="4391025" cy="59055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5842" name="Picture 2" descr="http://900igr.net/datai/okruzhajuschij-mir/Orenburgskaja-oblast/0009-005-Pischukha-stepnaj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7" y="500042"/>
            <a:ext cx="7605655" cy="50006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85784" y="5806440"/>
            <a:ext cx="9429784" cy="1051560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solidFill>
                  <a:srgbClr val="FF0000"/>
                </a:solidFill>
              </a:rPr>
              <a:t>перевязка</a:t>
            </a:r>
            <a:endParaRPr lang="ru-RU" sz="6000" dirty="0">
              <a:solidFill>
                <a:srgbClr val="FF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3794" name="AutoShape 2" descr="http://img-fotki.yandex.ru/get/4104/olga240668.e/0_3d798_5fc94a_XL.jpg"/>
          <p:cNvSpPr>
            <a:spLocks noChangeAspect="1" noChangeArrowheads="1"/>
          </p:cNvSpPr>
          <p:nvPr/>
        </p:nvSpPr>
        <p:spPr bwMode="auto">
          <a:xfrm>
            <a:off x="155575" y="-2833688"/>
            <a:ext cx="4391025" cy="59055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3796" name="AutoShape 4" descr="http://img-fotki.yandex.ru/get/4104/olga240668.e/0_3d798_5fc94a_XL.jpg"/>
          <p:cNvSpPr>
            <a:spLocks noChangeAspect="1" noChangeArrowheads="1"/>
          </p:cNvSpPr>
          <p:nvPr/>
        </p:nvSpPr>
        <p:spPr bwMode="auto">
          <a:xfrm>
            <a:off x="155575" y="-2833688"/>
            <a:ext cx="4391025" cy="59055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7890" name="Picture 2" descr="http://i076.radikal.ru/1005/ac/200e45afe7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500041"/>
            <a:ext cx="7929618" cy="53028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806440"/>
            <a:ext cx="9144000" cy="1051560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solidFill>
                  <a:srgbClr val="FF0000"/>
                </a:solidFill>
              </a:rPr>
              <a:t>европейский сурок</a:t>
            </a:r>
            <a:endParaRPr lang="ru-RU" sz="6000" dirty="0">
              <a:solidFill>
                <a:srgbClr val="FF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3794" name="AutoShape 2" descr="http://img-fotki.yandex.ru/get/4104/olga240668.e/0_3d798_5fc94a_XL.jpg"/>
          <p:cNvSpPr>
            <a:spLocks noChangeAspect="1" noChangeArrowheads="1"/>
          </p:cNvSpPr>
          <p:nvPr/>
        </p:nvSpPr>
        <p:spPr bwMode="auto">
          <a:xfrm>
            <a:off x="155575" y="-2833688"/>
            <a:ext cx="4391025" cy="59055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3796" name="AutoShape 4" descr="http://img-fotki.yandex.ru/get/4104/olga240668.e/0_3d798_5fc94a_XL.jpg"/>
          <p:cNvSpPr>
            <a:spLocks noChangeAspect="1" noChangeArrowheads="1"/>
          </p:cNvSpPr>
          <p:nvPr/>
        </p:nvSpPr>
        <p:spPr bwMode="auto">
          <a:xfrm>
            <a:off x="155575" y="-2833688"/>
            <a:ext cx="4391025" cy="59055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6870" name="Picture 6" descr="http://img1.liveinternet.ru/images/attach/c/1/57/540/57540338_Baybak_evropeyski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928670"/>
            <a:ext cx="5572164" cy="41791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zooo-loos.com.ua/_fr/1/57443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2015344"/>
            <a:ext cx="4286280" cy="4336707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15413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А  также многочисленные в начале XX в. дрофа и стрепет, лебедь-шипун, журавли и многие хищные птицы.</a:t>
            </a:r>
            <a:endParaRPr lang="ru-RU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0" y="5806440"/>
            <a:ext cx="9144000" cy="1051560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solidFill>
                  <a:srgbClr val="FF0000"/>
                </a:solidFill>
              </a:rPr>
              <a:t>дрофа</a:t>
            </a:r>
            <a:endParaRPr lang="ru-RU" sz="6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85784" y="5806440"/>
            <a:ext cx="9429784" cy="1051560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solidFill>
                  <a:srgbClr val="FF0000"/>
                </a:solidFill>
              </a:rPr>
              <a:t>стрепет</a:t>
            </a:r>
            <a:endParaRPr lang="ru-RU" sz="6000" dirty="0">
              <a:solidFill>
                <a:srgbClr val="FF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3794" name="AutoShape 2" descr="http://img-fotki.yandex.ru/get/4104/olga240668.e/0_3d798_5fc94a_XL.jpg"/>
          <p:cNvSpPr>
            <a:spLocks noChangeAspect="1" noChangeArrowheads="1"/>
          </p:cNvSpPr>
          <p:nvPr/>
        </p:nvSpPr>
        <p:spPr bwMode="auto">
          <a:xfrm>
            <a:off x="155575" y="-2833688"/>
            <a:ext cx="4391025" cy="59055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3796" name="AutoShape 4" descr="http://img-fotki.yandex.ru/get/4104/olga240668.e/0_3d798_5fc94a_XL.jpg"/>
          <p:cNvSpPr>
            <a:spLocks noChangeAspect="1" noChangeArrowheads="1"/>
          </p:cNvSpPr>
          <p:nvPr/>
        </p:nvSpPr>
        <p:spPr bwMode="auto">
          <a:xfrm>
            <a:off x="155575" y="-2833688"/>
            <a:ext cx="4391025" cy="59055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9940" name="Picture 4" descr="&amp;Scy;&amp;tcy;&amp;rcy;&amp;iecy;&amp;pcy;&amp;iecy;&amp;tcy; (Tetrax tetrax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714356"/>
            <a:ext cx="6713448" cy="46434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www.floranimal.ru/gallery/big/11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1" y="714356"/>
            <a:ext cx="7679419" cy="514353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85784" y="5806440"/>
            <a:ext cx="9429784" cy="1051560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solidFill>
                  <a:srgbClr val="FF0000"/>
                </a:solidFill>
              </a:rPr>
              <a:t>лебедь-шипун</a:t>
            </a:r>
            <a:endParaRPr lang="ru-RU" sz="6000" dirty="0">
              <a:solidFill>
                <a:srgbClr val="FF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3794" name="AutoShape 2" descr="http://img-fotki.yandex.ru/get/4104/olga240668.e/0_3d798_5fc94a_XL.jpg"/>
          <p:cNvSpPr>
            <a:spLocks noChangeAspect="1" noChangeArrowheads="1"/>
          </p:cNvSpPr>
          <p:nvPr/>
        </p:nvSpPr>
        <p:spPr bwMode="auto">
          <a:xfrm>
            <a:off x="155575" y="-2833688"/>
            <a:ext cx="4391025" cy="59055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3796" name="AutoShape 4" descr="http://img-fotki.yandex.ru/get/4104/olga240668.e/0_3d798_5fc94a_XL.jpg"/>
          <p:cNvSpPr>
            <a:spLocks noChangeAspect="1" noChangeArrowheads="1"/>
          </p:cNvSpPr>
          <p:nvPr/>
        </p:nvSpPr>
        <p:spPr bwMode="auto">
          <a:xfrm>
            <a:off x="155575" y="-2833688"/>
            <a:ext cx="4391025" cy="59055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85784" y="5806440"/>
            <a:ext cx="9429784" cy="1051560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solidFill>
                  <a:srgbClr val="FF0000"/>
                </a:solidFill>
              </a:rPr>
              <a:t>журавли</a:t>
            </a:r>
            <a:endParaRPr lang="ru-RU" sz="6000" dirty="0">
              <a:solidFill>
                <a:srgbClr val="FF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3794" name="AutoShape 2" descr="http://img-fotki.yandex.ru/get/4104/olga240668.e/0_3d798_5fc94a_XL.jpg"/>
          <p:cNvSpPr>
            <a:spLocks noChangeAspect="1" noChangeArrowheads="1"/>
          </p:cNvSpPr>
          <p:nvPr/>
        </p:nvSpPr>
        <p:spPr bwMode="auto">
          <a:xfrm>
            <a:off x="155575" y="-2833688"/>
            <a:ext cx="4391025" cy="59055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3796" name="AutoShape 4" descr="http://img-fotki.yandex.ru/get/4104/olga240668.e/0_3d798_5fc94a_XL.jpg"/>
          <p:cNvSpPr>
            <a:spLocks noChangeAspect="1" noChangeArrowheads="1"/>
          </p:cNvSpPr>
          <p:nvPr/>
        </p:nvSpPr>
        <p:spPr bwMode="auto">
          <a:xfrm>
            <a:off x="155575" y="-2833688"/>
            <a:ext cx="4391025" cy="59055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986" name="Picture 2" descr="http://stat16.privet.ru/lr/0b1196021fb124a6950fed3a536130c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642918"/>
            <a:ext cx="6929486" cy="51373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6" name="Picture 6" descr="&amp;IEcy;&amp;ncy;&amp;ocy;&amp;tcy;&amp;ocy;&amp;vcy;&amp;icy;&amp;dcy;&amp;ncy;&amp;acy;&amp;yacy; &amp;scy;&amp;ocy;&amp;bcy;&amp;acy;&amp;kcy;&amp;a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2714620"/>
            <a:ext cx="2990850" cy="2752725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5143488"/>
            <a:ext cx="8183880" cy="1714512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Но, несмотря на активное антропогенное воздействие, животный мир нашей области уникален и разнообразен. </a:t>
            </a:r>
          </a:p>
          <a:p>
            <a:endParaRPr lang="ru-RU" dirty="0" smtClean="0"/>
          </a:p>
        </p:txBody>
      </p:sp>
      <p:pic>
        <p:nvPicPr>
          <p:cNvPr id="10242" name="Picture 2" descr="&amp;CHcy;&amp;iocy;&amp;rcy;&amp;ncy;&amp;ycy;&amp;jcy; &amp;khcy;&amp;ocy;&amp;rcy;&amp;iocy;&amp;kcy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57166"/>
            <a:ext cx="4056379" cy="2571744"/>
          </a:xfrm>
          <a:prstGeom prst="rect">
            <a:avLst/>
          </a:prstGeom>
          <a:noFill/>
        </p:spPr>
      </p:pic>
      <p:pic>
        <p:nvPicPr>
          <p:cNvPr id="10244" name="Picture 4" descr="&amp;Scy;&amp;acy;&amp;jcy;&amp;gcy;&amp;acy;&amp;kcy;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285728"/>
            <a:ext cx="3638550" cy="4191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dirty="0" smtClean="0">
                <a:solidFill>
                  <a:schemeClr val="tx1"/>
                </a:solidFill>
              </a:rPr>
              <a:t>Составлена учителем экологии </a:t>
            </a:r>
            <a:br>
              <a:rPr lang="ru-RU" sz="2700" dirty="0" smtClean="0">
                <a:solidFill>
                  <a:schemeClr val="tx1"/>
                </a:solidFill>
              </a:rPr>
            </a:br>
            <a:r>
              <a:rPr lang="ru-RU" sz="2700" dirty="0" smtClean="0">
                <a:solidFill>
                  <a:schemeClr val="tx1"/>
                </a:solidFill>
              </a:rPr>
              <a:t>МОУ прогимназии №2 г.Волгограда</a:t>
            </a:r>
            <a:br>
              <a:rPr lang="ru-RU" sz="2700" dirty="0" smtClean="0">
                <a:solidFill>
                  <a:schemeClr val="tx1"/>
                </a:solidFill>
              </a:rPr>
            </a:br>
            <a:r>
              <a:rPr lang="ru-RU" sz="2700" dirty="0" err="1" smtClean="0">
                <a:solidFill>
                  <a:schemeClr val="tx1"/>
                </a:solidFill>
              </a:rPr>
              <a:t>Анцыперовой</a:t>
            </a:r>
            <a:r>
              <a:rPr lang="ru-RU" sz="2700" dirty="0" smtClean="0">
                <a:solidFill>
                  <a:schemeClr val="tx1"/>
                </a:solidFill>
              </a:rPr>
              <a:t> Т.А.</a:t>
            </a:r>
            <a:br>
              <a:rPr lang="ru-RU" sz="2700" dirty="0" smtClean="0">
                <a:solidFill>
                  <a:schemeClr val="tx1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3571868" y="6000768"/>
            <a:ext cx="1344912" cy="507698"/>
          </a:xfrm>
          <a:prstGeom prst="rect">
            <a:avLst/>
          </a:prstGeom>
        </p:spPr>
        <p:txBody>
          <a:bodyPr vert="horz" anchor="b">
            <a:normAutofit fontScale="525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2013</a:t>
            </a: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tint val="88000"/>
                  <a:satMod val="150000"/>
                </a:schemeClr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500034" y="428604"/>
            <a:ext cx="8183880" cy="3071834"/>
          </a:xfrm>
          <a:prstGeom prst="rect">
            <a:avLst/>
          </a:prstGeom>
        </p:spPr>
        <p:txBody>
          <a:bodyPr vert="horz" anchor="b">
            <a:normAutofit fontScale="60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Используемые источники: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lang="ru-RU" sz="2700" b="1" dirty="0" smtClean="0"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lang="ru-RU" sz="2700" b="1" dirty="0" smtClean="0"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ru-RU" sz="2700" b="1" dirty="0" smtClean="0"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Географический атлас-справочник Волгоградской области. / Под ред. В.А. </a:t>
            </a:r>
            <a:r>
              <a:rPr lang="ru-RU" sz="2700" b="1" dirty="0" err="1" smtClean="0"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Брылева</a:t>
            </a:r>
            <a:r>
              <a:rPr lang="ru-RU" sz="2700" b="1" dirty="0" smtClean="0"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. – М.: Планета, 2012. –С. 30-31.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ru-RU" sz="2700" b="1" dirty="0" smtClean="0"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География и экология Волгоградской области: учеб. пособие для ср. </a:t>
            </a:r>
            <a:r>
              <a:rPr lang="ru-RU" sz="2700" b="1" dirty="0" err="1" smtClean="0"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шк</a:t>
            </a:r>
            <a:r>
              <a:rPr lang="ru-RU" sz="2700" b="1" dirty="0" smtClean="0"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.  - 2-е изд., </a:t>
            </a:r>
            <a:r>
              <a:rPr lang="ru-RU" sz="2700" b="1" dirty="0" err="1" smtClean="0"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перераб</a:t>
            </a:r>
            <a:r>
              <a:rPr lang="ru-RU" sz="2700" b="1" dirty="0" smtClean="0"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. и доп. / авт. кол.; под общ. ред. проф. В.А. </a:t>
            </a:r>
            <a:r>
              <a:rPr lang="ru-RU" sz="2700" b="1" dirty="0" err="1" smtClean="0"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Брылева</a:t>
            </a:r>
            <a:r>
              <a:rPr lang="ru-RU" sz="2700" b="1" dirty="0" smtClean="0"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. – Волгоград: Перемена, 2005. – 260с.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ru-RU" sz="3000" b="1" dirty="0" smtClean="0">
                <a:hlinkClick r:id="rId2"/>
              </a:rPr>
              <a:t>http://volgograd-area.narod.ru</a:t>
            </a:r>
            <a:endParaRPr lang="ru-RU" sz="3000" b="1" dirty="0" smtClean="0"/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ru-RU" sz="2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Фото:</a:t>
            </a:r>
            <a:r>
              <a:rPr kumimoji="0" lang="ru-RU" sz="27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ru-RU" sz="2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из </a:t>
            </a:r>
            <a:r>
              <a:rPr kumimoji="0" lang="ru-RU" sz="27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интернет-источников</a:t>
            </a:r>
            <a:r>
              <a:rPr kumimoji="0" lang="ru-RU" sz="2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tint val="88000"/>
                  <a:satMod val="150000"/>
                </a:schemeClr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892</TotalTime>
  <Words>852</Words>
  <Application>Microsoft Office PowerPoint</Application>
  <PresentationFormat>Экран (4:3)</PresentationFormat>
  <Paragraphs>83</Paragraphs>
  <Slides>29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Аспект</vt:lpstr>
      <vt:lpstr>Животный мир Волгоградской области</vt:lpstr>
      <vt:lpstr>Слайд 2</vt:lpstr>
      <vt:lpstr>Заяц - русак (Длина тела 57-68 см; масса 4-6 кг, редко  до 7 кг.)</vt:lpstr>
      <vt:lpstr>тушканчик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лось</vt:lpstr>
      <vt:lpstr>ушастый ёж</vt:lpstr>
      <vt:lpstr>чернобрюхий рябок</vt:lpstr>
      <vt:lpstr>равнинный зубр</vt:lpstr>
      <vt:lpstr>дикий осел-кулан</vt:lpstr>
      <vt:lpstr>лошадь- тарпан</vt:lpstr>
      <vt:lpstr>сайгак</vt:lpstr>
      <vt:lpstr>степная пищуха</vt:lpstr>
      <vt:lpstr>перевязка</vt:lpstr>
      <vt:lpstr>европейский сурок</vt:lpstr>
      <vt:lpstr>дрофа</vt:lpstr>
      <vt:lpstr>стрепет</vt:lpstr>
      <vt:lpstr>лебедь-шипун</vt:lpstr>
      <vt:lpstr>журавли</vt:lpstr>
      <vt:lpstr>Слайд 28</vt:lpstr>
      <vt:lpstr>Составлена учителем экологии  МОУ прогимназии №2 г.Волгограда Анцыперовой Т.А.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Живая и неживая природа</dc:title>
  <dc:creator>брат</dc:creator>
  <cp:lastModifiedBy>Надежда</cp:lastModifiedBy>
  <cp:revision>101</cp:revision>
  <dcterms:created xsi:type="dcterms:W3CDTF">2012-12-11T20:23:44Z</dcterms:created>
  <dcterms:modified xsi:type="dcterms:W3CDTF">2021-06-27T19:06:06Z</dcterms:modified>
</cp:coreProperties>
</file>