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0E0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-744" y="-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B875E-FBE8-4FCD-A4B2-1277A3523675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DB92-B6F3-4078-8501-010EA151F6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90393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B875E-FBE8-4FCD-A4B2-1277A3523675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DB92-B6F3-4078-8501-010EA151F6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1743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B875E-FBE8-4FCD-A4B2-1277A3523675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DB92-B6F3-4078-8501-010EA151F6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28775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B875E-FBE8-4FCD-A4B2-1277A3523675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DB92-B6F3-4078-8501-010EA151F6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47633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B875E-FBE8-4FCD-A4B2-1277A3523675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DB92-B6F3-4078-8501-010EA151F6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93692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B875E-FBE8-4FCD-A4B2-1277A3523675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DB92-B6F3-4078-8501-010EA151F6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64865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B875E-FBE8-4FCD-A4B2-1277A3523675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DB92-B6F3-4078-8501-010EA151F6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13837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B875E-FBE8-4FCD-A4B2-1277A3523675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DB92-B6F3-4078-8501-010EA151F6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77412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B875E-FBE8-4FCD-A4B2-1277A3523675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DB92-B6F3-4078-8501-010EA151F6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98474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B875E-FBE8-4FCD-A4B2-1277A3523675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DB92-B6F3-4078-8501-010EA151F6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21206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B875E-FBE8-4FCD-A4B2-1277A3523675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1DB92-B6F3-4078-8501-010EA151F6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20451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26" t="22664" r="14362" b="11301"/>
          <a:stretch/>
        </p:blipFill>
        <p:spPr>
          <a:xfrm>
            <a:off x="0" y="794"/>
            <a:ext cx="12192000" cy="6857206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9B875E-FBE8-4FCD-A4B2-1277A3523675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1DB92-B6F3-4078-8501-010EA151F6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36111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2080" y="799275"/>
            <a:ext cx="9144000" cy="23876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+mn-lt"/>
              </a:rPr>
              <a:t>Красная книга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9322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В Красную книгу заносят виды растений и животных, которые постоянно или временно растут, либо обитают в естественных условиях на определённой территории (преимущественно территории отдельно взятой страны), и находятся под угрозой исчезновения. Виды животных и растений, занесённые в Красную книгу, подлежат особой охране на всей отдельно взятой территории, которую охватывает конкретное издание Красной книги.</a:t>
            </a:r>
          </a:p>
        </p:txBody>
      </p:sp>
    </p:spTree>
    <p:extLst>
      <p:ext uri="{BB962C8B-B14F-4D97-AF65-F5344CB8AC3E}">
        <p14:creationId xmlns:p14="http://schemas.microsoft.com/office/powerpoint/2010/main" xmlns="" val="4182303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2984" y="311499"/>
            <a:ext cx="10515600" cy="4351338"/>
          </a:xfrm>
        </p:spPr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Красная книга является основным документом, в котором обобщены материалы о современном состоянии редких и находящихся под угрозой исчезновения видов растений и животных, на основании которых проводится разработка научных и практических мер, направленных на их охрану, воспроизводство и рациональное использование.</a:t>
            </a:r>
          </a:p>
        </p:txBody>
      </p:sp>
      <p:pic>
        <p:nvPicPr>
          <p:cNvPr id="1026" name="Picture 2" descr="Красная книга. Животны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59149" y="2546286"/>
            <a:ext cx="3116951" cy="423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118312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Категории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К первой категории относятся виды рыб, которым грозит вымирание. Это экземпляры с критическим уровнем опасности. </a:t>
            </a:r>
            <a:endParaRPr lang="ru-RU" b="1" dirty="0" smtClean="0">
              <a:solidFill>
                <a:schemeClr val="bg1"/>
              </a:solidFill>
            </a:endParaRPr>
          </a:p>
          <a:p>
            <a:r>
              <a:rPr lang="ru-RU" b="1" dirty="0" smtClean="0">
                <a:solidFill>
                  <a:schemeClr val="bg1"/>
                </a:solidFill>
              </a:rPr>
              <a:t>Следующая </a:t>
            </a:r>
            <a:r>
              <a:rPr lang="ru-RU" b="1" dirty="0">
                <a:solidFill>
                  <a:schemeClr val="bg1"/>
                </a:solidFill>
              </a:rPr>
              <a:t>категория включает виды, которые интенсивно исчезают. </a:t>
            </a:r>
            <a:endParaRPr lang="ru-RU" b="1" dirty="0" smtClean="0">
              <a:solidFill>
                <a:schemeClr val="bg1"/>
              </a:solidFill>
            </a:endParaRPr>
          </a:p>
          <a:p>
            <a:r>
              <a:rPr lang="ru-RU" b="1" dirty="0" smtClean="0">
                <a:solidFill>
                  <a:schemeClr val="bg1"/>
                </a:solidFill>
              </a:rPr>
              <a:t>Третья </a:t>
            </a:r>
            <a:r>
              <a:rPr lang="ru-RU" b="1" dirty="0">
                <a:solidFill>
                  <a:schemeClr val="bg1"/>
                </a:solidFill>
              </a:rPr>
              <a:t>категория – это редкие виды, которые могут оказаться в зоне риска. </a:t>
            </a:r>
            <a:endParaRPr lang="ru-RU" b="1" dirty="0" smtClean="0">
              <a:solidFill>
                <a:schemeClr val="bg1"/>
              </a:solidFill>
            </a:endParaRPr>
          </a:p>
          <a:p>
            <a:r>
              <a:rPr lang="ru-RU" b="1" dirty="0" smtClean="0">
                <a:solidFill>
                  <a:schemeClr val="bg1"/>
                </a:solidFill>
              </a:rPr>
              <a:t>К </a:t>
            </a:r>
            <a:r>
              <a:rPr lang="ru-RU" b="1" dirty="0">
                <a:solidFill>
                  <a:schemeClr val="bg1"/>
                </a:solidFill>
              </a:rPr>
              <a:t>четвертой относятся слабоизученные виды. Последняя, предполагает восстановленных таксонов, но все еще находящихся под охраной.</a:t>
            </a:r>
          </a:p>
        </p:txBody>
      </p:sp>
    </p:spTree>
    <p:extLst>
      <p:ext uri="{BB962C8B-B14F-4D97-AF65-F5344CB8AC3E}">
        <p14:creationId xmlns:p14="http://schemas.microsoft.com/office/powerpoint/2010/main" xmlns="" val="2659427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92822" y="244443"/>
            <a:ext cx="4828032" cy="3498501"/>
          </a:xfrm>
        </p:spPr>
        <p:txBody>
          <a:bodyPr>
            <a:normAutofit lnSpcReduction="10000"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Амурский осётр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Лимитирующие </a:t>
            </a:r>
            <a:r>
              <a:rPr lang="ru-RU" sz="2400" b="1" dirty="0">
                <a:solidFill>
                  <a:schemeClr val="bg1"/>
                </a:solidFill>
              </a:rPr>
              <a:t>факторы: неконтролируемый вылов китайскими рыбаками в пограничных водах Амура, местный браконьерский промысел, загрязнение речных вод промышленными и сельскохозяйственными стоками,</a:t>
            </a:r>
            <a:endParaRPr lang="ru-RU" sz="2400" b="1" dirty="0" smtClean="0">
              <a:solidFill>
                <a:schemeClr val="bg1"/>
              </a:solidFill>
            </a:endParaRPr>
          </a:p>
        </p:txBody>
      </p:sp>
      <p:pic>
        <p:nvPicPr>
          <p:cNvPr id="2050" name="Picture 2" descr="Осетр – описание, виды, фото, чем питается, где обитае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880" y="98139"/>
            <a:ext cx="6909942" cy="3454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Белуга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9380" y="3553110"/>
            <a:ext cx="4611474" cy="3304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9184" y="3742944"/>
            <a:ext cx="69801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bg1"/>
                </a:solidFill>
              </a:rPr>
              <a:t>Белуга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bg1"/>
                </a:solidFill>
              </a:rPr>
              <a:t>Лимитирующие факторы: утрата естественных нерестилищ в результате гидростроительства, малая численность популяции, чрезмерный вылов.</a:t>
            </a:r>
          </a:p>
        </p:txBody>
      </p:sp>
    </p:spTree>
    <p:extLst>
      <p:ext uri="{BB962C8B-B14F-4D97-AF65-F5344CB8AC3E}">
        <p14:creationId xmlns:p14="http://schemas.microsoft.com/office/powerpoint/2010/main" xmlns="" val="37644826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92822" y="244443"/>
            <a:ext cx="4828032" cy="3498501"/>
          </a:xfrm>
        </p:spPr>
        <p:txBody>
          <a:bodyPr>
            <a:normAutofit lnSpcReduction="10000"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Стерлядь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Типично </a:t>
            </a:r>
            <a:r>
              <a:rPr lang="ru-RU" sz="2400" b="1" dirty="0">
                <a:solidFill>
                  <a:schemeClr val="bg1"/>
                </a:solidFill>
              </a:rPr>
              <a:t>пресноводная рыба. Немногочисленный вид. Лимитирующие факторы: загрязнение рек промышленными, сельскохозяйственными и бытовыми стоками, браконьерский вылов, глушение рыбы взрывчатыми веществами, обмеления рек.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9184" y="3889248"/>
            <a:ext cx="69801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bg1"/>
                </a:solidFill>
              </a:rPr>
              <a:t>Шип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bg1"/>
                </a:solidFill>
              </a:rPr>
              <a:t>Лимитирующие </a:t>
            </a:r>
            <a:r>
              <a:rPr lang="ru-RU" sz="2400" b="1" dirty="0">
                <a:solidFill>
                  <a:schemeClr val="bg1"/>
                </a:solidFill>
              </a:rPr>
              <a:t>факторы: браконьерский вылов, нерациональный промысел, невысокая естественная численность.</a:t>
            </a:r>
          </a:p>
        </p:txBody>
      </p:sp>
      <p:pic>
        <p:nvPicPr>
          <p:cNvPr id="3074" name="Picture 2" descr="Рыба стерлядь - фото, выращивание, биология, разведение, икра и мале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4815" y="86782"/>
            <a:ext cx="5484241" cy="3656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Осетры: русский осетр, белуга, калуга, стерлядь и другие осетровы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88072" y="3321994"/>
            <a:ext cx="4732782" cy="3380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22927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92822" y="244443"/>
            <a:ext cx="4828032" cy="3498501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Волжская сельдь</a:t>
            </a:r>
          </a:p>
          <a:p>
            <a:r>
              <a:rPr lang="ru-RU" sz="2400" b="1" dirty="0">
                <a:solidFill>
                  <a:schemeClr val="bg1"/>
                </a:solidFill>
              </a:rPr>
              <a:t>Сейчас численность резко сократилась из-за строительства плотин и нарушения нерестовых миграций, изменения нерестилищ, загрязнения речных вод на высоте около 70 </a:t>
            </a:r>
            <a:r>
              <a:rPr lang="ru-RU" sz="2400" b="1" dirty="0" smtClean="0">
                <a:solidFill>
                  <a:schemeClr val="bg1"/>
                </a:solidFill>
              </a:rPr>
              <a:t>м</a:t>
            </a:r>
            <a:r>
              <a:rPr lang="ru-RU" sz="24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9184" y="3889248"/>
            <a:ext cx="69801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err="1" smtClean="0">
                <a:solidFill>
                  <a:schemeClr val="bg1"/>
                </a:solidFill>
              </a:rPr>
              <a:t>Антлантическая</a:t>
            </a:r>
            <a:r>
              <a:rPr lang="ru-RU" sz="2400" b="1" dirty="0" smtClean="0">
                <a:solidFill>
                  <a:schemeClr val="bg1"/>
                </a:solidFill>
              </a:rPr>
              <a:t> финта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bg1"/>
                </a:solidFill>
              </a:rPr>
              <a:t>Резкое снижение численности отмечено сравнительно недавно. Его основной причиной, вероятно, явилось загрязнение вод.</a:t>
            </a:r>
          </a:p>
        </p:txBody>
      </p:sp>
      <p:pic>
        <p:nvPicPr>
          <p:cNvPr id="4098" name="Picture 2" descr="Волжская сельдь (лат. Alosa volgensis), Черноспинка, или залом (лат. Alosa  kessleri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6616" y="93281"/>
            <a:ext cx="5333524" cy="355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Финта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9380" y="3218688"/>
            <a:ext cx="4725415" cy="354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96229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81800" y="244443"/>
            <a:ext cx="5139054" cy="3498501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Арктический голец</a:t>
            </a:r>
          </a:p>
          <a:p>
            <a:r>
              <a:rPr lang="ru-RU" sz="2400" b="1" dirty="0">
                <a:solidFill>
                  <a:schemeClr val="bg1"/>
                </a:solidFill>
              </a:rPr>
              <a:t>Резкое снижение численности вида было отмечено во время строительства Байкало-Амурской железнодорожной магистрали в результате неконтролируемого вылова местным населением и строителями.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9184" y="3889248"/>
            <a:ext cx="69801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bg1"/>
                </a:solidFill>
              </a:rPr>
              <a:t>Белорыбица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bg1"/>
                </a:solidFill>
              </a:rPr>
              <a:t>Лимитирующие факторы: ухудшение общей экологической обстановки, интенсивный вылов, загрязнение водоёмов промышленными и сельскохозяйственными отходами.</a:t>
            </a:r>
          </a:p>
        </p:txBody>
      </p:sp>
      <p:pic>
        <p:nvPicPr>
          <p:cNvPr id="5122" name="Picture 2" descr="Арктический голец, описание,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184" y="244443"/>
            <a:ext cx="6228334" cy="3114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Белорыбица | Описания и фото животных | Некоммерческий  учебно-познавательный интернет-портал Зоогалактик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24220" y="3599910"/>
            <a:ext cx="4696634" cy="3131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581842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81800" y="244443"/>
            <a:ext cx="5139054" cy="3498501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Хариус европейский</a:t>
            </a:r>
          </a:p>
          <a:p>
            <a:r>
              <a:rPr lang="ru-RU" sz="2400" b="1" dirty="0">
                <a:solidFill>
                  <a:schemeClr val="bg1"/>
                </a:solidFill>
              </a:rPr>
              <a:t>Основные лимитирующие факторы — чрезмерный и интенсивный вылов местным населением, загрязнение рек и </a:t>
            </a:r>
            <a:r>
              <a:rPr lang="ru-RU" sz="2400" b="1" dirty="0" err="1">
                <a:solidFill>
                  <a:schemeClr val="bg1"/>
                </a:solidFill>
              </a:rPr>
              <a:t>ручьёв</a:t>
            </a:r>
            <a:r>
              <a:rPr lang="ru-RU" sz="24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30692" y="4194048"/>
            <a:ext cx="69801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bg1"/>
                </a:solidFill>
              </a:rPr>
              <a:t>Кумжа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bg1"/>
                </a:solidFill>
              </a:rPr>
              <a:t>Лимитирующие </a:t>
            </a:r>
            <a:r>
              <a:rPr lang="ru-RU" sz="2400" b="1" dirty="0">
                <a:solidFill>
                  <a:schemeClr val="bg1"/>
                </a:solidFill>
              </a:rPr>
              <a:t>факторы: специфичность местообитаний, высокая чувствительность к загрязнению вод, интенсивный вылов и загрязнение местообитаний.</a:t>
            </a:r>
          </a:p>
        </p:txBody>
      </p:sp>
      <p:pic>
        <p:nvPicPr>
          <p:cNvPr id="6146" name="Picture 2" descr="ХАРИУС ЕВРОПЕЙСКИЙ (Thymallus thymallus) - Интернет-клуб нахлыстовиков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100" y="244443"/>
            <a:ext cx="5349875" cy="331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Кумжа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75916" y="2476499"/>
            <a:ext cx="3505201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5520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81800" y="244443"/>
            <a:ext cx="5139054" cy="3498501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Обыкновенный подкаменщик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Численность </a:t>
            </a:r>
            <a:r>
              <a:rPr lang="ru-RU" sz="2400" b="1" dirty="0">
                <a:solidFill>
                  <a:schemeClr val="bg1"/>
                </a:solidFill>
              </a:rPr>
              <a:t>повсеместно невысокая и сокращается в связи с прогрессирующим загрязнением речных бассейнов. Лимитирующие факторы: интенсивный вылов и загрязнение водоёмов.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5792" y="4180344"/>
            <a:ext cx="69801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bg1"/>
                </a:solidFill>
              </a:rPr>
              <a:t>Окунь-</a:t>
            </a:r>
            <a:r>
              <a:rPr lang="ru-RU" sz="2400" b="1" dirty="0" err="1" smtClean="0">
                <a:solidFill>
                  <a:schemeClr val="bg1"/>
                </a:solidFill>
              </a:rPr>
              <a:t>ауха</a:t>
            </a:r>
            <a:endParaRPr lang="ru-RU" sz="2400" b="1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bg1"/>
                </a:solidFill>
              </a:rPr>
              <a:t>Основная причина низкой природной численности — массовая гибель личинок при переходе к активному питанию и молоди во время первой зимовки. Лимитирующие факторы: интенсивный вылов и загрязнение водоёмов.</a:t>
            </a:r>
            <a:endParaRPr lang="ru-RU" sz="2400" b="1" dirty="0" smtClean="0">
              <a:solidFill>
                <a:schemeClr val="bg1"/>
              </a:solidFill>
            </a:endParaRPr>
          </a:p>
        </p:txBody>
      </p:sp>
      <p:pic>
        <p:nvPicPr>
          <p:cNvPr id="7170" name="Picture 2" descr="Подкаменщик обыкновенный (лат. Cottus gobio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9533" y="244443"/>
            <a:ext cx="5355209" cy="3491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Ауха — необыкновенный окунь, хорошо известный рыболовам Дальнего Востока |  Рекомендательная система Пульс Mail.r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73922" y="3631363"/>
            <a:ext cx="4946932" cy="3064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966450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81800" y="244443"/>
            <a:ext cx="5139054" cy="3498501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Черный амур</a:t>
            </a:r>
          </a:p>
          <a:p>
            <a:r>
              <a:rPr lang="ru-RU" sz="2400" b="1" dirty="0">
                <a:solidFill>
                  <a:schemeClr val="bg1"/>
                </a:solidFill>
              </a:rPr>
              <a:t>Основные причины сокращения численности — интенсивный вылов на территории </a:t>
            </a:r>
            <a:r>
              <a:rPr lang="ru-RU" sz="2400" b="1" dirty="0" smtClean="0">
                <a:solidFill>
                  <a:schemeClr val="bg1"/>
                </a:solidFill>
              </a:rPr>
              <a:t>Китая </a:t>
            </a:r>
            <a:r>
              <a:rPr lang="ru-RU" sz="2400" b="1" dirty="0">
                <a:solidFill>
                  <a:schemeClr val="bg1"/>
                </a:solidFill>
              </a:rPr>
              <a:t>браконьерский лов в российских водах и неблагоприятные условия воспроизводства из-за снижения водности Амура.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5792" y="4180344"/>
            <a:ext cx="58559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bg1"/>
                </a:solidFill>
              </a:rPr>
              <a:t>Таймень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bg1"/>
                </a:solidFill>
              </a:rPr>
              <a:t>Л</a:t>
            </a:r>
            <a:r>
              <a:rPr lang="ru-RU" sz="2400" b="1" dirty="0" smtClean="0">
                <a:solidFill>
                  <a:schemeClr val="bg1"/>
                </a:solidFill>
              </a:rPr>
              <a:t>имитирующие </a:t>
            </a:r>
            <a:r>
              <a:rPr lang="ru-RU" sz="2400" b="1" dirty="0">
                <a:solidFill>
                  <a:schemeClr val="bg1"/>
                </a:solidFill>
              </a:rPr>
              <a:t>факторы: браконьерство, зарегулирование стока рек, загрязнение речных вод промышленными, сельскохозяйственными и бытовыми стоками.</a:t>
            </a:r>
            <a:endParaRPr lang="ru-RU" sz="2400" b="1" dirty="0" smtClean="0">
              <a:solidFill>
                <a:schemeClr val="bg1"/>
              </a:solidFill>
            </a:endParaRPr>
          </a:p>
        </p:txBody>
      </p:sp>
      <p:pic>
        <p:nvPicPr>
          <p:cNvPr id="8194" name="Picture 2" descr="Белый и черный амур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0528" y="194457"/>
            <a:ext cx="5312355" cy="354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Таймень – фото, описание, ареал, рацион, враги, популяц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84341" y="3949700"/>
            <a:ext cx="5436513" cy="2718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16754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9680" y="2465705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Вымершие рыбы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06676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25312" y="329184"/>
            <a:ext cx="5961888" cy="4701731"/>
          </a:xfrm>
        </p:spPr>
        <p:txBody>
          <a:bodyPr/>
          <a:lstStyle/>
          <a:p>
            <a:r>
              <a:rPr lang="ru-RU" b="1" dirty="0" err="1">
                <a:solidFill>
                  <a:schemeClr val="bg1"/>
                </a:solidFill>
              </a:rPr>
              <a:t>Мегалодон</a:t>
            </a:r>
            <a:r>
              <a:rPr lang="ru-RU" dirty="0">
                <a:solidFill>
                  <a:schemeClr val="bg1"/>
                </a:solidFill>
              </a:rPr>
              <a:t> </a:t>
            </a:r>
            <a:r>
              <a:rPr lang="ru-RU" dirty="0" smtClean="0">
                <a:solidFill>
                  <a:schemeClr val="bg1"/>
                </a:solidFill>
              </a:rPr>
              <a:t>— </a:t>
            </a:r>
            <a:r>
              <a:rPr lang="ru-RU" dirty="0">
                <a:solidFill>
                  <a:schemeClr val="bg1"/>
                </a:solidFill>
              </a:rPr>
              <a:t>гигантская акула, обитавшая 28-3,5 млн лет назад.</a:t>
            </a:r>
          </a:p>
        </p:txBody>
      </p:sp>
      <p:pic>
        <p:nvPicPr>
          <p:cNvPr id="9220" name="Picture 4" descr="Мегалодон: размеры акулы, описание, что ел, вымира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112" y="203456"/>
            <a:ext cx="5547360" cy="398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0144" y="462011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err="1">
                <a:solidFill>
                  <a:schemeClr val="bg1"/>
                </a:solidFill>
              </a:rPr>
              <a:t>Дунклеостей</a:t>
            </a:r>
            <a:r>
              <a:rPr lang="ru-RU" sz="2400" b="1" dirty="0">
                <a:solidFill>
                  <a:schemeClr val="bg1"/>
                </a:solidFill>
              </a:rPr>
              <a:t> </a:t>
            </a:r>
            <a:r>
              <a:rPr lang="ru-RU" sz="2400" b="1" dirty="0" smtClean="0">
                <a:solidFill>
                  <a:schemeClr val="bg1"/>
                </a:solidFill>
              </a:rPr>
              <a:t>— </a:t>
            </a:r>
            <a:r>
              <a:rPr lang="ru-RU" sz="2400" b="1" dirty="0">
                <a:solidFill>
                  <a:schemeClr val="bg1"/>
                </a:solidFill>
              </a:rPr>
              <a:t>вымершая </a:t>
            </a:r>
            <a:r>
              <a:rPr lang="ru-RU" sz="2400" b="1" dirty="0" err="1">
                <a:solidFill>
                  <a:schemeClr val="bg1"/>
                </a:solidFill>
              </a:rPr>
              <a:t>пластинокожая</a:t>
            </a:r>
            <a:r>
              <a:rPr lang="ru-RU" sz="2400" b="1" dirty="0">
                <a:solidFill>
                  <a:schemeClr val="bg1"/>
                </a:solidFill>
              </a:rPr>
              <a:t> рыба, известная по позднедевонским окаменелостям из Северной Америки, Европы и Северной </a:t>
            </a:r>
            <a:r>
              <a:rPr lang="ru-RU" sz="2400" b="1" dirty="0" smtClean="0">
                <a:solidFill>
                  <a:schemeClr val="bg1"/>
                </a:solidFill>
              </a:rPr>
              <a:t>Африки.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9222" name="Picture 6" descr="Дунклеостей | Вымершие животные вики | Fand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55513" y="3209012"/>
            <a:ext cx="5455054" cy="36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761797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25312" y="329184"/>
            <a:ext cx="5961888" cy="4701731"/>
          </a:xfrm>
        </p:spPr>
        <p:txBody>
          <a:bodyPr/>
          <a:lstStyle/>
          <a:p>
            <a:r>
              <a:rPr lang="ru-RU" b="1" dirty="0" err="1">
                <a:solidFill>
                  <a:schemeClr val="bg1"/>
                </a:solidFill>
              </a:rPr>
              <a:t>Мегалодон</a:t>
            </a:r>
            <a:r>
              <a:rPr lang="ru-RU" dirty="0">
                <a:solidFill>
                  <a:schemeClr val="bg1"/>
                </a:solidFill>
              </a:rPr>
              <a:t> </a:t>
            </a:r>
            <a:r>
              <a:rPr lang="ru-RU" dirty="0" smtClean="0">
                <a:solidFill>
                  <a:schemeClr val="bg1"/>
                </a:solidFill>
              </a:rPr>
              <a:t>— </a:t>
            </a:r>
            <a:r>
              <a:rPr lang="ru-RU" dirty="0">
                <a:solidFill>
                  <a:schemeClr val="bg1"/>
                </a:solidFill>
              </a:rPr>
              <a:t>гигантская акула, обитавшая 28-3,5 млн лет назад.</a:t>
            </a:r>
          </a:p>
        </p:txBody>
      </p:sp>
      <p:pic>
        <p:nvPicPr>
          <p:cNvPr id="9220" name="Picture 4" descr="Мегалодон: размеры акулы, описание, что ел, вымира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112" y="203456"/>
            <a:ext cx="5547360" cy="398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0144" y="462011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err="1">
                <a:solidFill>
                  <a:schemeClr val="bg1"/>
                </a:solidFill>
              </a:rPr>
              <a:t>Дунклеостей</a:t>
            </a:r>
            <a:r>
              <a:rPr lang="ru-RU" sz="2400" b="1" dirty="0">
                <a:solidFill>
                  <a:schemeClr val="bg1"/>
                </a:solidFill>
              </a:rPr>
              <a:t> </a:t>
            </a:r>
            <a:r>
              <a:rPr lang="ru-RU" sz="2400" b="1" dirty="0" smtClean="0">
                <a:solidFill>
                  <a:schemeClr val="bg1"/>
                </a:solidFill>
              </a:rPr>
              <a:t>— </a:t>
            </a:r>
            <a:r>
              <a:rPr lang="ru-RU" sz="2400" b="1" dirty="0">
                <a:solidFill>
                  <a:schemeClr val="bg1"/>
                </a:solidFill>
              </a:rPr>
              <a:t>вымершая </a:t>
            </a:r>
            <a:r>
              <a:rPr lang="ru-RU" sz="2400" b="1" dirty="0" err="1">
                <a:solidFill>
                  <a:schemeClr val="bg1"/>
                </a:solidFill>
              </a:rPr>
              <a:t>пластинокожая</a:t>
            </a:r>
            <a:r>
              <a:rPr lang="ru-RU" sz="2400" b="1" dirty="0">
                <a:solidFill>
                  <a:schemeClr val="bg1"/>
                </a:solidFill>
              </a:rPr>
              <a:t> рыба, известная по позднедевонским окаменелостям из Северной Америки, Европы и Северной </a:t>
            </a:r>
            <a:r>
              <a:rPr lang="ru-RU" sz="2400" b="1" dirty="0" smtClean="0">
                <a:solidFill>
                  <a:schemeClr val="bg1"/>
                </a:solidFill>
              </a:rPr>
              <a:t>Африки.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9222" name="Picture 6" descr="Дунклеостей | Вымершие животные вики | Fand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55513" y="3209012"/>
            <a:ext cx="5455054" cy="36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715254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25312" y="329184"/>
            <a:ext cx="5961888" cy="4701731"/>
          </a:xfrm>
        </p:spPr>
        <p:txBody>
          <a:bodyPr/>
          <a:lstStyle/>
          <a:p>
            <a:r>
              <a:rPr lang="ru-RU" b="1" dirty="0" err="1">
                <a:solidFill>
                  <a:schemeClr val="bg1"/>
                </a:solidFill>
              </a:rPr>
              <a:t>Лидсихтис</a:t>
            </a:r>
            <a:r>
              <a:rPr lang="ru-RU" b="1" dirty="0">
                <a:solidFill>
                  <a:schemeClr val="bg1"/>
                </a:solidFill>
              </a:rPr>
              <a:t> - одна из самых крупных рыб, обитавшая в юрском </a:t>
            </a:r>
            <a:r>
              <a:rPr lang="ru-RU" b="1" dirty="0" smtClean="0">
                <a:solidFill>
                  <a:schemeClr val="bg1"/>
                </a:solidFill>
              </a:rPr>
              <a:t>периоде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smtClean="0">
                <a:solidFill>
                  <a:schemeClr val="bg1"/>
                </a:solidFill>
              </a:rPr>
              <a:t>на </a:t>
            </a:r>
            <a:r>
              <a:rPr lang="ru-RU" b="1" dirty="0">
                <a:solidFill>
                  <a:schemeClr val="bg1"/>
                </a:solidFill>
              </a:rPr>
              <a:t>территории Европы, около 165-155 млн лет назад.</a:t>
            </a:r>
          </a:p>
        </p:txBody>
      </p:sp>
      <p:pic>
        <p:nvPicPr>
          <p:cNvPr id="10246" name="Picture 6" descr="Лидсихтис | Вымершие животные вики | Fand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707" y="159988"/>
            <a:ext cx="4964810" cy="353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Стетакант | Вымершие животные вики | Fand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9984" y="3132487"/>
            <a:ext cx="4864608" cy="3567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8640" y="413134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err="1">
                <a:solidFill>
                  <a:schemeClr val="bg1"/>
                </a:solidFill>
              </a:rPr>
              <a:t>Стетакант</a:t>
            </a:r>
            <a:r>
              <a:rPr lang="ru-RU" sz="2400" b="1" dirty="0">
                <a:solidFill>
                  <a:schemeClr val="bg1"/>
                </a:solidFill>
              </a:rPr>
              <a:t>  — род цельноголовых, обитавший 370—345 млн лет назад в морях на территории современных Северной Америки, Европы и России.</a:t>
            </a:r>
          </a:p>
        </p:txBody>
      </p:sp>
    </p:spTree>
    <p:extLst>
      <p:ext uri="{BB962C8B-B14F-4D97-AF65-F5344CB8AC3E}">
        <p14:creationId xmlns:p14="http://schemas.microsoft.com/office/powerpoint/2010/main" xmlns="" val="42748910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25312" y="329184"/>
            <a:ext cx="5961888" cy="4701731"/>
          </a:xfrm>
        </p:spPr>
        <p:txBody>
          <a:bodyPr/>
          <a:lstStyle/>
          <a:p>
            <a:r>
              <a:rPr lang="ru-RU" b="1" dirty="0" err="1">
                <a:solidFill>
                  <a:schemeClr val="bg1"/>
                </a:solidFill>
              </a:rPr>
              <a:t>Лидсихтис</a:t>
            </a:r>
            <a:r>
              <a:rPr lang="ru-RU" b="1" dirty="0">
                <a:solidFill>
                  <a:schemeClr val="bg1"/>
                </a:solidFill>
              </a:rPr>
              <a:t> - одна из самых крупных рыб, обитавшая в юрском </a:t>
            </a:r>
            <a:r>
              <a:rPr lang="ru-RU" b="1" dirty="0" smtClean="0">
                <a:solidFill>
                  <a:schemeClr val="bg1"/>
                </a:solidFill>
              </a:rPr>
              <a:t>периоде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smtClean="0">
                <a:solidFill>
                  <a:schemeClr val="bg1"/>
                </a:solidFill>
              </a:rPr>
              <a:t>на </a:t>
            </a:r>
            <a:r>
              <a:rPr lang="ru-RU" b="1" dirty="0">
                <a:solidFill>
                  <a:schemeClr val="bg1"/>
                </a:solidFill>
              </a:rPr>
              <a:t>территории Европы, около 165-155 млн лет назад.</a:t>
            </a:r>
          </a:p>
        </p:txBody>
      </p:sp>
      <p:pic>
        <p:nvPicPr>
          <p:cNvPr id="10246" name="Picture 6" descr="Лидсихтис | Вымершие животные вики | Fand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707" y="159988"/>
            <a:ext cx="4964810" cy="353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Стетакант | Вымершие животные вики | Fand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9984" y="3132487"/>
            <a:ext cx="4864608" cy="3567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8640" y="413134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err="1">
                <a:solidFill>
                  <a:schemeClr val="bg1"/>
                </a:solidFill>
              </a:rPr>
              <a:t>Стетакант</a:t>
            </a:r>
            <a:r>
              <a:rPr lang="ru-RU" sz="2400" b="1" dirty="0">
                <a:solidFill>
                  <a:schemeClr val="bg1"/>
                </a:solidFill>
              </a:rPr>
              <a:t>  — род цельноголовых, обитавший 370—345 млн лет назад в морях на территории современных Северной Америки, Европы и России.</a:t>
            </a:r>
          </a:p>
        </p:txBody>
      </p:sp>
    </p:spTree>
    <p:extLst>
      <p:ext uri="{BB962C8B-B14F-4D97-AF65-F5344CB8AC3E}">
        <p14:creationId xmlns:p14="http://schemas.microsoft.com/office/powerpoint/2010/main" xmlns="" val="16449012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46264" y="932180"/>
            <a:ext cx="4745736" cy="4945571"/>
          </a:xfrm>
        </p:spPr>
        <p:txBody>
          <a:bodyPr/>
          <a:lstStyle/>
          <a:p>
            <a:r>
              <a:rPr lang="ru-RU" sz="2400" b="1" dirty="0" err="1" smtClean="0">
                <a:solidFill>
                  <a:schemeClr val="bg1"/>
                </a:solidFill>
              </a:rPr>
              <a:t>Тиктаалик</a:t>
            </a:r>
            <a:endParaRPr lang="ru-RU" b="1" dirty="0" smtClean="0">
              <a:solidFill>
                <a:schemeClr val="bg1"/>
              </a:solidFill>
            </a:endParaRPr>
          </a:p>
          <a:p>
            <a:r>
              <a:rPr lang="ru-RU" sz="2400" b="1" dirty="0">
                <a:solidFill>
                  <a:schemeClr val="bg1"/>
                </a:solidFill>
              </a:rPr>
              <a:t>род ископаемых </a:t>
            </a:r>
            <a:r>
              <a:rPr lang="ru-RU" sz="2400" b="1" dirty="0" err="1">
                <a:solidFill>
                  <a:schemeClr val="bg1"/>
                </a:solidFill>
              </a:rPr>
              <a:t>тетраподоморфов</a:t>
            </a:r>
            <a:r>
              <a:rPr lang="ru-RU" sz="2400" b="1" dirty="0">
                <a:solidFill>
                  <a:schemeClr val="bg1"/>
                </a:solidFill>
              </a:rPr>
              <a:t>, описанный из девонских отложений острова </a:t>
            </a:r>
            <a:r>
              <a:rPr lang="ru-RU" sz="2400" b="1" dirty="0" err="1">
                <a:solidFill>
                  <a:schemeClr val="bg1"/>
                </a:solidFill>
              </a:rPr>
              <a:t>Элсмир</a:t>
            </a:r>
            <a:r>
              <a:rPr lang="ru-RU" sz="2400" b="1" dirty="0">
                <a:solidFill>
                  <a:schemeClr val="bg1"/>
                </a:solidFill>
              </a:rPr>
              <a:t> и считающийся переходным звеном между рыбами и амфибиями. Название этого существа на языке коренных жителей Территории </a:t>
            </a:r>
            <a:r>
              <a:rPr lang="ru-RU" sz="2400" b="1" dirty="0" err="1">
                <a:solidFill>
                  <a:schemeClr val="bg1"/>
                </a:solidFill>
              </a:rPr>
              <a:t>Нунавут</a:t>
            </a:r>
            <a:r>
              <a:rPr lang="ru-RU" sz="2400" b="1" dirty="0">
                <a:solidFill>
                  <a:schemeClr val="bg1"/>
                </a:solidFill>
              </a:rPr>
              <a:t> означает «налим».</a:t>
            </a:r>
          </a:p>
        </p:txBody>
      </p:sp>
      <p:pic>
        <p:nvPicPr>
          <p:cNvPr id="12290" name="Picture 2" descr="Тиктаалик – отдающее рыбой «недостающее звено»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9768" y="604107"/>
            <a:ext cx="6377432" cy="4783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248704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0348" y="2856357"/>
            <a:ext cx="10515600" cy="1325563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</a:rPr>
              <a:t>Спасибо за внимание!</a:t>
            </a:r>
            <a:endParaRPr lang="ru-RU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588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458</Words>
  <Application>Microsoft Office PowerPoint</Application>
  <PresentationFormat>Произвольный</PresentationFormat>
  <Paragraphs>48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Office Theme</vt:lpstr>
      <vt:lpstr>Красная книга</vt:lpstr>
      <vt:lpstr>Слайд 2</vt:lpstr>
      <vt:lpstr>Слайд 3</vt:lpstr>
      <vt:lpstr>Категории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Вымершие рыбы</vt:lpstr>
      <vt:lpstr>Слайд 13</vt:lpstr>
      <vt:lpstr>Слайд 14</vt:lpstr>
      <vt:lpstr>Слайд 15</vt:lpstr>
      <vt:lpstr>Слайд 16</vt:lpstr>
      <vt:lpstr>Слайд 17</vt:lpstr>
      <vt:lpstr>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User</dc:creator>
  <cp:lastModifiedBy>Надежда</cp:lastModifiedBy>
  <cp:revision>12</cp:revision>
  <dcterms:created xsi:type="dcterms:W3CDTF">2020-05-19T07:21:07Z</dcterms:created>
  <dcterms:modified xsi:type="dcterms:W3CDTF">2021-07-12T18:51:17Z</dcterms:modified>
</cp:coreProperties>
</file>