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6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0430" y="1481731"/>
            <a:ext cx="8200183" cy="2309812"/>
          </a:xfrm>
        </p:spPr>
        <p:txBody>
          <a:bodyPr/>
          <a:lstStyle/>
          <a:p>
            <a:r>
              <a:rPr lang="ru-RU" sz="3600" b="1" dirty="0" smtClean="0"/>
              <a:t>5 этап становления и развития систем специального образования</a:t>
            </a:r>
            <a:r>
              <a:rPr lang="ru-RU" sz="3600" dirty="0" smtClean="0"/>
              <a:t>: </a:t>
            </a:r>
            <a:r>
              <a:rPr lang="ru-RU" sz="3600" dirty="0"/>
              <a:t>от равных прав к равным возможностям; от «</a:t>
            </a:r>
            <a:r>
              <a:rPr lang="ru-RU" sz="3600" dirty="0" err="1"/>
              <a:t>институализации</a:t>
            </a:r>
            <a:r>
              <a:rPr lang="ru-RU" sz="3600" dirty="0"/>
              <a:t>» к интеграции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27392" y="4463056"/>
            <a:ext cx="8825658" cy="861420"/>
          </a:xfrm>
        </p:spPr>
        <p:txBody>
          <a:bodyPr>
            <a:noAutofit/>
          </a:bodyPr>
          <a:lstStyle/>
          <a:p>
            <a:r>
              <a:rPr lang="ru-RU" sz="2400" dirty="0" smtClean="0"/>
              <a:t>Выполнила:</a:t>
            </a:r>
          </a:p>
          <a:p>
            <a:r>
              <a:rPr lang="ru-RU" sz="2400" dirty="0" err="1" smtClean="0"/>
              <a:t>Радчук</a:t>
            </a:r>
            <a:r>
              <a:rPr lang="ru-RU" sz="2400" dirty="0" smtClean="0"/>
              <a:t> </a:t>
            </a:r>
            <a:r>
              <a:rPr lang="ru-RU" sz="2400" dirty="0" err="1" smtClean="0"/>
              <a:t>е.в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Д-пб-31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36218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099" y="1767167"/>
            <a:ext cx="7258050" cy="1676120"/>
          </a:xfr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ru-RU" sz="2000" dirty="0"/>
              <a:t>В начале 70-х гг. европейцам удалось окончательно разрушить </a:t>
            </a:r>
            <a:r>
              <a:rPr lang="ru-RU" sz="2000" dirty="0" smtClean="0"/>
              <a:t>законодательный </a:t>
            </a:r>
            <a:r>
              <a:rPr lang="ru-RU" sz="2000" dirty="0"/>
              <a:t>фундамент неравенства лиц с отклонениями в развитии, заложенный в античные времена.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6099" y="3913526"/>
            <a:ext cx="7258050" cy="2031325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</a:t>
            </a:r>
            <a:r>
              <a:rPr lang="ru-RU" dirty="0" smtClean="0">
                <a:latin typeface="Century Gothic" panose="020B0502020202020204" pitchFamily="34" charset="0"/>
              </a:rPr>
              <a:t>половому, возрастному</a:t>
            </a:r>
            <a:r>
              <a:rPr lang="ru-RU" dirty="0">
                <a:latin typeface="Century Gothic" panose="020B0502020202020204" pitchFamily="34" charset="0"/>
              </a:rPr>
              <a:t>, национальному, политическому, религиозному, этническому и другим признакам.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71675" y="296685"/>
            <a:ext cx="77581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latin typeface="+mj-lt"/>
              </a:rPr>
              <a:t>Общая характеристика</a:t>
            </a:r>
            <a:endParaRPr lang="ru-RU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3236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09" y="738468"/>
            <a:ext cx="6569077" cy="1400530"/>
          </a:xfr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ru-RU" sz="1800" dirty="0"/>
              <a:t>Пятый период эволюции отношения закономерно соотносится с III этапом развития национальных систем специального образования.</a:t>
            </a:r>
            <a:endParaRPr lang="ru-RU" sz="1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6110" y="2445127"/>
            <a:ext cx="6569077" cy="3139321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+mj-lt"/>
              </a:rPr>
              <a:t>Началом пятого периода считается время принятия </a:t>
            </a:r>
            <a:r>
              <a:rPr lang="ru-RU" dirty="0" smtClean="0">
                <a:latin typeface="+mj-lt"/>
              </a:rPr>
              <a:t>деклараций </a:t>
            </a:r>
            <a:r>
              <a:rPr lang="ru-RU" dirty="0">
                <a:latin typeface="+mj-lt"/>
              </a:rPr>
              <a:t>ООН «О правах умственно отсталых», «</a:t>
            </a:r>
            <a:r>
              <a:rPr lang="ru-RU" dirty="0" smtClean="0">
                <a:latin typeface="+mj-lt"/>
              </a:rPr>
              <a:t>О</a:t>
            </a:r>
          </a:p>
          <a:p>
            <a:pPr algn="just"/>
            <a:r>
              <a:rPr lang="ru-RU" dirty="0" smtClean="0">
                <a:latin typeface="+mj-lt"/>
              </a:rPr>
              <a:t>правах </a:t>
            </a:r>
            <a:r>
              <a:rPr lang="ru-RU" dirty="0">
                <a:latin typeface="+mj-lt"/>
              </a:rPr>
              <a:t>инвалидов» и последовавших за ними национальных антидискриминационных законов об инвалидах и о специальном образовании: в Швеции – Закон о помощи умственно отсталым, Закон об учебном плане основной школы (1980</a:t>
            </a:r>
            <a:r>
              <a:rPr lang="ru-RU" dirty="0" smtClean="0">
                <a:latin typeface="+mj-lt"/>
              </a:rPr>
              <a:t>);в </a:t>
            </a:r>
            <a:r>
              <a:rPr lang="ru-RU" dirty="0">
                <a:latin typeface="+mj-lt"/>
              </a:rPr>
              <a:t>Великобритании – Акты об образовании (1981-1995); </a:t>
            </a:r>
            <a:r>
              <a:rPr lang="ru-RU" dirty="0" smtClean="0">
                <a:latin typeface="+mj-lt"/>
              </a:rPr>
              <a:t>в</a:t>
            </a:r>
          </a:p>
          <a:p>
            <a:pPr algn="just"/>
            <a:r>
              <a:rPr lang="ru-RU" dirty="0" smtClean="0">
                <a:latin typeface="+mj-lt"/>
              </a:rPr>
              <a:t>Нидерландах </a:t>
            </a:r>
            <a:r>
              <a:rPr lang="ru-RU" dirty="0">
                <a:latin typeface="+mj-lt"/>
              </a:rPr>
              <a:t>– Временный закон по </a:t>
            </a:r>
            <a:r>
              <a:rPr lang="ru-RU" dirty="0" smtClean="0">
                <a:latin typeface="+mj-lt"/>
              </a:rPr>
              <a:t>специальному</a:t>
            </a:r>
          </a:p>
          <a:p>
            <a:pPr algn="just"/>
            <a:r>
              <a:rPr lang="ru-RU" dirty="0" smtClean="0">
                <a:latin typeface="+mj-lt"/>
              </a:rPr>
              <a:t>образованию </a:t>
            </a:r>
            <a:r>
              <a:rPr lang="ru-RU" dirty="0">
                <a:latin typeface="+mj-lt"/>
              </a:rPr>
              <a:t>и </a:t>
            </a:r>
            <a:r>
              <a:rPr lang="ru-RU" dirty="0" smtClean="0">
                <a:latin typeface="+mj-lt"/>
              </a:rPr>
              <a:t>среднему специальному</a:t>
            </a:r>
          </a:p>
          <a:p>
            <a:pPr algn="just"/>
            <a:r>
              <a:rPr lang="ru-RU" dirty="0" smtClean="0">
                <a:latin typeface="+mj-lt"/>
              </a:rPr>
              <a:t>образованию </a:t>
            </a:r>
            <a:r>
              <a:rPr lang="ru-RU" dirty="0">
                <a:latin typeface="+mj-lt"/>
              </a:rPr>
              <a:t>(1985).</a:t>
            </a:r>
            <a:endParaRPr lang="ru-RU" b="0" i="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8153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9173" y="209830"/>
            <a:ext cx="9404723" cy="1400530"/>
          </a:xfrm>
        </p:spPr>
        <p:txBody>
          <a:bodyPr/>
          <a:lstStyle/>
          <a:p>
            <a:r>
              <a:rPr lang="ru-RU" dirty="0" smtClean="0"/>
              <a:t>Тенденция развития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71721" y="1452860"/>
            <a:ext cx="7043554" cy="1200329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Ведущей тенденцией развития системы образования детей с особыми образовательными потребностями, начиная с 70-х гг., становится «включение в общий поток» или интеграция.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71721" y="3050739"/>
            <a:ext cx="7043554" cy="2862322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Общество, воодушевленное идеями о </a:t>
            </a:r>
            <a:r>
              <a:rPr lang="ru-RU" dirty="0" err="1"/>
              <a:t>безбарьерном</a:t>
            </a:r>
            <a:r>
              <a:rPr lang="ru-RU" dirty="0"/>
              <a:t>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</a:p>
        </p:txBody>
      </p:sp>
    </p:spTree>
    <p:extLst>
      <p:ext uri="{BB962C8B-B14F-4D97-AF65-F5344CB8AC3E}">
        <p14:creationId xmlns:p14="http://schemas.microsoft.com/office/powerpoint/2010/main" val="1030483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312" y="352705"/>
            <a:ext cx="9404723" cy="1400530"/>
          </a:xfrm>
        </p:spPr>
        <p:txBody>
          <a:bodyPr/>
          <a:lstStyle/>
          <a:p>
            <a:r>
              <a:rPr lang="ru-RU" dirty="0" smtClean="0"/>
              <a:t>Научно-технический прогресс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62013" y="1460450"/>
            <a:ext cx="6424612" cy="2308324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/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dirty="0" err="1"/>
              <a:t>кохлеарной</a:t>
            </a:r>
            <a:r>
              <a:rPr lang="ru-RU" dirty="0"/>
              <a:t> имплантации), позволяющие </a:t>
            </a:r>
          </a:p>
          <a:p>
            <a:pPr algn="just"/>
            <a:r>
              <a:rPr lang="ru-RU" dirty="0" err="1"/>
              <a:t>неслышащему</a:t>
            </a:r>
            <a:r>
              <a:rPr lang="ru-RU" dirty="0"/>
              <a:t> ребенку слышать, и </a:t>
            </a:r>
            <a:r>
              <a:rPr lang="ru-RU" i="1" dirty="0"/>
              <a:t>встречают сопротивление</a:t>
            </a:r>
            <a:r>
              <a:rPr lang="ru-RU" dirty="0"/>
              <a:t> части лиц с нарушением слуха, оценивающих эти разработки как посягательство слышащих на </a:t>
            </a:r>
            <a:r>
              <a:rPr lang="ru-RU" i="1" dirty="0"/>
              <a:t>право глухого быть глухим </a:t>
            </a:r>
            <a:r>
              <a:rPr lang="ru-RU" dirty="0"/>
              <a:t>(Всемирный конгресс глухих, 1995).</a:t>
            </a:r>
            <a:endParaRPr lang="ru-RU" b="0" i="0" dirty="0"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62013" y="4027825"/>
            <a:ext cx="6424612" cy="2308324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</a:t>
            </a:r>
          </a:p>
        </p:txBody>
      </p:sp>
    </p:spTree>
    <p:extLst>
      <p:ext uri="{BB962C8B-B14F-4D97-AF65-F5344CB8AC3E}">
        <p14:creationId xmlns:p14="http://schemas.microsoft.com/office/powerpoint/2010/main" val="727379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5 период развития специально педагогики в России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46111" y="2210098"/>
            <a:ext cx="6896101" cy="923330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На шкале периодизации эволюции отношения Россия находилась в 90-е гг. на фазе перехода от четвертого к пятому периоду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6110" y="3647440"/>
            <a:ext cx="6896101" cy="2031325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Об этом свидетельствует ратификация РФ в 1991 г. соответствующих конвенций и деклараций ООН (1971, 1975). Однако в России этот переход не был подготовлен и носит скачкообразный характер, что обусловлено кардинальным переустройством государства и его принципиально новыми ценностными ориентациями, заявленными в 1991 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1104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9162" y="760363"/>
            <a:ext cx="6424613" cy="2585323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На шкале становления и развития систем специального </a:t>
            </a:r>
            <a:r>
              <a:rPr lang="ru-RU" dirty="0" err="1"/>
              <a:t>образованияРоссия</a:t>
            </a:r>
            <a:r>
              <a:rPr lang="ru-RU" dirty="0"/>
              <a:t> находилась в 90-е гг. на границе перехода со II на III этап. Специфичность и сложность современного периода в развитии системы состоит в том, что с 1991 года по настоящее время одновременно в рамках одной и той же системы специального образования действуют разнонаправленные тенденции и подходы</a:t>
            </a:r>
            <a:r>
              <a:rPr lang="ru-RU" dirty="0">
                <a:solidFill>
                  <a:srgbClr val="000000"/>
                </a:solidFill>
                <a:latin typeface="Times New Roman, serif"/>
              </a:rPr>
              <a:t>.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19161" y="3866287"/>
            <a:ext cx="6424613" cy="2031325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/>
              <a:t>Одни подходы (и соответственно одни группы специалистов) </a:t>
            </a:r>
            <a:r>
              <a:rPr lang="ru-RU" dirty="0" err="1"/>
              <a:t>ориентированны</a:t>
            </a:r>
            <a:r>
              <a:rPr lang="ru-RU" dirty="0"/>
              <a:t> на завершение II этапа в развитии системы, другие – на революционный переход к III этапу, третьи – на разработку стратегии эволюционного перехода на III этап развития отечественной системы специального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2671773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19174" y="1212025"/>
            <a:ext cx="7224713" cy="2585323"/>
          </a:xfrm>
          <a:prstGeom prst="rect">
            <a:avLst/>
          </a:prstGeom>
          <a:ln>
            <a:solidFill>
              <a:schemeClr val="bg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, serif"/>
              </a:rPr>
              <a:t>Наиболее оправданным является </a:t>
            </a:r>
            <a:r>
              <a:rPr lang="ru-RU" i="1" dirty="0" smtClean="0">
                <a:latin typeface="Times New Roman, serif"/>
              </a:rPr>
              <a:t>эволюционный подход. </a:t>
            </a:r>
            <a:r>
              <a:rPr lang="ru-RU" dirty="0" smtClean="0">
                <a:latin typeface="Times New Roman, serif"/>
              </a:rPr>
              <a:t>Учитывая незавершенность предшествующего этапа, в России необходимо разрабатывать свою </a:t>
            </a:r>
            <a:r>
              <a:rPr lang="ru-RU" dirty="0" err="1" smtClean="0">
                <a:latin typeface="Times New Roman, serif"/>
              </a:rPr>
              <a:t>модель,которая</a:t>
            </a:r>
            <a:r>
              <a:rPr lang="ru-RU" dirty="0" smtClean="0">
                <a:latin typeface="Times New Roman, serif"/>
              </a:rPr>
              <a:t> «работала» бы на продвижение в области интеграции, взаимодействия структур массового и специального образования, но при этом не приводила бы к свертыванию специальных образовательных учреждений, не блокировала бы развитие системы дифференцированного специального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795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20</TotalTime>
  <Words>515</Words>
  <Application>Microsoft Office PowerPoint</Application>
  <PresentationFormat>Широкоэкранный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Century Gothic</vt:lpstr>
      <vt:lpstr>Times New Roman</vt:lpstr>
      <vt:lpstr>Times New Roman, serif</vt:lpstr>
      <vt:lpstr>Wingdings 3</vt:lpstr>
      <vt:lpstr>Ион</vt:lpstr>
      <vt:lpstr>5 этап становления и развития систем специального образования: от равных прав к равным возможностям; от «институализации» к интеграции</vt:lpstr>
      <vt:lpstr>В 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</vt:lpstr>
      <vt:lpstr>Пятый период эволюции отношения закономерно соотносится с III этапом развития национальных систем специального образования.</vt:lpstr>
      <vt:lpstr>Тенденция развития</vt:lpstr>
      <vt:lpstr>Научно-технический прогресс</vt:lpstr>
      <vt:lpstr>5 период развития специально педагогики в России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этап становления и развития систем специального образования: от равных прав к равным возможностям; от «институализации» к интеграции</dc:title>
  <dc:creator>Дарья Шуленкова</dc:creator>
  <cp:lastModifiedBy>Дарья Шуленкова</cp:lastModifiedBy>
  <cp:revision>3</cp:revision>
  <dcterms:created xsi:type="dcterms:W3CDTF">2020-10-04T14:30:42Z</dcterms:created>
  <dcterms:modified xsi:type="dcterms:W3CDTF">2020-10-04T14:50:56Z</dcterms:modified>
</cp:coreProperties>
</file>