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91" r:id="rId11"/>
    <p:sldId id="267" r:id="rId12"/>
    <p:sldId id="268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0" r:id="rId21"/>
    <p:sldId id="301" r:id="rId22"/>
    <p:sldId id="302" r:id="rId23"/>
    <p:sldId id="303" r:id="rId24"/>
    <p:sldId id="306" r:id="rId25"/>
    <p:sldId id="305" r:id="rId26"/>
    <p:sldId id="272" r:id="rId27"/>
    <p:sldId id="290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 autoAdjust="0"/>
    <p:restoredTop sz="94660" autoAdjust="0"/>
  </p:normalViewPr>
  <p:slideViewPr>
    <p:cSldViewPr>
      <p:cViewPr varScale="1">
        <p:scale>
          <a:sx n="88" d="100"/>
          <a:sy n="88" d="100"/>
        </p:scale>
        <p:origin x="-1867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819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13.03.2020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24098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Тема </a:t>
            </a:r>
            <a:r>
              <a:rPr lang="ru-RU" dirty="0" smtClean="0"/>
              <a:t>6. </a:t>
            </a:r>
            <a:endParaRPr lang="ru-RU" dirty="0" smtClean="0"/>
          </a:p>
          <a:p>
            <a:endParaRPr lang="ru-RU" dirty="0" smtClean="0"/>
          </a:p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Введение в процедуру бухгалтерского учета. Бухгалтерские счета </a:t>
            </a: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и хозяйственные </a:t>
            </a: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операции</a:t>
            </a:r>
            <a:endParaRPr lang="ru-RU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Бухгалтерский учет</a:t>
            </a:r>
            <a:endParaRPr lang="ru-RU" dirty="0"/>
          </a:p>
        </p:txBody>
      </p:sp>
      <p:pic>
        <p:nvPicPr>
          <p:cNvPr id="1026" name="Picture 2" descr="C:\Users\Аркадий\Desktop\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357826"/>
            <a:ext cx="2914650" cy="895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57158" y="-369331"/>
            <a:ext cx="8617607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28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План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</a:t>
            </a:r>
            <a:r>
              <a:rPr lang="ru-RU" sz="2400" dirty="0" smtClean="0"/>
              <a:t>Понятие </a:t>
            </a:r>
            <a:r>
              <a:rPr lang="ru-RU" sz="2400" dirty="0" smtClean="0"/>
              <a:t>бухгалтерской </a:t>
            </a:r>
            <a:r>
              <a:rPr lang="ru-RU" sz="2400" dirty="0" smtClean="0"/>
              <a:t>процедуры. </a:t>
            </a:r>
            <a:r>
              <a:rPr lang="ru-RU" sz="2400" dirty="0" smtClean="0"/>
              <a:t>Этапы процедуры </a:t>
            </a:r>
            <a:r>
              <a:rPr lang="ru-RU" sz="2400" dirty="0" smtClean="0"/>
              <a:t>моделирования.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</a:t>
            </a:r>
            <a:r>
              <a:rPr lang="ru-RU" sz="2400" dirty="0" smtClean="0"/>
              <a:t>Назначение и структура бухгалтерских счетов.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</a:t>
            </a:r>
            <a:r>
              <a:rPr lang="ru-RU" sz="2400" dirty="0" smtClean="0"/>
              <a:t>Активные и пассивные счета, основные и регулирующие счета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/>
              <a:t> Двойственное отражение операций на </a:t>
            </a:r>
            <a:r>
              <a:rPr lang="ru-RU" sz="2400" dirty="0" smtClean="0"/>
              <a:t>счетах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42946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</a:t>
            </a: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  <a:t>Понятие бухгалтерской процедуры. Этапы процедуры моделирования </a:t>
            </a:r>
            <a:endParaRPr lang="ru-RU" sz="36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Процедура учета </a:t>
            </a:r>
            <a:r>
              <a:rPr lang="ru-RU" dirty="0" smtClean="0"/>
              <a:t>– логически выдержанная строгая последовательность выполнения бухгалтерских действий отражения информации в процессах регистрации, накопления и обработки учетных данных с целью формирования финансовой отчетности и бухгалтерских сводок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Ведение бухгалтерского учета начинается уже в период регистрации уставных документов- строится вступительный (организационный) баланс, базирующийся на    двух инвентарях: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1) внесенного собственниками имущества в качестве взносов в уставный, складочный, паевой и другие капитал;</a:t>
            </a:r>
          </a:p>
          <a:p>
            <a:r>
              <a:rPr lang="ru-RU" dirty="0" smtClean="0"/>
              <a:t>     2) обязательств участников (дебиторской задолженности) по оставшейся невнесенной части взносов.</a:t>
            </a:r>
          </a:p>
          <a:p>
            <a:pPr algn="ctr"/>
            <a:r>
              <a:rPr lang="ru-RU" dirty="0" smtClean="0"/>
              <a:t>     </a:t>
            </a:r>
            <a:r>
              <a:rPr lang="ru-RU" u="sng" dirty="0" smtClean="0"/>
              <a:t>Таким образом в организационном периоде выполняются два этапа процедуры: инвентарь и вступительный баланс.</a:t>
            </a:r>
            <a:endParaRPr lang="ru-RU" u="sng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135729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Виды учета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В результате анализа информации, содержащейся в первичных документах, подтверждающих свершившиеся факты хозяйственной жизни формируются входящие данные бухгалтерской информационной системы – счетные записи по каждому отдельному факту хозяйственной жизни.</a:t>
            </a:r>
          </a:p>
          <a:p>
            <a:r>
              <a:rPr lang="ru-RU" b="1" dirty="0" smtClean="0"/>
              <a:t> </a:t>
            </a:r>
            <a:r>
              <a:rPr lang="ru-RU" b="1" dirty="0" smtClean="0"/>
              <a:t>Движение </a:t>
            </a:r>
            <a:r>
              <a:rPr lang="ru-RU" b="1" dirty="0" smtClean="0"/>
              <a:t>учетной информации в системе </a:t>
            </a:r>
            <a:r>
              <a:rPr lang="ru-RU" dirty="0" smtClean="0"/>
              <a:t>– это процесс отражения учетных записей в бухгалтерских   учетных регистрах.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 smtClean="0"/>
              <a:t>зависимости от организационной формы ведения учета регистрация учетных записей может осуществляться в хронологических, систематических, комбинированных или синхронистических регистрах.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На бухгалтерских счетах отражаются систематические записи, которые связывают счета в единую информационную финансовую модель экономического субъекта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smtClean="0"/>
              <a:t>По окончании отчетного периода по каждому счету подсчитывают </a:t>
            </a:r>
            <a:r>
              <a:rPr lang="ru-RU" b="1" dirty="0" smtClean="0"/>
              <a:t>увеличивающие или уменьшающие </a:t>
            </a:r>
            <a:r>
              <a:rPr lang="ru-RU" dirty="0" smtClean="0"/>
              <a:t>суммарные показатели (обороты) и выводятся предварительные остатки. Эти действия относятся к этапу оформления Главной книги. </a:t>
            </a:r>
            <a:endParaRPr lang="ru-RU" dirty="0" smtClean="0"/>
          </a:p>
          <a:p>
            <a:r>
              <a:rPr lang="ru-RU" dirty="0" smtClean="0"/>
              <a:t>Далее </a:t>
            </a:r>
            <a:r>
              <a:rPr lang="ru-RU" dirty="0" smtClean="0"/>
              <a:t>обороты и остатки в целях контроля переносятся в специальный регистр – </a:t>
            </a:r>
            <a:r>
              <a:rPr lang="ru-RU" b="1" dirty="0" smtClean="0"/>
              <a:t>оборотную ведомость</a:t>
            </a:r>
            <a:r>
              <a:rPr lang="ru-RU" dirty="0" smtClean="0"/>
              <a:t>. Затем заполняется заключительный (отчетный) баланс и разрабатывается бухгалтерская отчетность. 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algn="ctr"/>
            <a:r>
              <a:rPr lang="ru-RU" u="sng" dirty="0" smtClean="0"/>
              <a:t>Моделирование – процесс создания образов, описаний, аналогов каких-либо объектов или процессов в существенных для целей исследования чертах.</a:t>
            </a:r>
          </a:p>
          <a:p>
            <a:r>
              <a:rPr lang="ru-RU" dirty="0" smtClean="0"/>
              <a:t>      Существует три этапа развития бухгалтерского моделирования:</a:t>
            </a:r>
          </a:p>
          <a:p>
            <a:r>
              <a:rPr lang="ru-RU" dirty="0" smtClean="0"/>
              <a:t>  1 этап – использование математических и символьных иллюстрационных изображений бухгалтерских категорий (Т-образный счет</a:t>
            </a:r>
            <a:r>
              <a:rPr lang="ru-RU" dirty="0" smtClean="0"/>
              <a:t>);</a:t>
            </a:r>
            <a:endParaRPr lang="ru-RU" dirty="0" smtClean="0"/>
          </a:p>
          <a:p>
            <a:r>
              <a:rPr lang="ru-RU" dirty="0" smtClean="0"/>
              <a:t>  2 этап – моделирование хозяйственных процессов с  помощью графических  схем и алгебраических формул раскрывается структура учетных </a:t>
            </a:r>
            <a:r>
              <a:rPr lang="ru-RU" dirty="0" smtClean="0"/>
              <a:t>записей;</a:t>
            </a:r>
            <a:endParaRPr lang="ru-RU" dirty="0" smtClean="0"/>
          </a:p>
          <a:p>
            <a:r>
              <a:rPr lang="ru-RU" dirty="0" smtClean="0"/>
              <a:t>   3 этап – связан с развитием кибернетики и теории систем.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6815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Функции бухгалтерского моделирования: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- </a:t>
            </a:r>
            <a:r>
              <a:rPr lang="ru-RU" dirty="0" smtClean="0"/>
              <a:t>выбор правильных методологических решений;</a:t>
            </a:r>
          </a:p>
          <a:p>
            <a:r>
              <a:rPr lang="ru-RU" dirty="0" smtClean="0"/>
              <a:t>- </a:t>
            </a:r>
            <a:r>
              <a:rPr lang="ru-RU" dirty="0" smtClean="0"/>
              <a:t>выбор методических приемов и форм учета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 smtClean="0"/>
              <a:t>- имитация практической работы бухгалтеров, которая может быть проведена в виде игровой модели;</a:t>
            </a:r>
          </a:p>
          <a:p>
            <a:r>
              <a:rPr lang="ru-RU" dirty="0" smtClean="0"/>
              <a:t> </a:t>
            </a:r>
            <a:r>
              <a:rPr lang="ru-RU" dirty="0" smtClean="0"/>
              <a:t>- </a:t>
            </a:r>
            <a:r>
              <a:rPr lang="ru-RU" dirty="0" smtClean="0"/>
              <a:t>формализация бухгалтерских задач и процедур в виде последовательных шагов;</a:t>
            </a:r>
          </a:p>
          <a:p>
            <a:r>
              <a:rPr lang="ru-RU" dirty="0" smtClean="0"/>
              <a:t> </a:t>
            </a:r>
            <a:r>
              <a:rPr lang="ru-RU" dirty="0" smtClean="0"/>
              <a:t>- </a:t>
            </a:r>
            <a:r>
              <a:rPr lang="ru-RU" dirty="0" smtClean="0"/>
              <a:t>прогнозирование процессов хозяйственной деятельности;</a:t>
            </a:r>
          </a:p>
          <a:p>
            <a:r>
              <a:rPr lang="ru-RU" dirty="0" smtClean="0"/>
              <a:t> </a:t>
            </a:r>
            <a:r>
              <a:rPr lang="ru-RU" dirty="0" smtClean="0"/>
              <a:t>- </a:t>
            </a:r>
            <a:r>
              <a:rPr lang="ru-RU" dirty="0" smtClean="0"/>
              <a:t>применение в процессе обучения различных моделей.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12168"/>
          </a:xfrm>
        </p:spPr>
        <p:txBody>
          <a:bodyPr>
            <a:normAutofit/>
          </a:bodyPr>
          <a:lstStyle/>
          <a:p>
            <a:pPr lvl="0"/>
            <a:r>
              <a:rPr lang="ru-RU" sz="27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</a:t>
            </a:r>
            <a:r>
              <a:rPr lang="ru-RU" sz="2700" dirty="0" smtClean="0">
                <a:solidFill>
                  <a:schemeClr val="bg2">
                    <a:lumMod val="50000"/>
                  </a:schemeClr>
                </a:solidFill>
              </a:rPr>
              <a:t>Назначение и структура бухгалтерских счетов.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1026" name="Picture 2" descr="C:\Users\Asus\Desktop\slide-3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412776"/>
            <a:ext cx="6242304" cy="46756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-841538"/>
            <a:ext cx="769229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C:\Users\Asus\Desktop\slide-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922" y="188640"/>
            <a:ext cx="8726566" cy="61206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7" name="Picture 1" descr="C:\Users\Asus\Desktop\5679019.jp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8784976" cy="5544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-171400"/>
            <a:ext cx="8534400" cy="1584176"/>
          </a:xfrm>
        </p:spPr>
        <p:txBody>
          <a:bodyPr>
            <a:normAutofit fontScale="90000"/>
          </a:bodyPr>
          <a:lstStyle/>
          <a:p>
            <a:pPr lvl="0"/>
            <a:r>
              <a:rPr lang="ru-RU" sz="27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ru-RU" sz="27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ru-RU" sz="2700" b="1" dirty="0" smtClean="0">
                <a:solidFill>
                  <a:schemeClr val="bg2">
                    <a:lumMod val="50000"/>
                  </a:schemeClr>
                </a:solidFill>
              </a:rPr>
              <a:t>Активные и пассивные счета, основные и регулирующие счета</a:t>
            </a:r>
            <a:r>
              <a:rPr lang="ru-RU" sz="27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При одинаковом строении счетов назначение сторон – дебета и кредита различаются в зависимости от того, является ли счет активным либо пассивным.</a:t>
            </a:r>
          </a:p>
          <a:p>
            <a:r>
              <a:rPr lang="ru-RU" dirty="0" smtClean="0"/>
              <a:t> </a:t>
            </a:r>
            <a:r>
              <a:rPr lang="ru-RU" b="1" i="1" dirty="0" smtClean="0"/>
              <a:t>Активные счета</a:t>
            </a:r>
            <a:r>
              <a:rPr lang="ru-RU" dirty="0" smtClean="0"/>
              <a:t> используются для описания хозяйственных средств по составу и размещению. У них дебет означает приход, а кредит - расход.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524000" y="2969733"/>
          <a:ext cx="6096000" cy="1645920"/>
        </p:xfrm>
        <a:graphic>
          <a:graphicData uri="http://schemas.openxmlformats.org/drawingml/2006/table">
            <a:tbl>
              <a:tblPr/>
              <a:tblGrid>
                <a:gridCol w="2977116"/>
                <a:gridCol w="3118884"/>
              </a:tblGrid>
              <a:tr h="170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Начальное сальдо (НСД)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2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Хозяйственные операции, отражающие увеличение активов (+)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Хозяйственные операции, отражающие уменьшение  активов (-)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0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Оборот за месяц (ОД)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Оборот за месяц (ОК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1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Конечное сальдо (КСД)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800294" y="-971727"/>
            <a:ext cx="7543412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07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Схема     активного счета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07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Дебет                                                                                                                                          Кредит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4725144"/>
            <a:ext cx="30267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079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КСД = НСД+ОД-ОК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323528" y="-283477"/>
            <a:ext cx="8496944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Пример для активного счета: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активе баланса на начало отчетного периода  (01.03.2020)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 статье </a:t>
            </a:r>
          </a:p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«Готовая продукция» указана сумма 100 000 рублей (это  и будет начальное сальдо по счету «Готовая продукция»)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07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Операции за март: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07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1) Получена из производства готовая продукция по фактической себестоимости на сумму 12 000 рублей;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07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2) Реализована готовая продукция покупателям на сумму 56 000 рублей;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07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3) Израсходована готовая продукция на собственные нужды на сумму 21 000 рублей.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547664" y="3212976"/>
          <a:ext cx="6096000" cy="2438400"/>
        </p:xfrm>
        <a:graphic>
          <a:graphicData uri="http://schemas.openxmlformats.org/drawingml/2006/table">
            <a:tbl>
              <a:tblPr/>
              <a:tblGrid>
                <a:gridCol w="2977116"/>
                <a:gridCol w="3118884"/>
              </a:tblGrid>
              <a:tr h="170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Начальный остаток – 100 000 руб.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048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1) получена из производства готовая продукция - 12 000 руб.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2) реализована готовая продукция покупателям -  56 000 руб.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3) израсходована готовая продукция на собственные нужды - 21 000 руб.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0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Всего поступило  за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март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– 12 000 руб.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Всего выбыло за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март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– 77 000 руб. 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1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Конечный  остаток  - 35 000 руб. 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2195737" y="2580294"/>
            <a:ext cx="496855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Дебет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43808" y="2204864"/>
            <a:ext cx="35679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Счет 43 «Готовая продукция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436096" y="2780928"/>
            <a:ext cx="9973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Кредит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524000" y="2969733"/>
          <a:ext cx="6096000" cy="2133600"/>
        </p:xfrm>
        <a:graphic>
          <a:graphicData uri="http://schemas.openxmlformats.org/drawingml/2006/table">
            <a:tbl>
              <a:tblPr/>
              <a:tblGrid>
                <a:gridCol w="2977116"/>
                <a:gridCol w="3118884"/>
              </a:tblGrid>
              <a:tr h="170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Сальдо на </a:t>
                      </a: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01.03.2020 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– 100 000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2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1) 12 000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2)  56 000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3) 21 000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0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Оборот   за </a:t>
                      </a: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март 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– 12 000 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Оборот  за </a:t>
                      </a: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март 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– 77 000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1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Сальдо на </a:t>
                      </a: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01.04.2020  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- 35 000  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1547665" y="1894275"/>
            <a:ext cx="63367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Счет 43 «Готовая продукция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Дебет</a:t>
            </a: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Кредит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539552" y="5402342"/>
            <a:ext cx="8172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Пассивные счета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применяются для описания источников и целевого назначения хозяйственных средств. У них дебет означает расход, а кредит – приход.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524000" y="2902688"/>
          <a:ext cx="6096000" cy="2468880"/>
        </p:xfrm>
        <a:graphic>
          <a:graphicData uri="http://schemas.openxmlformats.org/drawingml/2006/table">
            <a:tbl>
              <a:tblPr/>
              <a:tblGrid>
                <a:gridCol w="2977116"/>
                <a:gridCol w="3118884"/>
              </a:tblGrid>
              <a:tr h="170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Начальное сальдо (НСК)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3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Хозяйственные операции, приводящие к уменьшению обязательств или расходованию капитала (-) 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Хозяйственные операции, приводящие к увеличению обязательств или формированию капитала  (+)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0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Оборот за месяц (ОД)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Оборот за месяц (ОК)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1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Конечное сальдо (КСК)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1547664" y="1732457"/>
            <a:ext cx="62646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7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Схема     пассивного счета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07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44008" y="5517232"/>
            <a:ext cx="2241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КСК = НСК+ОК-ОД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508104" y="2348880"/>
            <a:ext cx="9973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Кредит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699792" y="2348880"/>
            <a:ext cx="9236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Дебет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971600" y="476672"/>
            <a:ext cx="684076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7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Пример для пассивного  счета: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пассиве баланса на начало отчетного периода (01.03.2020) по статье «Задолженность перед бюджетом» указана сумма 19 000 рублей (это  и будет начальное сальдо по счету «Расчеты по налогам и сборам»)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07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Операции за март: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07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1) Отражена задолженность перед бюджетом по налогу на прибыль на сумму 40 000 рублей;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07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2) Погашена задолженность перед бюджетом по налогу на прибыль на сумму 35 000 рублей;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07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3) Погашена задолженность по НДФЛ 12 000 рублей.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75656" y="1844824"/>
          <a:ext cx="6096000" cy="3291840"/>
        </p:xfrm>
        <a:graphic>
          <a:graphicData uri="http://schemas.openxmlformats.org/drawingml/2006/table">
            <a:tbl>
              <a:tblPr/>
              <a:tblGrid>
                <a:gridCol w="2977116"/>
                <a:gridCol w="3118884"/>
              </a:tblGrid>
              <a:tr h="170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Начальный остаток – 19 000 руб.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88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2) погашена задолженность перед бюджетом по налогу на прибыль на сумму 35 000 руб.</a:t>
                      </a:r>
                      <a:endParaRPr lang="ru-RU" sz="18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3) погашена задолженность по НДФЛ 12 000 руб.</a:t>
                      </a:r>
                      <a:endParaRPr lang="ru-RU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1)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отражена задолженность перед бюджетом по налогу на прибыль на сумму 40 000 руб.</a:t>
                      </a: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0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Всего погашено  за </a:t>
                      </a: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март 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– 47  000 руб.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Всего начислено за </a:t>
                      </a: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март 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– 40 000 руб. 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1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Конечный  остаток  - 12 000 руб.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1115616" y="1117577"/>
            <a:ext cx="6984776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Счет  68 «Расчеты по налогам и сборам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Дебет</a:t>
            </a: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Кредит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524000" y="2969733"/>
          <a:ext cx="6096000" cy="1371600"/>
        </p:xfrm>
        <a:graphic>
          <a:graphicData uri="http://schemas.openxmlformats.org/drawingml/2006/table">
            <a:tbl>
              <a:tblPr/>
              <a:tblGrid>
                <a:gridCol w="2977116"/>
                <a:gridCol w="3118884"/>
              </a:tblGrid>
              <a:tr h="170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Сальдо на </a:t>
                      </a: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01.03.2020 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– 19 000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2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2) 35 000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3) 12 000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1)  40 000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0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Оборот   за </a:t>
                      </a: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март 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– 47 000 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Оборот  за </a:t>
                      </a: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март 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– 40 000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1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Сальдо на </a:t>
                      </a: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01.04.2020  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- 12 000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2123728" y="1611759"/>
            <a:ext cx="489654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Схематично счет выглядит так: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Счет  68 «Расчеты по налогам и сборам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Дебет</a:t>
            </a: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Кредит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619672" y="1844824"/>
          <a:ext cx="6096000" cy="4114800"/>
        </p:xfrm>
        <a:graphic>
          <a:graphicData uri="http://schemas.openxmlformats.org/drawingml/2006/table">
            <a:tbl>
              <a:tblPr/>
              <a:tblGrid>
                <a:gridCol w="2977116"/>
                <a:gridCol w="3118884"/>
              </a:tblGrid>
              <a:tr h="170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Начальное сальдо (НСД)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Начальное сальдо (НСК)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048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Хозяйственные операции, увеличивающие дебиторскую задолженность (+)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Хозяйственные операции, уменьшающие кредиторскую задолженность (-)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Хозяйственные операции, уменьшающие  дебиторскую задолженность (-)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Хозяйственные операции, увеличивающие  кредиторскую задолженность (+)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3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Оборот за месяц по дебету: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- по дебиторской задолженности  (ОДДЗ);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- по кредиторской задолженности (ОДКЗ)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Оборот за месяц по кредиту: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- по дебиторской задолженности (ОКДЗ)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- по кредиторской задолженности (ОККЗ)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1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Конечное сальдо (КСД)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Конечное сальдо (КСК)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899592" y="352981"/>
            <a:ext cx="7200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Активно-пассивные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счета выступают в одних случаях как активные, в других - как пассивные. Они предназначены в основном для расчетов и показывают либо долги поставщиков (подрядчиков), либо долги покупателей (заказчиков).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Схема   активно- пассивного счета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Дебет                                                                                                                                          Кредит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6093296"/>
            <a:ext cx="2972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КСД = НСД+ОДДЗ-ОКДЗ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44008" y="6093296"/>
            <a:ext cx="2829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КСК = НСК+ОККЗ-ОДКЗ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395536" y="552163"/>
            <a:ext cx="831641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Пример для активно-пассивного счета: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активе  баланса на 01.03.2020. по статье «Дебиторская задолженность»  отражена в сумме 200 000 рублей (счет 76 «Расчеты с прочими дебиторами и кредиторами»), а в пассиве баланса по статье «Кредиторская задолженность» отражена сумма 120 000 рублей (счет 76).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Операции за март: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1) Погашена дебиторская задолженность организациями на сумму 76 000 рублей;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2) Возникла кредиторская задолженность перед посреднической организацией на сумму 71 000 рублей;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3) Погашена кредиторская задолженность с расчетного счета на сумму 50 000 рублей;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4) Возникла дебиторская задолженность  на сумму 120 000 рублей;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5) Погашена дебиторская задолженность  на сумму 110 000 рублей;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6) Погашена кредиторская задолженность с расчетного счета на сумму 25 000 рублей.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524000" y="2153093"/>
          <a:ext cx="6096000" cy="4053840"/>
        </p:xfrm>
        <a:graphic>
          <a:graphicData uri="http://schemas.openxmlformats.org/drawingml/2006/table">
            <a:tbl>
              <a:tblPr/>
              <a:tblGrid>
                <a:gridCol w="2977116"/>
                <a:gridCol w="3118884"/>
              </a:tblGrid>
              <a:tr h="170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Начальный остаток – 200 000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Начальный остаток – 120 000 руб.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08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3) Погашена кредиторская задолженность с расчетного счета на сумму 50 000 руб.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4) Возникла дебиторская задолженность  на сумму 120 000 руб.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6) Погашена кредиторская задолженность с расчетного счета на сумму 25 000 руб.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1) Погашена дебиторская задолженность организациями на сумму 76 000 руб.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2) Возникла кредиторская задолженность перед посреднической организацией на сумму 71 000 руб.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5) Погашена дебиторская задолженность  на сумму 110 000 руб.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048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Всего начислено за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март дебиторской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задолженности – 120 000 руб.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Всего погашено  за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март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кредиторской задолженности – 75  000 руб.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Всего начислено за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март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кредиторской задолженности – 71 000 руб.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Всего погашено за </a:t>
                      </a:r>
                      <a:r>
                        <a:rPr lang="ru-RU" sz="14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марть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дебиторской задолженности – 186 000 руб.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3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Конечный  остаток  (непогашенная дебиторская задолженность) – 134 000 (200 000+120 000-186 000)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Конечный  остаток (непогашенная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кредиторская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задолженность)  - 8 000 руб.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1135297" y="1194520"/>
            <a:ext cx="723242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Счет  76 «Расчеты с дебиторами и кредиторами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Дебет                                                                                                                                          Кредит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187624" y="2742018"/>
          <a:ext cx="7272808" cy="2743200"/>
        </p:xfrm>
        <a:graphic>
          <a:graphicData uri="http://schemas.openxmlformats.org/drawingml/2006/table">
            <a:tbl>
              <a:tblPr/>
              <a:tblGrid>
                <a:gridCol w="3551836"/>
                <a:gridCol w="3720972"/>
              </a:tblGrid>
              <a:tr h="170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Сальдо на </a:t>
                      </a: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01.03.2020 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– 200 000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Сальдо на </a:t>
                      </a: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01.03.2020 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– 120 000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3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3) 50 000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4) 120 000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6) 25 000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1)  76 000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2) 71 000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5) 110 000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3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Оборот   за </a:t>
                      </a: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март:</a:t>
                      </a: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- дебиторская задолженность – 120 000;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- кредиторская задолженность – 75 000  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Оборот  за </a:t>
                      </a: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март:</a:t>
                      </a:r>
                      <a:endParaRPr lang="ru-RU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- дебиторская задолженность – 186 000;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- кредиторская задолженность – 71 000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1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Сальдо на </a:t>
                      </a: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01.04.2020  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- 134 000</a:t>
                      </a:r>
                    </a:p>
                  </a:txBody>
                  <a:tcPr marL="63795" marR="6379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Сальдо на </a:t>
                      </a:r>
                      <a:r>
                        <a:rPr lang="ru-RU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01.04.2020  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- 8 000</a:t>
                      </a:r>
                    </a:p>
                  </a:txBody>
                  <a:tcPr marL="63795" marR="637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532054" y="912005"/>
            <a:ext cx="829489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Схематично счет выглядит так: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Счет  76 «Расчеты с дебиторами и кредиторами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Дебет                                                                                                                                          Кредит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</a:t>
            </a:r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 Двойственное отражение операций на счетах</a:t>
            </a:r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b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484784"/>
            <a:ext cx="806489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Каждая хозяйственная операция приводит к изменению либо в составе средств дважды, либо в составе средств и источников, либо в составе источников дважды на одну и ту же сумму. </a:t>
            </a:r>
            <a:endParaRPr lang="ru-RU" dirty="0" smtClean="0"/>
          </a:p>
          <a:p>
            <a:r>
              <a:rPr lang="ru-RU" dirty="0" smtClean="0"/>
              <a:t>Это </a:t>
            </a:r>
            <a:r>
              <a:rPr lang="ru-RU" dirty="0" smtClean="0"/>
              <a:t>вытекает из того, что каждый тип балансовых изменений затрагивает две статьи баланса. </a:t>
            </a:r>
            <a:endParaRPr lang="ru-RU" dirty="0" smtClean="0"/>
          </a:p>
          <a:p>
            <a:r>
              <a:rPr lang="ru-RU" dirty="0" smtClean="0"/>
              <a:t>Значит </a:t>
            </a:r>
            <a:r>
              <a:rPr lang="ru-RU" dirty="0" smtClean="0"/>
              <a:t>появляется необходимость двойственного отражения операций на счетах.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64096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Двойственное отражение (двойная запись)</a:t>
            </a:r>
            <a:r>
              <a:rPr lang="ru-RU" dirty="0" smtClean="0"/>
              <a:t> – это способ отражения хозяйственных операций на двух взаимосвязанных счетах в  одинаковой сумме: на дебете одного счета и кредите другого счета.</a:t>
            </a:r>
          </a:p>
          <a:p>
            <a:r>
              <a:rPr lang="ru-RU" u="sng" dirty="0" smtClean="0"/>
              <a:t>Пример</a:t>
            </a:r>
            <a:r>
              <a:rPr lang="ru-RU" dirty="0" smtClean="0"/>
              <a:t>: получены деньги в кассу с расчетного счета в сумме 10 000 рублей.</a:t>
            </a:r>
          </a:p>
          <a:p>
            <a:r>
              <a:rPr lang="ru-RU" dirty="0" smtClean="0"/>
              <a:t>Эта операция затрагивает два вида средств: в кассе и на расчетном счете. В кассе произошло увеличение средств на 10 000 рублей (дебет счета «Касса»), а на расчетном счете произошло уменьшение средств на 10 000 рублей (кредит счета «Расчетные счета»).  </a:t>
            </a:r>
          </a:p>
          <a:p>
            <a:r>
              <a:rPr lang="ru-RU" dirty="0" smtClean="0"/>
              <a:t> Каждая хозяйственная операция приводит к взаимосвязи между счетами, что называется </a:t>
            </a:r>
            <a:r>
              <a:rPr lang="ru-RU" b="1" dirty="0" smtClean="0"/>
              <a:t>корреспонденцией счетов</a:t>
            </a:r>
            <a:r>
              <a:rPr lang="ru-RU" dirty="0" smtClean="0"/>
              <a:t>, а счета, между которыми возникла взаимосвязь, называются </a:t>
            </a:r>
            <a:r>
              <a:rPr lang="ru-RU" b="1" dirty="0" smtClean="0"/>
              <a:t>корреспондирующими.</a:t>
            </a:r>
            <a:r>
              <a:rPr lang="ru-RU" dirty="0" smtClean="0"/>
              <a:t>  </a:t>
            </a:r>
          </a:p>
          <a:p>
            <a:r>
              <a:rPr lang="ru-RU" b="1" dirty="0" smtClean="0"/>
              <a:t>       Бухгалтерская проводка (запись</a:t>
            </a:r>
            <a:r>
              <a:rPr lang="ru-RU" dirty="0" smtClean="0"/>
              <a:t>) – это указание дебета и кредита корреспондирующих счетов и суммы для записи хозяйственной операции.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u="sng" dirty="0" smtClean="0"/>
              <a:t>Пример:</a:t>
            </a:r>
            <a:r>
              <a:rPr lang="ru-RU" dirty="0" smtClean="0"/>
              <a:t> Приобретены материалы у поставщика на сумму 110 000 рублей.</a:t>
            </a:r>
          </a:p>
          <a:p>
            <a:r>
              <a:rPr lang="ru-RU" dirty="0" smtClean="0"/>
              <a:t>        Дебет – счет «Материалы» - 110 000 рублей.</a:t>
            </a:r>
          </a:p>
          <a:p>
            <a:r>
              <a:rPr lang="ru-RU" dirty="0" smtClean="0"/>
              <a:t>        Кредит – счет «Расчеты с поставщиками и подрядчиками» - 110 000 рублей.</a:t>
            </a:r>
          </a:p>
          <a:p>
            <a:r>
              <a:rPr lang="ru-RU" dirty="0" smtClean="0"/>
              <a:t>  Проводки бывают простыми и сложными.</a:t>
            </a:r>
          </a:p>
          <a:p>
            <a:r>
              <a:rPr lang="ru-RU" dirty="0" smtClean="0"/>
              <a:t>  </a:t>
            </a:r>
            <a:r>
              <a:rPr lang="ru-RU" b="1" dirty="0" smtClean="0"/>
              <a:t>Простая проводка</a:t>
            </a:r>
            <a:r>
              <a:rPr lang="ru-RU" dirty="0" smtClean="0"/>
              <a:t> – когда один счет дебетуется и один счет кредитуется на одну и ту же сумму.</a:t>
            </a:r>
          </a:p>
          <a:p>
            <a:r>
              <a:rPr lang="ru-RU" dirty="0" smtClean="0"/>
              <a:t>        </a:t>
            </a:r>
            <a:r>
              <a:rPr lang="ru-RU" b="1" dirty="0" smtClean="0"/>
              <a:t>Сложная проводка</a:t>
            </a:r>
            <a:r>
              <a:rPr lang="ru-RU" dirty="0" smtClean="0"/>
              <a:t> – когда один счет дебетуется, а два и более кредитуются, или один счет      кредитуется, а два и более дебетуются.</a:t>
            </a:r>
          </a:p>
          <a:p>
            <a:r>
              <a:rPr lang="ru-RU" dirty="0" smtClean="0"/>
              <a:t>  </a:t>
            </a:r>
            <a:r>
              <a:rPr lang="ru-RU" u="sng" dirty="0" smtClean="0"/>
              <a:t>Пример</a:t>
            </a:r>
            <a:r>
              <a:rPr lang="ru-RU" dirty="0" smtClean="0"/>
              <a:t>: Выдана из кассы заработная плата работникам 100 000 рублей и в подотчет подотчетному лицу 2 000 рублей.</a:t>
            </a:r>
          </a:p>
          <a:p>
            <a:r>
              <a:rPr lang="ru-RU" dirty="0" smtClean="0"/>
              <a:t>        Дебет – счет «Расчеты с персоналом по заработной плате» - 100 000 руб.</a:t>
            </a:r>
          </a:p>
          <a:p>
            <a:r>
              <a:rPr lang="ru-RU" dirty="0" smtClean="0"/>
              <a:t>  Дебет – счет «Расчеты с подотчетными лицами» - 2 000 руб.</a:t>
            </a:r>
          </a:p>
          <a:p>
            <a:r>
              <a:rPr lang="ru-RU" dirty="0" smtClean="0"/>
              <a:t>  Кредит – счет «Касса» - 102 000 руб.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44034" name="Picture 2" descr="C:\Users\Аркадий\Desktop\logo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143116"/>
            <a:ext cx="5857915" cy="21177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121</TotalTime>
  <Words>1345</Words>
  <Application>Microsoft Office PowerPoint</Application>
  <PresentationFormat>Экран (4:3)</PresentationFormat>
  <Paragraphs>226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Официальная</vt:lpstr>
      <vt:lpstr>Бухгалтерский учет</vt:lpstr>
      <vt:lpstr>Слайд 2</vt:lpstr>
      <vt:lpstr>1. Понятие бухгалтерской процедуры. Этапы процедуры моделирования </vt:lpstr>
      <vt:lpstr>Слайд 4</vt:lpstr>
      <vt:lpstr>  Виды учета </vt:lpstr>
      <vt:lpstr>Слайд 6</vt:lpstr>
      <vt:lpstr>Слайд 7</vt:lpstr>
      <vt:lpstr>Функции бухгалтерского моделирования: </vt:lpstr>
      <vt:lpstr>2. Назначение и структура бухгалтерских счетов.  </vt:lpstr>
      <vt:lpstr>Слайд 10</vt:lpstr>
      <vt:lpstr>Слайд 11</vt:lpstr>
      <vt:lpstr>  3. Активные и пассивные счета, основные и регулирующие счета. 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4. Двойственное отражение операций на счетах. </vt:lpstr>
      <vt:lpstr>Слайд 25</vt:lpstr>
      <vt:lpstr>Слайд 26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Бухгалтерский учет</dc:title>
  <dc:creator>Аркадий</dc:creator>
  <cp:lastModifiedBy>Asus</cp:lastModifiedBy>
  <cp:revision>14</cp:revision>
  <dcterms:created xsi:type="dcterms:W3CDTF">2020-02-11T08:09:49Z</dcterms:created>
  <dcterms:modified xsi:type="dcterms:W3CDTF">2020-03-13T14:48:43Z</dcterms:modified>
</cp:coreProperties>
</file>