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8" r:id="rId21"/>
    <p:sldId id="279" r:id="rId22"/>
    <p:sldId id="293" r:id="rId23"/>
    <p:sldId id="294" r:id="rId24"/>
    <p:sldId id="295" r:id="rId25"/>
    <p:sldId id="296" r:id="rId26"/>
    <p:sldId id="290" r:id="rId2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88" d="100"/>
          <a:sy n="88" d="100"/>
        </p:scale>
        <p:origin x="-1267"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2"/>
      </p:bgRef>
    </p:bg>
    <p:spTree>
      <p:nvGrpSpPr>
        <p:cNvPr id="1" name=""/>
        <p:cNvGrpSpPr/>
        <p:nvPr/>
      </p:nvGrpSpPr>
      <p:grpSpPr>
        <a:xfrm>
          <a:off x="0" y="0"/>
          <a:ext cx="0" cy="0"/>
          <a:chOff x="0" y="0"/>
          <a:chExt cx="0" cy="0"/>
        </a:xfrm>
      </p:grpSpPr>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одзаголовок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5B106E36-FD25-4E2D-B0AA-010F637433A0}" type="datetimeFigureOut">
              <a:rPr lang="ru-RU" smtClean="0"/>
              <a:pPr/>
              <a:t>07.03.2020</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7" name="Прямая соединительная линия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Овал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Овал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Номер слайда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725C68B6-61C2-468F-89AB-4B9F7531AA68}" type="slidenum">
              <a:rPr lang="ru-RU" smtClean="0"/>
              <a:pPr/>
              <a:t>‹#›</a:t>
            </a:fld>
            <a:endParaRPr lang="ru-RU"/>
          </a:p>
        </p:txBody>
      </p:sp>
      <p:sp>
        <p:nvSpPr>
          <p:cNvPr id="8" name="Заголовок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solidFill>
                  <a:schemeClr val="accent3">
                    <a:shade val="75000"/>
                  </a:schemeClr>
                </a:solidFill>
              </a:defRPr>
            </a:lvl1p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07.03.2020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a:xfrm>
            <a:off x="4361688" y="1026372"/>
            <a:ext cx="457200" cy="441325"/>
          </a:xfrm>
        </p:spPr>
        <p:txBody>
          <a:bodyPr/>
          <a:lstStyle/>
          <a:p>
            <a:fld id="{725C68B6-61C2-468F-89AB-4B9F7531AA68}" type="slidenum">
              <a:rPr lang="ru-RU" smtClean="0"/>
              <a:pPr/>
              <a:t>‹#›</a:t>
            </a:fld>
            <a:endParaRPr lang="ru-RU"/>
          </a:p>
        </p:txBody>
      </p:sp>
      <p:sp>
        <p:nvSpPr>
          <p:cNvPr id="8" name="Содержимое 7"/>
          <p:cNvSpPr>
            <a:spLocks noGrp="1"/>
          </p:cNvSpPr>
          <p:nvPr>
            <p:ph sz="quarter" idx="1"/>
          </p:nvPr>
        </p:nvSpPr>
        <p:spPr>
          <a:xfrm>
            <a:off x="301752" y="1527048"/>
            <a:ext cx="850392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3" name="Прямоугольник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Прямоугольник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Нижний колонтитул 4"/>
          <p:cNvSpPr>
            <a:spLocks noGrp="1"/>
          </p:cNvSpPr>
          <p:nvPr>
            <p:ph type="ftr" sz="quarter" idx="11"/>
          </p:nvPr>
        </p:nvSpPr>
        <p:spPr/>
        <p:txBody>
          <a:bodyPr/>
          <a:lstStyle/>
          <a:p>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07.03.2020</a:t>
            </a:fld>
            <a:endParaRPr lang="ru-RU"/>
          </a:p>
        </p:txBody>
      </p:sp>
      <p:sp>
        <p:nvSpPr>
          <p:cNvPr id="8" name="Прямая соединительная линия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Овал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725C68B6-61C2-468F-89AB-4B9F7531AA68}" type="slidenum">
              <a:rPr lang="ru-RU" smtClean="0"/>
              <a:pPr/>
              <a:t>‹#›</a:t>
            </a:fld>
            <a:endParaRPr lang="ru-RU"/>
          </a:p>
        </p:txBody>
      </p:sp>
      <p:sp>
        <p:nvSpPr>
          <p:cNvPr id="2" name="Заголовок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228600"/>
            <a:ext cx="8534400" cy="758952"/>
          </a:xfrm>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a:xfrm>
            <a:off x="5791200" y="6409944"/>
            <a:ext cx="3044952" cy="365760"/>
          </a:xfrm>
        </p:spPr>
        <p:txBody>
          <a:bodyPr/>
          <a:lstStyle/>
          <a:p>
            <a:fld id="{5B106E36-FD25-4E2D-B0AA-010F637433A0}" type="datetimeFigureOut">
              <a:rPr lang="ru-RU" smtClean="0"/>
              <a:pPr/>
              <a:t>07.03.2020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8" name="Прямая соединительная линия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Содержимое 9"/>
          <p:cNvSpPr>
            <a:spLocks noGrp="1"/>
          </p:cNvSpPr>
          <p:nvPr>
            <p:ph sz="half" idx="1"/>
          </p:nvPr>
        </p:nvSpPr>
        <p:spPr>
          <a:xfrm>
            <a:off x="301752"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Содержимое 11"/>
          <p:cNvSpPr>
            <a:spLocks noGrp="1"/>
          </p:cNvSpPr>
          <p:nvPr>
            <p:ph sz="half" idx="2"/>
          </p:nvPr>
        </p:nvSpPr>
        <p:spPr>
          <a:xfrm>
            <a:off x="4800600"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1">
        <a:schemeClr val="bg2"/>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Прямоугольник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Прямоугольник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Прямоугольник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5B106E36-FD25-4E2D-B0AA-010F637433A0}" type="datetimeFigureOut">
              <a:rPr lang="ru-RU" smtClean="0"/>
              <a:pPr/>
              <a:t>07.03.2020</a:t>
            </a:fld>
            <a:endParaRPr lang="ru-RU"/>
          </a:p>
        </p:txBody>
      </p:sp>
      <p:sp>
        <p:nvSpPr>
          <p:cNvPr id="8" name="Нижний колонтитул 7"/>
          <p:cNvSpPr>
            <a:spLocks noGrp="1"/>
          </p:cNvSpPr>
          <p:nvPr>
            <p:ph type="ftr" sz="quarter" idx="11"/>
          </p:nvPr>
        </p:nvSpPr>
        <p:spPr>
          <a:xfrm>
            <a:off x="304800" y="6409944"/>
            <a:ext cx="3581400" cy="365760"/>
          </a:xfrm>
        </p:spPr>
        <p:txBody>
          <a:bodyPr/>
          <a:lstStyle/>
          <a:p>
            <a:endParaRPr lang="ru-RU"/>
          </a:p>
        </p:txBody>
      </p:sp>
      <p:sp>
        <p:nvSpPr>
          <p:cNvPr id="15" name="Прямая соединительная линия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Содержимое 23"/>
          <p:cNvSpPr>
            <a:spLocks noGrp="1"/>
          </p:cNvSpPr>
          <p:nvPr>
            <p:ph sz="quarter" idx="2"/>
          </p:nvPr>
        </p:nvSpPr>
        <p:spPr>
          <a:xfrm>
            <a:off x="301752" y="2471383"/>
            <a:ext cx="4041648" cy="3818404"/>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Содержимое 25"/>
          <p:cNvSpPr>
            <a:spLocks noGrp="1"/>
          </p:cNvSpPr>
          <p:nvPr>
            <p:ph sz="quarter" idx="4"/>
          </p:nvPr>
        </p:nvSpPr>
        <p:spPr>
          <a:xfrm>
            <a:off x="4800600" y="2471383"/>
            <a:ext cx="4038600" cy="382219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Овал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Овал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Номер слайда 8"/>
          <p:cNvSpPr>
            <a:spLocks noGrp="1"/>
          </p:cNvSpPr>
          <p:nvPr>
            <p:ph type="sldNum" sz="quarter" idx="12"/>
          </p:nvPr>
        </p:nvSpPr>
        <p:spPr>
          <a:xfrm>
            <a:off x="4343400" y="1042416"/>
            <a:ext cx="457200" cy="441325"/>
          </a:xfrm>
        </p:spPr>
        <p:txBody>
          <a:bodyPr/>
          <a:lstStyle>
            <a:lvl1pPr algn="ctr">
              <a:defRPr/>
            </a:lvl1pPr>
          </a:lstStyle>
          <a:p>
            <a:fld id="{725C68B6-61C2-468F-89AB-4B9F7531AA68}" type="slidenum">
              <a:rPr lang="ru-RU" smtClean="0"/>
              <a:pPr/>
              <a:t>‹#›</a:t>
            </a:fld>
            <a:endParaRPr lang="ru-RU"/>
          </a:p>
        </p:txBody>
      </p:sp>
      <p:sp>
        <p:nvSpPr>
          <p:cNvPr id="23" name="Заголовок 22"/>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07.03.2020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a:xfrm>
            <a:off x="4343400" y="1036020"/>
            <a:ext cx="457200" cy="441325"/>
          </a:xfrm>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Прямоугольник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Прямоугольник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Дата 1"/>
          <p:cNvSpPr>
            <a:spLocks noGrp="1"/>
          </p:cNvSpPr>
          <p:nvPr>
            <p:ph type="dt" sz="half" idx="10"/>
          </p:nvPr>
        </p:nvSpPr>
        <p:spPr/>
        <p:txBody>
          <a:bodyPr/>
          <a:lstStyle/>
          <a:p>
            <a:fld id="{5B106E36-FD25-4E2D-B0AA-010F637433A0}" type="datetimeFigureOut">
              <a:rPr lang="ru-RU" smtClean="0"/>
              <a:pPr/>
              <a:t>07.03.2020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a:xfrm>
            <a:off x="4267200" y="6324600"/>
            <a:ext cx="609600" cy="441324"/>
          </a:xfrm>
        </p:spPr>
        <p:txBody>
          <a:bodyPr/>
          <a:lstStyle>
            <a:lvl1pPr>
              <a:defRPr>
                <a:solidFill>
                  <a:srgbClr val="FFFFFF"/>
                </a:solidFill>
              </a:defRPr>
            </a:lvl1p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9" name="Прямоугольник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Прямоугольник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оугольник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Прямая соединительная линия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Содержимое 19"/>
          <p:cNvSpPr>
            <a:spLocks noGrp="1"/>
          </p:cNvSpPr>
          <p:nvPr>
            <p:ph sz="quarter" idx="1"/>
          </p:nvPr>
        </p:nvSpPr>
        <p:spPr>
          <a:xfrm>
            <a:off x="3124200" y="685800"/>
            <a:ext cx="5638800" cy="5410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Овал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725C68B6-61C2-468F-89AB-4B9F7531AA68}" type="slidenum">
              <a:rPr lang="ru-RU" smtClean="0"/>
              <a:pPr/>
              <a:t>‹#›</a:t>
            </a:fld>
            <a:endParaRPr lang="ru-RU"/>
          </a:p>
        </p:txBody>
      </p:sp>
      <p:sp>
        <p:nvSpPr>
          <p:cNvPr id="21" name="Прямоугольник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07.03.2020</a:t>
            </a:fld>
            <a:endParaRPr lang="ru-RU"/>
          </a:p>
        </p:txBody>
      </p:sp>
      <p:sp>
        <p:nvSpPr>
          <p:cNvPr id="6" name="Нижний колонтитул 5"/>
          <p:cNvSpPr>
            <a:spLocks noGrp="1"/>
          </p:cNvSpPr>
          <p:nvPr>
            <p:ph type="ftr" sz="quarter" idx="11"/>
          </p:nvPr>
        </p:nvSpPr>
        <p:spPr>
          <a:xfrm>
            <a:off x="301752" y="6410848"/>
            <a:ext cx="3383280" cy="365760"/>
          </a:xfrm>
        </p:spPr>
        <p:txBody>
          <a:bodyPr/>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1" name="Прямая соединительная линия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Прямоугольник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Прямоугольник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Овал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Овал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p>
            <a:fld id="{725C68B6-61C2-468F-89AB-4B9F7531AA68}" type="slidenum">
              <a:rPr lang="ru-RU" smtClean="0"/>
              <a:pPr/>
              <a:t>‹#›</a:t>
            </a:fld>
            <a:endParaRPr lang="ru-RU"/>
          </a:p>
        </p:txBody>
      </p:sp>
      <p:sp>
        <p:nvSpPr>
          <p:cNvPr id="2" name="Заголовок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3000375" y="609600"/>
            <a:ext cx="5867400" cy="4267200"/>
          </a:xfrm>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22" name="Прямоугольник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a:xfrm>
            <a:off x="5788152" y="6404984"/>
            <a:ext cx="3044952" cy="365760"/>
          </a:xfrm>
        </p:spPr>
        <p:txBody>
          <a:bodyPr/>
          <a:lstStyle/>
          <a:p>
            <a:fld id="{5B106E36-FD25-4E2D-B0AA-010F637433A0}" type="datetimeFigureOut">
              <a:rPr lang="ru-RU" smtClean="0"/>
              <a:pPr/>
              <a:t>07.03.2020</a:t>
            </a:fld>
            <a:endParaRPr lang="ru-RU"/>
          </a:p>
        </p:txBody>
      </p:sp>
      <p:sp>
        <p:nvSpPr>
          <p:cNvPr id="6" name="Нижний колонтитул 5"/>
          <p:cNvSpPr>
            <a:spLocks noGrp="1"/>
          </p:cNvSpPr>
          <p:nvPr>
            <p:ph type="ftr" sz="quarter" idx="11"/>
          </p:nvPr>
        </p:nvSpPr>
        <p:spPr>
          <a:xfrm>
            <a:off x="301752" y="6410848"/>
            <a:ext cx="3584448" cy="365760"/>
          </a:xfrm>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07.03.2020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bg>
      <p:bgRef idx="1001">
        <a:schemeClr val="bg2"/>
      </p:bgRef>
    </p:bg>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Прямая соединительная линия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Овал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6915912" y="3009901"/>
            <a:ext cx="457200" cy="441325"/>
          </a:xfrm>
        </p:spPr>
        <p:txBody>
          <a:bodyPr/>
          <a:lstStyle/>
          <a:p>
            <a:fld id="{725C68B6-61C2-468F-89AB-4B9F7531AA68}" type="slidenum">
              <a:rPr lang="ru-RU" smtClean="0"/>
              <a:pPr/>
              <a:t>‹#›</a:t>
            </a:fld>
            <a:endParaRPr lang="ru-RU"/>
          </a:p>
        </p:txBody>
      </p:sp>
      <p:sp>
        <p:nvSpPr>
          <p:cNvPr id="3" name="Вертикальный текст 2"/>
          <p:cNvSpPr>
            <a:spLocks noGrp="1"/>
          </p:cNvSpPr>
          <p:nvPr>
            <p:ph type="body" orient="vert" idx="1"/>
          </p:nvPr>
        </p:nvSpPr>
        <p:spPr>
          <a:xfrm>
            <a:off x="304800" y="304800"/>
            <a:ext cx="6553200" cy="5821366"/>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07.03.2020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2" name="Вертикальный заголовок 1"/>
          <p:cNvSpPr>
            <a:spLocks noGrp="1"/>
          </p:cNvSpPr>
          <p:nvPr>
            <p:ph type="title" orient="vert"/>
          </p:nvPr>
        </p:nvSpPr>
        <p:spPr>
          <a:xfrm>
            <a:off x="7391400" y="304801"/>
            <a:ext cx="1447800" cy="5851525"/>
          </a:xfrm>
        </p:spPr>
        <p:txBody>
          <a:bodyPr vert="eaVert"/>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Дата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5B106E36-FD25-4E2D-B0AA-010F637433A0}" type="datetimeFigureOut">
              <a:rPr lang="ru-RU" smtClean="0"/>
              <a:pPr/>
              <a:t>07.03.2020</a:t>
            </a:fld>
            <a:endParaRPr lang="ru-RU"/>
          </a:p>
        </p:txBody>
      </p:sp>
      <p:sp>
        <p:nvSpPr>
          <p:cNvPr id="3" name="Нижний колонтитул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ru-RU"/>
          </a:p>
        </p:txBody>
      </p:sp>
      <p:sp>
        <p:nvSpPr>
          <p:cNvPr id="8" name="Прямоугольник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Прямая соединительная линия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Овал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Номер слайда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725C68B6-61C2-468F-89AB-4B9F7531AA68}" type="slidenum">
              <a:rPr lang="ru-RU" smtClean="0"/>
              <a:pPr/>
              <a:t>‹#›</a:t>
            </a:fld>
            <a:endParaRPr lang="ru-RU"/>
          </a:p>
        </p:txBody>
      </p:sp>
      <p:sp>
        <p:nvSpPr>
          <p:cNvPr id="22" name="Заголовок 21"/>
          <p:cNvSpPr>
            <a:spLocks noGrp="1"/>
          </p:cNvSpPr>
          <p:nvPr>
            <p:ph type="title"/>
          </p:nvPr>
        </p:nvSpPr>
        <p:spPr>
          <a:xfrm>
            <a:off x="301752" y="228600"/>
            <a:ext cx="8534400" cy="758952"/>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ru.wikipedia.org/wiki/%D0%91%D1%83%D1%85%D0%B3%D0%B0%D0%BB%D1%82%D0%B5%D1%80%D1%81%D0%BA%D0%B8%D0%B9_%D1%83%D1%87%D1%91%D1%82" TargetMode="External"/><Relationship Id="rId2" Type="http://schemas.openxmlformats.org/officeDocument/2006/relationships/hyperlink" Target="https://ru.wikipedia.org/wiki/%D0%90%D0%BD%D0%B3%D0%BB%D0%B8%D0%B9%D1%81%D0%BA%D0%B8%D0%B9_%D1%8F%D0%B7%D1%8B%D0%BA" TargetMode="External"/><Relationship Id="rId1" Type="http://schemas.openxmlformats.org/officeDocument/2006/relationships/slideLayout" Target="../slideLayouts/slideLayout2.xml"/><Relationship Id="rId5" Type="http://schemas.openxmlformats.org/officeDocument/2006/relationships/hyperlink" Target="https://ru.wikipedia.org/wiki/%D0%9C%D0%B5%D0%B6%D0%B4%D1%83%D0%BD%D0%B0%D1%80%D0%BE%D0%B4%D0%BD%D1%8B%D0%B5_%D1%81%D1%82%D0%B0%D0%BD%D0%B4%D0%B0%D1%80%D1%82%D1%8B_%D1%84%D0%B8%D0%BD%D0%B0%D0%BD%D1%81%D0%BE%D0%B2%D0%BE%D0%B9_%D0%BE%D1%82%D1%87%D1%91%D1%82%D0%BD%D0%BE%D1%81%D1%82%D0%B8" TargetMode="External"/><Relationship Id="rId4" Type="http://schemas.openxmlformats.org/officeDocument/2006/relationships/hyperlink" Target="https://ru.wikipedia.org/wiki/GAAP#cite_note-1"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p:txBody>
          <a:bodyPr>
            <a:normAutofit fontScale="85000" lnSpcReduction="20000"/>
          </a:bodyPr>
          <a:lstStyle/>
          <a:p>
            <a:r>
              <a:rPr lang="ru-RU" dirty="0" smtClean="0"/>
              <a:t>Тема 5. </a:t>
            </a:r>
          </a:p>
          <a:p>
            <a:endParaRPr lang="ru-RU" dirty="0" smtClean="0"/>
          </a:p>
          <a:p>
            <a:r>
              <a:rPr lang="ru-RU" sz="2800" dirty="0" smtClean="0">
                <a:cs typeface="Aharoni" pitchFamily="2" charset="-79"/>
              </a:rPr>
              <a:t>Международная система финансовой (бухгалтерской) отчетности</a:t>
            </a:r>
            <a:endParaRPr lang="ru-RU" sz="2800" dirty="0">
              <a:solidFill>
                <a:schemeClr val="bg2">
                  <a:lumMod val="50000"/>
                </a:schemeClr>
              </a:solidFill>
              <a:cs typeface="Aharoni" pitchFamily="2" charset="-79"/>
            </a:endParaRPr>
          </a:p>
        </p:txBody>
      </p:sp>
      <p:sp>
        <p:nvSpPr>
          <p:cNvPr id="2" name="Заголовок 1"/>
          <p:cNvSpPr>
            <a:spLocks noGrp="1"/>
          </p:cNvSpPr>
          <p:nvPr>
            <p:ph type="ctrTitle"/>
          </p:nvPr>
        </p:nvSpPr>
        <p:spPr/>
        <p:txBody>
          <a:bodyPr/>
          <a:lstStyle/>
          <a:p>
            <a:r>
              <a:rPr lang="ru-RU" dirty="0" smtClean="0"/>
              <a:t>Бухгалтерский учет</a:t>
            </a:r>
            <a:endParaRPr lang="ru-RU" dirty="0"/>
          </a:p>
        </p:txBody>
      </p:sp>
      <p:pic>
        <p:nvPicPr>
          <p:cNvPr id="1026" name="Picture 2" descr="C:\Users\Аркадий\Desktop\logo.png"/>
          <p:cNvPicPr>
            <a:picLocks noChangeAspect="1" noChangeArrowheads="1"/>
          </p:cNvPicPr>
          <p:nvPr/>
        </p:nvPicPr>
        <p:blipFill>
          <a:blip r:embed="rId2" cstate="print"/>
          <a:srcRect/>
          <a:stretch>
            <a:fillRect/>
          </a:stretch>
        </p:blipFill>
        <p:spPr bwMode="auto">
          <a:xfrm>
            <a:off x="285720" y="5357826"/>
            <a:ext cx="2914650" cy="89535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357158" y="0"/>
            <a:ext cx="8617607" cy="455509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tab pos="457200" algn="l"/>
              </a:tabLst>
            </a:pPr>
            <a:endParaRPr kumimoji="0" lang="ru-RU"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Char char="•"/>
              <a:tabLst>
                <a:tab pos="457200" algn="l"/>
              </a:tabLst>
            </a:pPr>
            <a:endParaRPr lang="ru-RU" sz="1200" dirty="0" smtClean="0">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Char char="•"/>
              <a:tabLst>
                <a:tab pos="457200" algn="l"/>
              </a:tabLst>
            </a:pPr>
            <a:endParaRPr kumimoji="0" lang="ru-RU"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Char char="•"/>
              <a:tabLst>
                <a:tab pos="457200" algn="l"/>
              </a:tabLst>
            </a:pPr>
            <a:endParaRPr lang="ru-RU" sz="1200" dirty="0" smtClean="0">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Char char="•"/>
              <a:tabLst>
                <a:tab pos="457200" algn="l"/>
              </a:tabLst>
            </a:pPr>
            <a:endParaRPr kumimoji="0" lang="ru-RU"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Char char="•"/>
              <a:tabLst>
                <a:tab pos="457200" algn="l"/>
              </a:tabLst>
            </a:pPr>
            <a:endParaRPr lang="ru-RU" sz="1200" dirty="0" smtClean="0">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Char char="•"/>
              <a:tabLst>
                <a:tab pos="457200" algn="l"/>
              </a:tabLst>
            </a:pPr>
            <a:endParaRPr kumimoji="0" lang="ru-RU"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Char char="•"/>
              <a:tabLst>
                <a:tab pos="457200" algn="l"/>
              </a:tabLst>
            </a:pPr>
            <a:endParaRPr lang="ru-RU" sz="2800" dirty="0" smtClean="0">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tabLst>
                <a:tab pos="457200" algn="l"/>
              </a:tabLst>
            </a:pP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План</a:t>
            </a:r>
          </a:p>
          <a:p>
            <a:pPr marL="0" marR="0" lvl="0" indent="0" algn="l" defTabSz="914400" rtl="0" eaLnBrk="1" fontAlgn="base" latinLnBrk="0" hangingPunct="1">
              <a:lnSpc>
                <a:spcPct val="100000"/>
              </a:lnSpc>
              <a:spcBef>
                <a:spcPct val="0"/>
              </a:spcBef>
              <a:spcAft>
                <a:spcPct val="0"/>
              </a:spcAft>
              <a:buClrTx/>
              <a:buSzTx/>
              <a:buFontTx/>
              <a:buChar char="•"/>
              <a:tabLst>
                <a:tab pos="457200" algn="l"/>
              </a:tabLst>
            </a:pPr>
            <a:endParaRPr lang="ru-RU" sz="1200" dirty="0" smtClean="0">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Char char="•"/>
              <a:tabLst>
                <a:tab pos="457200" algn="l"/>
              </a:tabLst>
            </a:pPr>
            <a:endParaRPr kumimoji="0" lang="ru-RU"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Char char="•"/>
              <a:tabLst>
                <a:tab pos="457200" algn="l"/>
              </a:tabLst>
            </a:pPr>
            <a:endParaRPr lang="ru-RU" sz="1200" dirty="0" smtClean="0">
              <a:latin typeface="Arial" pitchFamily="34" charset="0"/>
              <a:ea typeface="Times New Roman" pitchFamily="18" charset="0"/>
              <a:cs typeface="Arial" pitchFamily="34" charset="0"/>
            </a:endParaRPr>
          </a:p>
          <a:p>
            <a:pPr marL="457200" lvl="0" indent="-457200" fontAlgn="base">
              <a:spcBef>
                <a:spcPct val="0"/>
              </a:spcBef>
              <a:spcAft>
                <a:spcPct val="0"/>
              </a:spcAft>
              <a:buAutoNum type="arabicPeriod"/>
              <a:tabLst>
                <a:tab pos="457200" algn="l"/>
              </a:tabLst>
            </a:pPr>
            <a:r>
              <a:rPr lang="ru-RU" sz="2400" dirty="0" smtClean="0">
                <a:latin typeface="Times New Roman" pitchFamily="18" charset="0"/>
                <a:cs typeface="Times New Roman" pitchFamily="18" charset="0"/>
              </a:rPr>
              <a:t>Сущность и принципы международной системы финансовой (бухгалтерской) отчетности</a:t>
            </a:r>
          </a:p>
          <a:p>
            <a:pPr marL="457200" lvl="0" indent="-457200" fontAlgn="base">
              <a:spcBef>
                <a:spcPct val="0"/>
              </a:spcBef>
              <a:spcAft>
                <a:spcPct val="0"/>
              </a:spcAft>
              <a:buAutoNum type="arabicPeriod"/>
              <a:tabLst>
                <a:tab pos="457200" algn="l"/>
              </a:tabLst>
            </a:pPr>
            <a:r>
              <a:rPr lang="ru-RU" sz="2400" dirty="0" smtClean="0">
                <a:latin typeface="Times New Roman" pitchFamily="18" charset="0"/>
                <a:cs typeface="Times New Roman" pitchFamily="18" charset="0"/>
              </a:rPr>
              <a:t>Гармонизация национальных моделей учета: российской, североамериканской (GAAP), континентальной и др.</a:t>
            </a:r>
            <a:endPar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228600"/>
            <a:ext cx="8534400" cy="1128698"/>
          </a:xfrm>
        </p:spPr>
        <p:txBody>
          <a:bodyPr>
            <a:normAutofit/>
          </a:bodyPr>
          <a:lstStyle/>
          <a:p>
            <a:r>
              <a:rPr lang="ru-RU" sz="2800" dirty="0" smtClean="0"/>
              <a:t>Сущность и принципы международной системы финансовой (бухгалтерской) отчетности. </a:t>
            </a:r>
            <a:endParaRPr lang="ru-RU" sz="2800" dirty="0"/>
          </a:p>
        </p:txBody>
      </p:sp>
      <p:sp>
        <p:nvSpPr>
          <p:cNvPr id="3" name="Содержимое 2"/>
          <p:cNvSpPr>
            <a:spLocks noGrp="1"/>
          </p:cNvSpPr>
          <p:nvPr>
            <p:ph sz="quarter" idx="1"/>
          </p:nvPr>
        </p:nvSpPr>
        <p:spPr/>
        <p:txBody>
          <a:bodyPr>
            <a:normAutofit fontScale="85000" lnSpcReduction="20000"/>
          </a:bodyPr>
          <a:lstStyle/>
          <a:p>
            <a:r>
              <a:rPr lang="ru-RU" b="1" dirty="0" smtClean="0"/>
              <a:t>Международные стандарты финансовой отчетности</a:t>
            </a:r>
            <a:r>
              <a:rPr lang="ru-RU" dirty="0" smtClean="0"/>
              <a:t> (МСФО) представляют собой систему общепринятых требований, принципов, правил и процедур, которые определяют общий подход к составлению финансовой отчетности, полезной широкому кругу заинтересованных пользователей, и устанавливают единые требования к признанию, оценке и раскрытию финансово-хозяйственных операций.</a:t>
            </a:r>
          </a:p>
          <a:p>
            <a:r>
              <a:rPr lang="ru-RU" dirty="0" smtClean="0"/>
              <a:t>Международные стандарты финансовой отчётности (МСФО; англ. </a:t>
            </a:r>
            <a:r>
              <a:rPr lang="ru-RU" dirty="0" err="1" smtClean="0"/>
              <a:t>International</a:t>
            </a:r>
            <a:r>
              <a:rPr lang="ru-RU" dirty="0" smtClean="0"/>
              <a:t> </a:t>
            </a:r>
            <a:r>
              <a:rPr lang="ru-RU" dirty="0" err="1" smtClean="0"/>
              <a:t>Financial</a:t>
            </a:r>
            <a:r>
              <a:rPr lang="ru-RU" dirty="0" smtClean="0"/>
              <a:t> </a:t>
            </a:r>
            <a:r>
              <a:rPr lang="ru-RU" dirty="0" err="1" smtClean="0"/>
              <a:t>Reporting</a:t>
            </a:r>
            <a:r>
              <a:rPr lang="ru-RU" dirty="0" smtClean="0"/>
              <a:t> </a:t>
            </a:r>
            <a:r>
              <a:rPr lang="ru-RU" dirty="0" err="1" smtClean="0"/>
              <a:t>Standards</a:t>
            </a:r>
            <a:r>
              <a:rPr lang="ru-RU" dirty="0" smtClean="0"/>
              <a:t>) - набор документов (стандартов и интерпретаций), регламентирующих правила составления финансовой отчетности, необходимой внешним пользователям для принятия ими экономических решений в отношении предприятия.</a:t>
            </a: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026" name="Picture 2" descr="C:\Users\Аркадий\Desktop\img1156796_9_Mesto_MSFO_v_sisteme_standartov_finansovogo_ucheta_i_otchetnosti.jpg"/>
          <p:cNvPicPr>
            <a:picLocks noGrp="1" noChangeAspect="1" noChangeArrowheads="1"/>
          </p:cNvPicPr>
          <p:nvPr>
            <p:ph sz="quarter" idx="1"/>
          </p:nvPr>
        </p:nvPicPr>
        <p:blipFill>
          <a:blip r:embed="rId2" cstate="print"/>
          <a:srcRect/>
          <a:stretch>
            <a:fillRect/>
          </a:stretch>
        </p:blipFill>
        <p:spPr bwMode="auto">
          <a:xfrm>
            <a:off x="357158" y="1428736"/>
            <a:ext cx="8786842" cy="5000660"/>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0"/>
            <a:ext cx="8534400" cy="1357298"/>
          </a:xfrm>
        </p:spPr>
        <p:txBody>
          <a:bodyPr>
            <a:normAutofit fontScale="90000"/>
          </a:bodyPr>
          <a:lstStyle/>
          <a:p>
            <a:r>
              <a:rPr lang="ru-RU" b="1" dirty="0" smtClean="0"/>
              <a:t/>
            </a:r>
            <a:br>
              <a:rPr lang="ru-RU" b="1" dirty="0" smtClean="0"/>
            </a:br>
            <a:r>
              <a:rPr lang="ru-RU" b="1" dirty="0" smtClean="0"/>
              <a:t/>
            </a:r>
            <a:br>
              <a:rPr lang="ru-RU" b="1" dirty="0" smtClean="0"/>
            </a:br>
            <a:endParaRPr lang="ru-RU" dirty="0"/>
          </a:p>
        </p:txBody>
      </p:sp>
      <p:sp>
        <p:nvSpPr>
          <p:cNvPr id="3" name="Содержимое 2"/>
          <p:cNvSpPr>
            <a:spLocks noGrp="1"/>
          </p:cNvSpPr>
          <p:nvPr>
            <p:ph sz="quarter" idx="1"/>
          </p:nvPr>
        </p:nvSpPr>
        <p:spPr/>
        <p:txBody>
          <a:bodyPr>
            <a:normAutofit lnSpcReduction="10000"/>
          </a:bodyPr>
          <a:lstStyle/>
          <a:p>
            <a:r>
              <a:rPr lang="ru-RU" dirty="0" smtClean="0"/>
              <a:t>В США и Великобритании финансовая отчетность нацелена на информационные потребности кредиторов и инвесторов, поэтому финансовые отчеты компаний отличаются </a:t>
            </a:r>
            <a:r>
              <a:rPr lang="ru-RU" dirty="0" err="1" smtClean="0"/>
              <a:t>аналитичностью</a:t>
            </a:r>
            <a:r>
              <a:rPr lang="ru-RU" dirty="0" smtClean="0"/>
              <a:t>, а определение рентабельности деятельности является целью финансового учета.</a:t>
            </a:r>
          </a:p>
          <a:p>
            <a:pPr algn="ctr"/>
            <a:r>
              <a:rPr lang="ru-RU" b="1" u="sng" dirty="0" smtClean="0"/>
              <a:t>Методология учета определяется независимым профессиональным сообществом, после чего учетные стандарты утверждаются законодательно и их соблюдение является обязательным.</a:t>
            </a:r>
            <a:endParaRPr lang="ru-RU" u="sng"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normAutofit lnSpcReduction="10000"/>
          </a:bodyPr>
          <a:lstStyle/>
          <a:p>
            <a:r>
              <a:rPr lang="ru-RU" dirty="0" smtClean="0"/>
              <a:t>Разработка проблем МСФО началась в 1960-е годы под эгидой Центра Организации Объединенных Наций по транснациональным корпорациям.</a:t>
            </a:r>
          </a:p>
          <a:p>
            <a:r>
              <a:rPr lang="ru-RU" dirty="0" smtClean="0"/>
              <a:t>Работающий с 1973 года в Лондоне Комитет по международным стандартам финансовой отчетности (КМСФО) является независимым органом, целью которого признается унификация принципов бухгалтерского учета, используемых компаниями во всем мире для составления финансовой отчетности.</a:t>
            </a: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6" name="Picture 2"/>
          <p:cNvPicPr>
            <a:picLocks noGrp="1" noChangeAspect="1" noChangeArrowheads="1"/>
          </p:cNvPicPr>
          <p:nvPr>
            <p:ph sz="quarter" idx="1"/>
          </p:nvPr>
        </p:nvPicPr>
        <p:blipFill>
          <a:blip r:embed="rId2" cstate="print"/>
          <a:srcRect/>
          <a:stretch>
            <a:fillRect/>
          </a:stretch>
        </p:blipFill>
        <p:spPr bwMode="auto">
          <a:xfrm>
            <a:off x="7072330" y="4714884"/>
            <a:ext cx="1802239" cy="1798460"/>
          </a:xfrm>
          <a:prstGeom prst="rect">
            <a:avLst/>
          </a:prstGeom>
          <a:noFill/>
          <a:ln w="9525">
            <a:noFill/>
            <a:miter lim="800000"/>
            <a:headEnd/>
            <a:tailEnd/>
          </a:ln>
          <a:effectLst/>
        </p:spPr>
      </p:pic>
      <p:sp>
        <p:nvSpPr>
          <p:cNvPr id="5" name="Прямоугольник 4"/>
          <p:cNvSpPr/>
          <p:nvPr/>
        </p:nvSpPr>
        <p:spPr>
          <a:xfrm>
            <a:off x="428596" y="1142984"/>
            <a:ext cx="8358246" cy="3046988"/>
          </a:xfrm>
          <a:prstGeom prst="rect">
            <a:avLst/>
          </a:prstGeom>
        </p:spPr>
        <p:txBody>
          <a:bodyPr wrap="square">
            <a:spAutoFit/>
          </a:bodyPr>
          <a:lstStyle/>
          <a:p>
            <a:r>
              <a:rPr lang="ru-RU" sz="2400" dirty="0" smtClean="0"/>
              <a:t>В настоящее время финансовую отчетность в полном соответствии с МСФО добровольно составляют более 40 тыс. транснациональных корпораций, имеющих более 200 тыс. дочерних и зависимых организаций по всему миру. Ряд государств, в том числе Российская Федерация, решили привести в соответствие с МСФО свои национальные правила бухгалтерского учета и составления финансовой отчетности.</a:t>
            </a:r>
            <a:endParaRPr lang="ru-RU" sz="24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normAutofit fontScale="92500" lnSpcReduction="10000"/>
          </a:bodyPr>
          <a:lstStyle/>
          <a:p>
            <a:r>
              <a:rPr lang="ru-RU" dirty="0" smtClean="0"/>
              <a:t>Международные стандарты финансовой отчетности разрабатываются </a:t>
            </a:r>
            <a:r>
              <a:rPr lang="ru-RU" u="sng" dirty="0" smtClean="0"/>
              <a:t>Советом МСФО</a:t>
            </a:r>
            <a:r>
              <a:rPr lang="ru-RU" dirty="0" smtClean="0"/>
              <a:t>. </a:t>
            </a:r>
          </a:p>
          <a:p>
            <a:r>
              <a:rPr lang="ru-RU" dirty="0" smtClean="0"/>
              <a:t>Основными целями Совета являются формулирование и публикация исходя из общественных интересов высококачественных, понятных и осуществимых стандартов финансовой отчетности, предусматривающих представление прозрачной и сравнимой финансовой информации; проведение работы по более широкому использованию и точному применению стандартов; способствование сближению МСФО и национальных стандартов финансовой отчетности.</a:t>
            </a:r>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sz="quarter" idx="1"/>
          </p:nvPr>
        </p:nvSpPr>
        <p:spPr/>
        <p:txBody>
          <a:bodyPr>
            <a:normAutofit fontScale="92500"/>
          </a:bodyPr>
          <a:lstStyle/>
          <a:p>
            <a:r>
              <a:rPr lang="ru-RU" dirty="0" smtClean="0"/>
              <a:t>Международные стандарты носят рекомендательный характер и страны могут самостоятельно принимать решения об их использовании. </a:t>
            </a:r>
          </a:p>
          <a:p>
            <a:r>
              <a:rPr lang="ru-RU" dirty="0" smtClean="0"/>
              <a:t>Поэтому принципиальной основой перехода на международные стандарты, прежде всего, должно быть признание общих Принципов подготовки и составления финансовой отчётности (</a:t>
            </a:r>
            <a:r>
              <a:rPr lang="ru-RU" dirty="0" err="1" smtClean="0"/>
              <a:t>Framework</a:t>
            </a:r>
            <a:r>
              <a:rPr lang="ru-RU" dirty="0" smtClean="0"/>
              <a:t> </a:t>
            </a:r>
            <a:r>
              <a:rPr lang="ru-RU" dirty="0" err="1" smtClean="0"/>
              <a:t>for</a:t>
            </a:r>
            <a:r>
              <a:rPr lang="ru-RU" dirty="0" smtClean="0"/>
              <a:t> </a:t>
            </a:r>
            <a:r>
              <a:rPr lang="ru-RU" dirty="0" err="1" smtClean="0"/>
              <a:t>the</a:t>
            </a:r>
            <a:r>
              <a:rPr lang="ru-RU" dirty="0" smtClean="0"/>
              <a:t> </a:t>
            </a:r>
            <a:r>
              <a:rPr lang="ru-RU" dirty="0" err="1" smtClean="0"/>
              <a:t>Preparation</a:t>
            </a:r>
            <a:r>
              <a:rPr lang="ru-RU" dirty="0" smtClean="0"/>
              <a:t> </a:t>
            </a:r>
            <a:r>
              <a:rPr lang="ru-RU" dirty="0" err="1" smtClean="0"/>
              <a:t>and</a:t>
            </a:r>
            <a:r>
              <a:rPr lang="ru-RU" dirty="0" smtClean="0"/>
              <a:t> </a:t>
            </a:r>
            <a:r>
              <a:rPr lang="ru-RU" dirty="0" err="1" smtClean="0"/>
              <a:t>Presentation</a:t>
            </a:r>
            <a:r>
              <a:rPr lang="ru-RU" dirty="0" smtClean="0"/>
              <a:t> </a:t>
            </a:r>
            <a:r>
              <a:rPr lang="ru-RU" dirty="0" err="1" smtClean="0"/>
              <a:t>of</a:t>
            </a:r>
            <a:r>
              <a:rPr lang="ru-RU" dirty="0" smtClean="0"/>
              <a:t> </a:t>
            </a:r>
            <a:r>
              <a:rPr lang="ru-RU" dirty="0" err="1" smtClean="0"/>
              <a:t>Financial</a:t>
            </a:r>
            <a:r>
              <a:rPr lang="ru-RU" dirty="0" smtClean="0"/>
              <a:t> </a:t>
            </a:r>
            <a:r>
              <a:rPr lang="ru-RU" dirty="0" err="1" smtClean="0"/>
              <a:t>Statements</a:t>
            </a:r>
            <a:r>
              <a:rPr lang="ru-RU" dirty="0" smtClean="0"/>
              <a:t>). Принципы подготовки и составления финансовой отчётности сформулированы в виде отдельного документа.</a:t>
            </a:r>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228600"/>
            <a:ext cx="8534400" cy="1057260"/>
          </a:xfrm>
        </p:spPr>
        <p:txBody>
          <a:bodyPr>
            <a:normAutofit fontScale="90000"/>
          </a:bodyPr>
          <a:lstStyle/>
          <a:p>
            <a:pPr lvl="0"/>
            <a:r>
              <a:rPr lang="ru-RU" dirty="0" smtClean="0"/>
              <a:t/>
            </a:r>
            <a:br>
              <a:rPr lang="ru-RU" dirty="0" smtClean="0"/>
            </a:br>
            <a:endParaRPr lang="ru-RU" dirty="0"/>
          </a:p>
        </p:txBody>
      </p:sp>
      <p:sp>
        <p:nvSpPr>
          <p:cNvPr id="3" name="Содержимое 2"/>
          <p:cNvSpPr>
            <a:spLocks noGrp="1"/>
          </p:cNvSpPr>
          <p:nvPr>
            <p:ph sz="quarter" idx="1"/>
          </p:nvPr>
        </p:nvSpPr>
        <p:spPr>
          <a:xfrm>
            <a:off x="301752" y="1285860"/>
            <a:ext cx="8503920" cy="5072098"/>
          </a:xfrm>
        </p:spPr>
        <p:txBody>
          <a:bodyPr>
            <a:normAutofit fontScale="92500"/>
          </a:bodyPr>
          <a:lstStyle/>
          <a:p>
            <a:r>
              <a:rPr lang="ru-RU" dirty="0" smtClean="0"/>
              <a:t>В соответствии с Принципами «цель финансовой отчётности состоит в предоставлении информации о финансовом положении, результатах деятельности и изменениях в финансовом положении компании. Эта информация нужна широкому кругу пользователей при принятии экономических решений».</a:t>
            </a:r>
            <a:r>
              <a:rPr lang="ru-RU" b="1" dirty="0" smtClean="0"/>
              <a:t> </a:t>
            </a:r>
          </a:p>
          <a:p>
            <a:r>
              <a:rPr lang="ru-RU" b="1" dirty="0" smtClean="0"/>
              <a:t>К пользователям финансовой отчётности Принципы относят инвесторов, работников, займодавцев, поставщиков и других торговых кредиторов, покупателей, правительства и их органы, общественность</a:t>
            </a:r>
            <a:r>
              <a:rPr lang="ru-RU" dirty="0" smtClean="0"/>
              <a:t>.</a:t>
            </a: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r>
              <a:rPr lang="ru-RU" dirty="0" smtClean="0"/>
              <a:t>Общие принципы международных стандартов были приняты Правлением в апреле 1989 г. и их можно разделить на 2 группы: </a:t>
            </a:r>
          </a:p>
          <a:p>
            <a:r>
              <a:rPr lang="ru-RU" dirty="0" smtClean="0"/>
              <a:t> - основополагающие допущения; </a:t>
            </a:r>
          </a:p>
          <a:p>
            <a:r>
              <a:rPr lang="ru-RU" dirty="0" smtClean="0"/>
              <a:t>- качественные характеристики информации.</a:t>
            </a:r>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228600"/>
            <a:ext cx="8534400" cy="1271574"/>
          </a:xfrm>
        </p:spPr>
        <p:txBody>
          <a:bodyPr>
            <a:normAutofit fontScale="90000"/>
          </a:bodyPr>
          <a:lstStyle/>
          <a:p>
            <a:r>
              <a:rPr lang="ru-RU" sz="2700" dirty="0" smtClean="0"/>
              <a:t>Международные стандарты основаны на 2 основных допущениях:</a:t>
            </a:r>
            <a:r>
              <a:rPr lang="ru-RU" dirty="0" smtClean="0"/>
              <a:t/>
            </a:r>
            <a:br>
              <a:rPr lang="ru-RU" dirty="0" smtClean="0"/>
            </a:br>
            <a:endParaRPr lang="ru-RU" dirty="0"/>
          </a:p>
        </p:txBody>
      </p:sp>
      <p:sp>
        <p:nvSpPr>
          <p:cNvPr id="3" name="Содержимое 2"/>
          <p:cNvSpPr>
            <a:spLocks noGrp="1"/>
          </p:cNvSpPr>
          <p:nvPr>
            <p:ph sz="quarter" idx="1"/>
          </p:nvPr>
        </p:nvSpPr>
        <p:spPr/>
        <p:txBody>
          <a:bodyPr>
            <a:normAutofit fontScale="85000" lnSpcReduction="10000"/>
          </a:bodyPr>
          <a:lstStyle/>
          <a:p>
            <a:r>
              <a:rPr lang="ru-RU" dirty="0" smtClean="0"/>
              <a:t>1) Метод начисления (</a:t>
            </a:r>
            <a:r>
              <a:rPr lang="ru-RU" dirty="0" err="1" smtClean="0"/>
              <a:t>accrual</a:t>
            </a:r>
            <a:r>
              <a:rPr lang="ru-RU" dirty="0" smtClean="0"/>
              <a:t> </a:t>
            </a:r>
            <a:r>
              <a:rPr lang="ru-RU" dirty="0" err="1" smtClean="0"/>
              <a:t>basis</a:t>
            </a:r>
            <a:r>
              <a:rPr lang="ru-RU" dirty="0" smtClean="0"/>
              <a:t>) означает, что хозяйственные операции отражаются в момент их совершения, а не по мере получения или выплаты денежных средств и их эквивалентов. Таким образом, операции будут учитываться в том отчётном периоде, в котором они возникли. Данный принцип даёт возможность получить объективную информацию о будущих обязательствах и будущих поступлениях денежных средств, т.е. позволяет прогнозировать будущие результаты предприятия. Возможное неполучение части объявленных к получению денежных средств может корректироваться своевременным начислением резерва на сомнительные долги за счёт уменьшения финансовых результатов отчётного периода.</a:t>
            </a:r>
          </a:p>
          <a:p>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sz="quarter" idx="1"/>
          </p:nvPr>
        </p:nvSpPr>
        <p:spPr>
          <a:xfrm>
            <a:off x="301752" y="1214422"/>
            <a:ext cx="8503920" cy="4884626"/>
          </a:xfrm>
        </p:spPr>
        <p:txBody>
          <a:bodyPr/>
          <a:lstStyle/>
          <a:p>
            <a:r>
              <a:rPr lang="ru-RU" dirty="0" smtClean="0"/>
              <a:t>2) Непрерывность деятельности (</a:t>
            </a:r>
            <a:r>
              <a:rPr lang="ru-RU" dirty="0" err="1" smtClean="0"/>
              <a:t>going</a:t>
            </a:r>
            <a:r>
              <a:rPr lang="ru-RU" dirty="0" smtClean="0"/>
              <a:t> </a:t>
            </a:r>
            <a:r>
              <a:rPr lang="ru-RU" dirty="0" err="1" smtClean="0"/>
              <a:t>concern</a:t>
            </a:r>
            <a:r>
              <a:rPr lang="ru-RU" dirty="0" smtClean="0"/>
              <a:t>) предполагает, что предприятие продолжит свою деятельность в обозримом будущем. А поскольку у предприятия нет намерения ликвидироваться или существенно сокращать масштабы деятельности, то его активы будут отражаться по первоначальной стоимости без учёта ликвидационных расходов. В противном случае финансовая отчетность должна составляться на другой основе, и эта основа должна быть раскрыта.</a:t>
            </a:r>
          </a:p>
          <a:p>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Качественный характеристики финансовой (бухгалтерской) информации</a:t>
            </a:r>
            <a:endParaRPr lang="ru-RU" dirty="0"/>
          </a:p>
        </p:txBody>
      </p:sp>
      <p:sp>
        <p:nvSpPr>
          <p:cNvPr id="3" name="Содержимое 2"/>
          <p:cNvSpPr>
            <a:spLocks noGrp="1"/>
          </p:cNvSpPr>
          <p:nvPr>
            <p:ph sz="quarter" idx="1"/>
          </p:nvPr>
        </p:nvSpPr>
        <p:spPr/>
        <p:txBody>
          <a:bodyPr>
            <a:normAutofit/>
          </a:bodyPr>
          <a:lstStyle/>
          <a:p>
            <a:r>
              <a:rPr lang="ru-RU" dirty="0" smtClean="0"/>
              <a:t>Понятность (</a:t>
            </a:r>
            <a:r>
              <a:rPr lang="ru-RU" dirty="0" err="1" smtClean="0"/>
              <a:t>understandability</a:t>
            </a:r>
            <a:r>
              <a:rPr lang="ru-RU" dirty="0" smtClean="0"/>
              <a:t>) информации означает, что она доступна для понимания пользователям, обладающим достаточными знаниями в области бухгалтерского учёта. Следует отметить, что информация о сложных вопросах, требующая раскрытия в финансовой отчетности не должна исключаться только из-за того, что она может не отвечать требованию понятности для некоторых пользователей.</a:t>
            </a:r>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228600"/>
            <a:ext cx="8534400" cy="1057260"/>
          </a:xfrm>
        </p:spPr>
        <p:txBody>
          <a:bodyPr>
            <a:normAutofit/>
          </a:bodyPr>
          <a:lstStyle/>
          <a:p>
            <a:endParaRPr lang="ru-RU" dirty="0"/>
          </a:p>
        </p:txBody>
      </p:sp>
      <p:sp>
        <p:nvSpPr>
          <p:cNvPr id="3" name="Содержимое 2"/>
          <p:cNvSpPr>
            <a:spLocks noGrp="1"/>
          </p:cNvSpPr>
          <p:nvPr>
            <p:ph sz="quarter" idx="1"/>
          </p:nvPr>
        </p:nvSpPr>
        <p:spPr/>
        <p:txBody>
          <a:bodyPr>
            <a:normAutofit lnSpcReduction="10000"/>
          </a:bodyPr>
          <a:lstStyle/>
          <a:p>
            <a:r>
              <a:rPr lang="ru-RU" dirty="0" smtClean="0"/>
              <a:t>Уместность или значимость (</a:t>
            </a:r>
            <a:r>
              <a:rPr lang="ru-RU" dirty="0" err="1" smtClean="0"/>
              <a:t>relevance</a:t>
            </a:r>
            <a:r>
              <a:rPr lang="ru-RU" dirty="0" smtClean="0"/>
              <a:t>) информации предполагает, что она будет влиять на экономические решения пользователей. Уместность информации определяется ее характером и существенностью. В одних случаях характера информации достаточно для ее раскрытия, независимо от существенности. В других случаях большое значение имеет существенность, когда пропуск или искажение информации может повлиять на экономические решения пользователей отчетности.</a:t>
            </a:r>
            <a:endParaRPr lang="ru-R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normAutofit/>
          </a:bodyPr>
          <a:lstStyle/>
          <a:p>
            <a:r>
              <a:rPr lang="ru-RU" dirty="0" smtClean="0"/>
              <a:t>Надёжность или достоверность (</a:t>
            </a:r>
            <a:r>
              <a:rPr lang="ru-RU" dirty="0" err="1" smtClean="0"/>
              <a:t>reliability</a:t>
            </a:r>
            <a:r>
              <a:rPr lang="ru-RU" dirty="0" smtClean="0"/>
              <a:t>) информации имеет место в том случае, если она не содержит существенных ошибок и искажений и является беспристрастной.</a:t>
            </a:r>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normAutofit fontScale="92500" lnSpcReduction="20000"/>
          </a:bodyPr>
          <a:lstStyle/>
          <a:p>
            <a:r>
              <a:rPr lang="ru-RU" dirty="0" smtClean="0"/>
              <a:t>Система МСФО, предназначена для составления финансовой отчетности любых торговых, производственных и иных компаний (включая банки, страховые компании и иные финансовые институты) независимо от вида деятельности, отраслевой принадлежности и организационно-правовой формы. </a:t>
            </a:r>
          </a:p>
          <a:p>
            <a:r>
              <a:rPr lang="ru-RU" dirty="0" smtClean="0"/>
              <a:t>Система МСФО пригодна для использования, как в частном, так и в государственном секторе. Однако некоммерческим организациям может потребоваться некоторая адаптация отдельных положений стандартов или предоставление дополнительной информации</a:t>
            </a:r>
            <a:endParaRPr lang="ru-R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228600"/>
            <a:ext cx="8534400" cy="842946"/>
          </a:xfrm>
        </p:spPr>
        <p:txBody>
          <a:bodyPr>
            <a:noAutofit/>
          </a:bodyPr>
          <a:lstStyle/>
          <a:p>
            <a:r>
              <a:rPr lang="ru-RU" sz="2400" dirty="0" smtClean="0">
                <a:latin typeface="Times New Roman" pitchFamily="18" charset="0"/>
                <a:cs typeface="Times New Roman" pitchFamily="18" charset="0"/>
              </a:rPr>
              <a:t>2. Гармонизация национальных моделей учета: российской, североамериканской (GAAP), континентальной и др.</a:t>
            </a:r>
            <a:endParaRPr lang="ru-RU" sz="2400" dirty="0"/>
          </a:p>
        </p:txBody>
      </p:sp>
      <p:sp>
        <p:nvSpPr>
          <p:cNvPr id="3" name="Содержимое 2"/>
          <p:cNvSpPr>
            <a:spLocks noGrp="1"/>
          </p:cNvSpPr>
          <p:nvPr>
            <p:ph sz="quarter" idx="1"/>
          </p:nvPr>
        </p:nvSpPr>
        <p:spPr>
          <a:xfrm>
            <a:off x="301752" y="1071546"/>
            <a:ext cx="8503920" cy="5500726"/>
          </a:xfrm>
        </p:spPr>
        <p:txBody>
          <a:bodyPr>
            <a:normAutofit lnSpcReduction="10000"/>
          </a:bodyPr>
          <a:lstStyle/>
          <a:p>
            <a:endParaRPr lang="ru-RU" dirty="0" smtClean="0"/>
          </a:p>
          <a:p>
            <a:r>
              <a:rPr lang="ru-RU" dirty="0" smtClean="0"/>
              <a:t>В настоящее время существуют несколько форм использования странами мира международных стандартов учета:</a:t>
            </a:r>
          </a:p>
          <a:p>
            <a:r>
              <a:rPr lang="ru-RU" dirty="0" smtClean="0"/>
              <a:t>- применение МСФО в качестве национальных стандартов. К числу таких стран относятся: Кипр, Кувейт, Латвия, Мальта, Пакистан, Тобаго, Таиланд и Хорватия;</a:t>
            </a:r>
          </a:p>
          <a:p>
            <a:r>
              <a:rPr lang="ru-RU" dirty="0" smtClean="0"/>
              <a:t>- использование МСФО в качестве национальных стандартов, но с условием, что для вопросов, не затронутых международными стандартами, разрабатываются национальные. Такими странами являются Малайзия и Новая Гвинея;</a:t>
            </a:r>
          </a:p>
          <a:p>
            <a:endParaRPr lang="ru-R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sz="quarter" idx="1"/>
          </p:nvPr>
        </p:nvSpPr>
        <p:spPr/>
        <p:txBody>
          <a:bodyPr>
            <a:normAutofit fontScale="70000" lnSpcReduction="20000"/>
          </a:bodyPr>
          <a:lstStyle/>
          <a:p>
            <a:r>
              <a:rPr lang="ru-RU" dirty="0" smtClean="0"/>
              <a:t>- использование МСФО в качестве национальных стандартов, однако в некоторых случаях возможна их модификация в соответствии с национальными особенностями. Это - Албания, Бангладеш, Барбадос, Замбия, Зимбабве, Кения, Колумбия, Польша, Судан, Таиланд, Уругвай, Ямайка;</a:t>
            </a:r>
          </a:p>
          <a:p>
            <a:r>
              <a:rPr lang="ru-RU" dirty="0" smtClean="0"/>
              <a:t>- национальные стандарты основаны на МСФО и обеспечивают дополнительные их разъяснения. Среди таких стран можно назвать Китай, Иран, Словению, Тунис, Филиппины;</a:t>
            </a:r>
          </a:p>
          <a:p>
            <a:r>
              <a:rPr lang="ru-RU" dirty="0" smtClean="0"/>
              <a:t>- национальные стандарты основаны на МСФО, однако некоторые из них могут быть более детализированы, чем МСФО. Странами, применяющими такие стандарты, являются Бразилия, Индия, Ирландия, Литва, Мавритания, Мексика, Намибия, Нидерланды, Норвегия, Португалия, Сингапур, Словакия, Турция, Франция, Чехословакия, Швейцария, Южная Африка;</a:t>
            </a:r>
          </a:p>
          <a:p>
            <a:r>
              <a:rPr lang="ru-RU" dirty="0" smtClean="0"/>
              <a:t>- национальные стандарты основаны на МСФО, за исключением того, что каждый национальный стандарт включает в себя положение, сравнивающее национальный стандарт с МСФО. (Австралия, Гонконг, Дания, Италия, Новая Зеландия, Швеция, Югославия.)</a:t>
            </a:r>
          </a:p>
          <a:p>
            <a:endParaRPr lang="ru-RU" dirty="0" smtClean="0"/>
          </a:p>
          <a:p>
            <a:endParaRPr lang="ru-RU"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400" b="1" dirty="0" smtClean="0"/>
              <a:t>Описание основных отличий в принципах учета по МСФО и US GAAP</a:t>
            </a:r>
            <a:endParaRPr lang="ru-RU" sz="2400" dirty="0"/>
          </a:p>
        </p:txBody>
      </p:sp>
      <p:sp>
        <p:nvSpPr>
          <p:cNvPr id="3" name="Содержимое 2"/>
          <p:cNvSpPr>
            <a:spLocks noGrp="1"/>
          </p:cNvSpPr>
          <p:nvPr>
            <p:ph sz="quarter" idx="1"/>
          </p:nvPr>
        </p:nvSpPr>
        <p:spPr/>
        <p:txBody>
          <a:bodyPr>
            <a:normAutofit fontScale="92500" lnSpcReduction="10000"/>
          </a:bodyPr>
          <a:lstStyle/>
          <a:p>
            <a:r>
              <a:rPr lang="ru-RU" b="1" dirty="0" smtClean="0"/>
              <a:t>Общепринятые принципы бухгалтерского учёта</a:t>
            </a:r>
            <a:r>
              <a:rPr lang="ru-RU" dirty="0" smtClean="0"/>
              <a:t> (</a:t>
            </a:r>
            <a:r>
              <a:rPr lang="ru-RU" dirty="0" smtClean="0">
                <a:hlinkClick r:id="rId2" tooltip="Английский язык"/>
              </a:rPr>
              <a:t>англ.</a:t>
            </a:r>
            <a:r>
              <a:rPr lang="ru-RU" dirty="0" smtClean="0"/>
              <a:t> </a:t>
            </a:r>
            <a:r>
              <a:rPr lang="ru-RU" i="1" dirty="0" err="1" smtClean="0"/>
              <a:t>Generally</a:t>
            </a:r>
            <a:r>
              <a:rPr lang="ru-RU" i="1" dirty="0" smtClean="0"/>
              <a:t> </a:t>
            </a:r>
            <a:r>
              <a:rPr lang="ru-RU" i="1" dirty="0" err="1" smtClean="0"/>
              <a:t>Accepted</a:t>
            </a:r>
            <a:r>
              <a:rPr lang="ru-RU" i="1" dirty="0" smtClean="0"/>
              <a:t> </a:t>
            </a:r>
            <a:r>
              <a:rPr lang="ru-RU" i="1" dirty="0" err="1" smtClean="0"/>
              <a:t>Accounting</a:t>
            </a:r>
            <a:r>
              <a:rPr lang="ru-RU" i="1" dirty="0" smtClean="0"/>
              <a:t> </a:t>
            </a:r>
            <a:r>
              <a:rPr lang="ru-RU" i="1" dirty="0" err="1" smtClean="0"/>
              <a:t>Principles</a:t>
            </a:r>
            <a:r>
              <a:rPr lang="ru-RU" i="1" dirty="0" smtClean="0"/>
              <a:t>, GAAP</a:t>
            </a:r>
            <a:r>
              <a:rPr lang="ru-RU" dirty="0" smtClean="0"/>
              <a:t>) — национальные стандарты </a:t>
            </a:r>
            <a:r>
              <a:rPr lang="ru-RU" dirty="0" smtClean="0">
                <a:hlinkClick r:id="rId3" tooltip="Бухгалтерский учёт"/>
              </a:rPr>
              <a:t>бухгалтерского учёта</a:t>
            </a:r>
            <a:r>
              <a:rPr lang="ru-RU" dirty="0" smtClean="0"/>
              <a:t>, применяемые в каждой стране, в соответствии с национальным законодательством (например, существует термин </a:t>
            </a:r>
            <a:r>
              <a:rPr lang="ru-RU" dirty="0" err="1" smtClean="0"/>
              <a:t>Russian</a:t>
            </a:r>
            <a:r>
              <a:rPr lang="ru-RU" dirty="0" smtClean="0"/>
              <a:t> GAAP</a:t>
            </a:r>
            <a:r>
              <a:rPr lang="ru-RU" baseline="30000" dirty="0" smtClean="0">
                <a:hlinkClick r:id="rId4"/>
              </a:rPr>
              <a:t>[1]</a:t>
            </a:r>
            <a:r>
              <a:rPr lang="ru-RU" dirty="0" smtClean="0"/>
              <a:t>). Как правило, аббревиатуру GAAP используют, имея в виду US GAAP, отличительной чертой (в частности, от </a:t>
            </a:r>
            <a:r>
              <a:rPr lang="ru-RU" dirty="0" smtClean="0">
                <a:hlinkClick r:id="rId5" tooltip="Международные стандарты финансовой отчётности"/>
              </a:rPr>
              <a:t>Международных стандартов финансовой отчётности</a:t>
            </a:r>
            <a:r>
              <a:rPr lang="ru-RU" dirty="0" smtClean="0"/>
              <a:t>, IFRS) которого служит детальное регулирование порядка учёта тех или иных практических ситуаций.</a:t>
            </a:r>
            <a:endParaRPr lang="ru-RU" dirty="0"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2291" name="Picture 3"/>
          <p:cNvPicPr>
            <a:picLocks noGrp="1" noChangeAspect="1" noChangeArrowheads="1"/>
          </p:cNvPicPr>
          <p:nvPr>
            <p:ph sz="quarter" idx="1"/>
          </p:nvPr>
        </p:nvPicPr>
        <p:blipFill>
          <a:blip r:embed="rId2" cstate="print"/>
          <a:srcRect/>
          <a:stretch>
            <a:fillRect/>
          </a:stretch>
        </p:blipFill>
        <p:spPr bwMode="auto">
          <a:xfrm>
            <a:off x="107504" y="1052736"/>
            <a:ext cx="8928992" cy="5616624"/>
          </a:xfrm>
          <a:prstGeom prst="rect">
            <a:avLst/>
          </a:prstGeom>
          <a:noFill/>
          <a:ln w="9525">
            <a:noFill/>
            <a:miter lim="800000"/>
            <a:headEnd/>
            <a:tailEnd/>
          </a:ln>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p:cNvPicPr>
            <a:picLocks noChangeAspect="1" noChangeArrowheads="1"/>
          </p:cNvPicPr>
          <p:nvPr/>
        </p:nvPicPr>
        <p:blipFill>
          <a:blip r:embed="rId2" cstate="print"/>
          <a:srcRect/>
          <a:stretch>
            <a:fillRect/>
          </a:stretch>
        </p:blipFill>
        <p:spPr bwMode="auto">
          <a:xfrm>
            <a:off x="144463" y="144462"/>
            <a:ext cx="8820025" cy="6236865"/>
          </a:xfrm>
          <a:prstGeom prst="rect">
            <a:avLst/>
          </a:prstGeom>
          <a:noFill/>
          <a:ln w="9525">
            <a:noFill/>
            <a:miter lim="800000"/>
            <a:headEnd/>
            <a:tailEnd/>
          </a:ln>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p:cNvPicPr>
            <a:picLocks noChangeAspect="1" noChangeArrowheads="1"/>
          </p:cNvPicPr>
          <p:nvPr/>
        </p:nvPicPr>
        <p:blipFill>
          <a:blip r:embed="rId2" cstate="print"/>
          <a:srcRect/>
          <a:stretch>
            <a:fillRect/>
          </a:stretch>
        </p:blipFill>
        <p:spPr bwMode="auto">
          <a:xfrm>
            <a:off x="144462" y="144463"/>
            <a:ext cx="8820025" cy="6164857"/>
          </a:xfrm>
          <a:prstGeom prst="rect">
            <a:avLst/>
          </a:prstGeom>
          <a:noFill/>
          <a:ln w="9525">
            <a:noFill/>
            <a:miter lim="800000"/>
            <a:headEnd/>
            <a:tailEnd/>
          </a:ln>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188641"/>
            <a:ext cx="6480720" cy="4832092"/>
          </a:xfrm>
          <a:prstGeom prst="rect">
            <a:avLst/>
          </a:prstGeom>
        </p:spPr>
        <p:txBody>
          <a:bodyPr wrap="square">
            <a:spAutoFit/>
          </a:bodyPr>
          <a:lstStyle/>
          <a:p>
            <a:r>
              <a:rPr lang="ru-RU" sz="2800" dirty="0" smtClean="0"/>
              <a:t>Критерием выбора для российского предприятия стандартов для составления отчетности должна быть цель, для которой эта отчетность будет использована. Как правило, US GAAP выбираются в случае привлечения американских инвесторов или размещения акций на биржах в США. Во всех остальных случаях использование МСФО является предпочтительным.</a:t>
            </a:r>
            <a:endParaRPr lang="ru-RU" sz="2800" dirty="0"/>
          </a:p>
        </p:txBody>
      </p:sp>
      <p:pic>
        <p:nvPicPr>
          <p:cNvPr id="48130" name="Picture 2" descr="C:\Users\Asus\AppData\Local\Microsoft\Windows\INetCache\IE\PAW8B71J\accountants_3[1].jpg"/>
          <p:cNvPicPr>
            <a:picLocks noChangeAspect="1" noChangeArrowheads="1"/>
          </p:cNvPicPr>
          <p:nvPr/>
        </p:nvPicPr>
        <p:blipFill>
          <a:blip r:embed="rId2" cstate="print"/>
          <a:srcRect/>
          <a:stretch>
            <a:fillRect/>
          </a:stretch>
        </p:blipFill>
        <p:spPr bwMode="auto">
          <a:xfrm>
            <a:off x="5580112" y="4509120"/>
            <a:ext cx="3563888" cy="1871041"/>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nvGraphicFramePr>
        <p:xfrm>
          <a:off x="611560" y="188642"/>
          <a:ext cx="8424937" cy="6336542"/>
        </p:xfrm>
        <a:graphic>
          <a:graphicData uri="http://schemas.openxmlformats.org/drawingml/2006/table">
            <a:tbl>
              <a:tblPr/>
              <a:tblGrid>
                <a:gridCol w="3831680"/>
                <a:gridCol w="1213761"/>
                <a:gridCol w="1903941"/>
                <a:gridCol w="1475555"/>
              </a:tblGrid>
              <a:tr h="267952">
                <a:tc>
                  <a:txBody>
                    <a:bodyPr/>
                    <a:lstStyle/>
                    <a:p>
                      <a:pPr algn="ctr" fontAlgn="b"/>
                      <a:r>
                        <a:rPr lang="ru-RU" sz="1400" b="1" i="0" u="none" strike="noStrike" dirty="0">
                          <a:solidFill>
                            <a:srgbClr val="000000"/>
                          </a:solidFill>
                          <a:latin typeface="Calibri"/>
                        </a:rPr>
                        <a:t>Хозяйственные средства</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ru-RU" sz="1400" b="1" i="0" u="none" strike="noStrike" dirty="0">
                          <a:solidFill>
                            <a:srgbClr val="000000"/>
                          </a:solidFill>
                          <a:latin typeface="Calibri"/>
                        </a:rPr>
                        <a:t>сумма</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ru-RU" sz="1400" b="1" i="0" u="none" strike="noStrike" dirty="0">
                          <a:solidFill>
                            <a:srgbClr val="000000"/>
                          </a:solidFill>
                          <a:latin typeface="Calibri"/>
                        </a:rPr>
                        <a:t>имущество</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ru-RU" sz="1400" b="1" i="0" u="none" strike="noStrike" dirty="0">
                          <a:solidFill>
                            <a:srgbClr val="000000"/>
                          </a:solidFill>
                          <a:latin typeface="Calibri"/>
                        </a:rPr>
                        <a:t>источники</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6607">
                <a:tc>
                  <a:txBody>
                    <a:bodyPr/>
                    <a:lstStyle/>
                    <a:p>
                      <a:pPr algn="l" fontAlgn="b"/>
                      <a:r>
                        <a:rPr lang="ru-RU" sz="1600" b="0" i="0" u="none" strike="noStrike" dirty="0">
                          <a:solidFill>
                            <a:srgbClr val="000000"/>
                          </a:solidFill>
                          <a:latin typeface="Calibri"/>
                        </a:rPr>
                        <a:t>комбайны</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600" b="0" i="0" u="none" strike="noStrike" dirty="0">
                          <a:solidFill>
                            <a:srgbClr val="000000"/>
                          </a:solidFill>
                          <a:latin typeface="Calibri"/>
                        </a:rPr>
                        <a:t>2 067 200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6607">
                <a:tc>
                  <a:txBody>
                    <a:bodyPr/>
                    <a:lstStyle/>
                    <a:p>
                      <a:pPr algn="l" fontAlgn="b"/>
                      <a:r>
                        <a:rPr lang="ru-RU" sz="1600" b="0" i="0" u="none" strike="noStrike" dirty="0">
                          <a:solidFill>
                            <a:srgbClr val="000000"/>
                          </a:solidFill>
                          <a:latin typeface="Calibri"/>
                        </a:rPr>
                        <a:t>амортизация ОС</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600" b="0" i="0" u="none" strike="noStrike" dirty="0">
                          <a:solidFill>
                            <a:srgbClr val="000000"/>
                          </a:solidFill>
                          <a:latin typeface="Calibri"/>
                        </a:rPr>
                        <a:t>114 800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1"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6607">
                <a:tc>
                  <a:txBody>
                    <a:bodyPr/>
                    <a:lstStyle/>
                    <a:p>
                      <a:pPr algn="l" fontAlgn="b"/>
                      <a:r>
                        <a:rPr lang="ru-RU" sz="1600" b="0" i="0" u="none" strike="noStrike">
                          <a:solidFill>
                            <a:srgbClr val="000000"/>
                          </a:solidFill>
                          <a:latin typeface="Calibri"/>
                        </a:rPr>
                        <a:t>Расчетный счет</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600" b="0" i="0" u="none" strike="noStrike" dirty="0">
                          <a:solidFill>
                            <a:srgbClr val="000000"/>
                          </a:solidFill>
                          <a:latin typeface="Calibri"/>
                        </a:rPr>
                        <a:t>130 000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1"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6607">
                <a:tc>
                  <a:txBody>
                    <a:bodyPr/>
                    <a:lstStyle/>
                    <a:p>
                      <a:pPr algn="l" fontAlgn="b"/>
                      <a:r>
                        <a:rPr lang="ru-RU" sz="1600" b="0" i="0" u="none" strike="noStrike" dirty="0">
                          <a:solidFill>
                            <a:srgbClr val="000000"/>
                          </a:solidFill>
                          <a:latin typeface="Calibri"/>
                        </a:rPr>
                        <a:t>Уставной капитал</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600" b="0" i="0" u="none" strike="noStrike" dirty="0">
                          <a:solidFill>
                            <a:srgbClr val="000000"/>
                          </a:solidFill>
                          <a:latin typeface="Calibri"/>
                        </a:rPr>
                        <a:t>2 120 600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1"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6607">
                <a:tc>
                  <a:txBody>
                    <a:bodyPr/>
                    <a:lstStyle/>
                    <a:p>
                      <a:pPr algn="l" fontAlgn="b"/>
                      <a:r>
                        <a:rPr lang="ru-RU" sz="1600" b="0" i="0" u="none" strike="noStrike" dirty="0">
                          <a:solidFill>
                            <a:srgbClr val="000000"/>
                          </a:solidFill>
                          <a:latin typeface="Calibri"/>
                        </a:rPr>
                        <a:t>задолженность по зарплате</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600" b="0" i="0" u="none" strike="noStrike" dirty="0">
                          <a:solidFill>
                            <a:srgbClr val="000000"/>
                          </a:solidFill>
                          <a:latin typeface="Calibri"/>
                        </a:rPr>
                        <a:t>19 000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1"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6607">
                <a:tc>
                  <a:txBody>
                    <a:bodyPr/>
                    <a:lstStyle/>
                    <a:p>
                      <a:pPr algn="l" fontAlgn="b"/>
                      <a:r>
                        <a:rPr lang="ru-RU" sz="1600" b="0" i="0" u="none" strike="noStrike" dirty="0">
                          <a:solidFill>
                            <a:srgbClr val="000000"/>
                          </a:solidFill>
                          <a:latin typeface="Calibri"/>
                        </a:rPr>
                        <a:t>сырье</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600" b="0" i="0" u="none" strike="noStrike" dirty="0">
                          <a:solidFill>
                            <a:srgbClr val="000000"/>
                          </a:solidFill>
                          <a:latin typeface="Calibri"/>
                        </a:rPr>
                        <a:t>25 000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1"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6607">
                <a:tc>
                  <a:txBody>
                    <a:bodyPr/>
                    <a:lstStyle/>
                    <a:p>
                      <a:pPr algn="l" fontAlgn="b"/>
                      <a:r>
                        <a:rPr lang="ru-RU" sz="1600" b="0" i="0" u="none" strike="noStrike" dirty="0">
                          <a:solidFill>
                            <a:srgbClr val="000000"/>
                          </a:solidFill>
                          <a:latin typeface="Calibri"/>
                        </a:rPr>
                        <a:t>затраты растениеводства</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600" b="0" i="0" u="none" strike="noStrike" dirty="0">
                          <a:solidFill>
                            <a:srgbClr val="000000"/>
                          </a:solidFill>
                          <a:latin typeface="Calibri"/>
                        </a:rPr>
                        <a:t>29 000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6607">
                <a:tc>
                  <a:txBody>
                    <a:bodyPr/>
                    <a:lstStyle/>
                    <a:p>
                      <a:pPr algn="l" fontAlgn="b"/>
                      <a:r>
                        <a:rPr lang="ru-RU" sz="1600" b="0" i="0" u="none" strike="noStrike" dirty="0">
                          <a:solidFill>
                            <a:srgbClr val="000000"/>
                          </a:solidFill>
                          <a:latin typeface="Calibri"/>
                        </a:rPr>
                        <a:t>краткосрочные ссуды банка</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600" b="0" i="0" u="none" strike="noStrike" dirty="0">
                          <a:solidFill>
                            <a:srgbClr val="000000"/>
                          </a:solidFill>
                          <a:latin typeface="Calibri"/>
                        </a:rPr>
                        <a:t>12 500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6607">
                <a:tc>
                  <a:txBody>
                    <a:bodyPr/>
                    <a:lstStyle/>
                    <a:p>
                      <a:pPr algn="l" fontAlgn="b"/>
                      <a:r>
                        <a:rPr lang="ru-RU" sz="1600" b="0" i="0" u="none" strike="noStrike" dirty="0">
                          <a:solidFill>
                            <a:srgbClr val="000000"/>
                          </a:solidFill>
                          <a:latin typeface="Calibri"/>
                        </a:rPr>
                        <a:t>касса</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600" b="0" i="0" u="none" strike="noStrike" dirty="0">
                          <a:solidFill>
                            <a:srgbClr val="000000"/>
                          </a:solidFill>
                          <a:latin typeface="Calibri"/>
                        </a:rPr>
                        <a:t>80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6607">
                <a:tc>
                  <a:txBody>
                    <a:bodyPr/>
                    <a:lstStyle/>
                    <a:p>
                      <a:pPr algn="l" fontAlgn="b"/>
                      <a:r>
                        <a:rPr lang="ru-RU" sz="1600" b="0" i="0" u="none" strike="noStrike" dirty="0">
                          <a:solidFill>
                            <a:srgbClr val="000000"/>
                          </a:solidFill>
                          <a:latin typeface="Calibri"/>
                        </a:rPr>
                        <a:t>затраты животноводства</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600" b="0" i="0" u="none" strike="noStrike" dirty="0">
                          <a:solidFill>
                            <a:srgbClr val="000000"/>
                          </a:solidFill>
                          <a:latin typeface="Calibri"/>
                        </a:rPr>
                        <a:t>42 500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6607">
                <a:tc>
                  <a:txBody>
                    <a:bodyPr/>
                    <a:lstStyle/>
                    <a:p>
                      <a:pPr algn="l" fontAlgn="b"/>
                      <a:r>
                        <a:rPr lang="ru-RU" sz="1600" b="0" i="0" u="none" strike="noStrike" dirty="0">
                          <a:solidFill>
                            <a:srgbClr val="000000"/>
                          </a:solidFill>
                          <a:latin typeface="Calibri"/>
                        </a:rPr>
                        <a:t>фонд по оплате </a:t>
                      </a:r>
                      <a:r>
                        <a:rPr lang="ru-RU" sz="1600" b="0" i="0" u="none" strike="noStrike" dirty="0" smtClean="0">
                          <a:solidFill>
                            <a:srgbClr val="000000"/>
                          </a:solidFill>
                          <a:latin typeface="Calibri"/>
                        </a:rPr>
                        <a:t>предстоящих </a:t>
                      </a:r>
                      <a:r>
                        <a:rPr lang="ru-RU" sz="1600" b="0" i="0" u="none" strike="noStrike" dirty="0">
                          <a:solidFill>
                            <a:srgbClr val="000000"/>
                          </a:solidFill>
                          <a:latin typeface="Calibri"/>
                        </a:rPr>
                        <a:t>отпусков</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600" b="0" i="0" u="none" strike="noStrike" dirty="0">
                          <a:solidFill>
                            <a:srgbClr val="000000"/>
                          </a:solidFill>
                          <a:latin typeface="Calibri"/>
                        </a:rPr>
                        <a:t>80 000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44832">
                <a:tc>
                  <a:txBody>
                    <a:bodyPr/>
                    <a:lstStyle/>
                    <a:p>
                      <a:pPr algn="l" fontAlgn="b"/>
                      <a:r>
                        <a:rPr lang="ru-RU" sz="1600" b="0" i="0" u="none" strike="noStrike" dirty="0">
                          <a:solidFill>
                            <a:srgbClr val="000000"/>
                          </a:solidFill>
                          <a:latin typeface="Calibri"/>
                        </a:rPr>
                        <a:t>задолженность подотчетных лиц</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600" b="0" i="0" u="none" strike="noStrike" dirty="0">
                          <a:solidFill>
                            <a:srgbClr val="000000"/>
                          </a:solidFill>
                          <a:latin typeface="Calibri"/>
                        </a:rPr>
                        <a:t>120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1"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6607">
                <a:tc>
                  <a:txBody>
                    <a:bodyPr/>
                    <a:lstStyle/>
                    <a:p>
                      <a:pPr algn="l" fontAlgn="b"/>
                      <a:r>
                        <a:rPr lang="ru-RU" sz="1600" b="0" i="0" u="none" strike="noStrike" dirty="0">
                          <a:solidFill>
                            <a:srgbClr val="000000"/>
                          </a:solidFill>
                          <a:latin typeface="Calibri"/>
                        </a:rPr>
                        <a:t>затраты </a:t>
                      </a:r>
                      <a:r>
                        <a:rPr lang="ru-RU" sz="1600" b="0" i="0" u="none" strike="noStrike" dirty="0" smtClean="0">
                          <a:solidFill>
                            <a:srgbClr val="000000"/>
                          </a:solidFill>
                          <a:latin typeface="Calibri"/>
                        </a:rPr>
                        <a:t>вспомогательных </a:t>
                      </a:r>
                      <a:r>
                        <a:rPr lang="ru-RU" sz="1600" b="0" i="0" u="none" strike="noStrike" dirty="0">
                          <a:solidFill>
                            <a:srgbClr val="000000"/>
                          </a:solidFill>
                          <a:latin typeface="Calibri"/>
                        </a:rPr>
                        <a:t>производств</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600" b="0" i="0" u="none" strike="noStrike" dirty="0">
                          <a:solidFill>
                            <a:srgbClr val="000000"/>
                          </a:solidFill>
                          <a:latin typeface="Calibri"/>
                        </a:rPr>
                        <a:t>24 000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1"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6607">
                <a:tc>
                  <a:txBody>
                    <a:bodyPr/>
                    <a:lstStyle/>
                    <a:p>
                      <a:pPr algn="l" fontAlgn="b"/>
                      <a:r>
                        <a:rPr lang="ru-RU" sz="1600" b="0" i="0" u="none" strike="noStrike" dirty="0">
                          <a:solidFill>
                            <a:srgbClr val="000000"/>
                          </a:solidFill>
                          <a:latin typeface="Calibri"/>
                        </a:rPr>
                        <a:t>долгосрочная ссуда банка</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600" b="0" i="0" u="none" strike="noStrike" dirty="0">
                          <a:solidFill>
                            <a:srgbClr val="000000"/>
                          </a:solidFill>
                          <a:latin typeface="Calibri"/>
                        </a:rPr>
                        <a:t>30 000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6607">
                <a:tc>
                  <a:txBody>
                    <a:bodyPr/>
                    <a:lstStyle/>
                    <a:p>
                      <a:pPr algn="l" fontAlgn="b"/>
                      <a:r>
                        <a:rPr lang="ru-RU" sz="1600" b="0" i="0" u="none" strike="noStrike" dirty="0">
                          <a:solidFill>
                            <a:srgbClr val="000000"/>
                          </a:solidFill>
                          <a:latin typeface="Calibri"/>
                        </a:rPr>
                        <a:t>нефтепродукты</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600" b="0" i="0" u="none" strike="noStrike" dirty="0">
                          <a:solidFill>
                            <a:srgbClr val="000000"/>
                          </a:solidFill>
                          <a:latin typeface="Calibri"/>
                        </a:rPr>
                        <a:t>18000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1"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44832">
                <a:tc>
                  <a:txBody>
                    <a:bodyPr/>
                    <a:lstStyle/>
                    <a:p>
                      <a:pPr algn="l" fontAlgn="b"/>
                      <a:r>
                        <a:rPr lang="ru-RU" sz="1600" b="0" i="0" u="none" strike="noStrike" dirty="0">
                          <a:solidFill>
                            <a:srgbClr val="000000"/>
                          </a:solidFill>
                          <a:latin typeface="Calibri"/>
                        </a:rPr>
                        <a:t>задолженность перед поставщиками</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600" b="0" i="0" u="none" strike="noStrike" dirty="0">
                          <a:solidFill>
                            <a:srgbClr val="000000"/>
                          </a:solidFill>
                          <a:latin typeface="Calibri"/>
                        </a:rPr>
                        <a:t>3 000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6607">
                <a:tc>
                  <a:txBody>
                    <a:bodyPr/>
                    <a:lstStyle/>
                    <a:p>
                      <a:pPr algn="l" fontAlgn="b"/>
                      <a:r>
                        <a:rPr lang="ru-RU" sz="1600" b="0" i="0" u="none" strike="noStrike" dirty="0">
                          <a:solidFill>
                            <a:srgbClr val="000000"/>
                          </a:solidFill>
                          <a:latin typeface="Calibri"/>
                        </a:rPr>
                        <a:t>продукция с/</a:t>
                      </a:r>
                      <a:r>
                        <a:rPr lang="ru-RU" sz="1600" b="0" i="0" u="none" strike="noStrike" dirty="0" err="1">
                          <a:solidFill>
                            <a:srgbClr val="000000"/>
                          </a:solidFill>
                          <a:latin typeface="Calibri"/>
                        </a:rPr>
                        <a:t>х</a:t>
                      </a:r>
                      <a:r>
                        <a:rPr lang="ru-RU" sz="1600" b="0" i="0" u="none" strike="noStrike" dirty="0">
                          <a:solidFill>
                            <a:srgbClr val="000000"/>
                          </a:solidFill>
                          <a:latin typeface="Calibri"/>
                        </a:rPr>
                        <a:t> производства</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600" b="0" i="0" u="none" strike="noStrike" dirty="0">
                          <a:solidFill>
                            <a:srgbClr val="000000"/>
                          </a:solidFill>
                          <a:latin typeface="Calibri"/>
                        </a:rPr>
                        <a:t>20 000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6607">
                <a:tc>
                  <a:txBody>
                    <a:bodyPr/>
                    <a:lstStyle/>
                    <a:p>
                      <a:pPr algn="l" fontAlgn="b"/>
                      <a:r>
                        <a:rPr lang="ru-RU" sz="1600" b="0" i="0" u="none" strike="noStrike" dirty="0">
                          <a:solidFill>
                            <a:srgbClr val="000000"/>
                          </a:solidFill>
                          <a:latin typeface="Calibri"/>
                        </a:rPr>
                        <a:t>запчасти</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600" b="0" i="0" u="none" strike="noStrike" dirty="0">
                          <a:solidFill>
                            <a:srgbClr val="000000"/>
                          </a:solidFill>
                          <a:latin typeface="Calibri"/>
                        </a:rPr>
                        <a:t>24 000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1"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6607">
                <a:tc>
                  <a:txBody>
                    <a:bodyPr/>
                    <a:lstStyle/>
                    <a:p>
                      <a:pPr algn="l" fontAlgn="b"/>
                      <a:r>
                        <a:rPr lang="ru-RU" sz="1600" b="0" i="0" u="none" strike="noStrike" dirty="0">
                          <a:solidFill>
                            <a:srgbClr val="000000"/>
                          </a:solidFill>
                          <a:latin typeface="Calibri"/>
                        </a:rPr>
                        <a:t>животные на откорме</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600" b="0" i="0" u="none" strike="noStrike" dirty="0">
                          <a:solidFill>
                            <a:srgbClr val="000000"/>
                          </a:solidFill>
                          <a:latin typeface="Calibri"/>
                        </a:rPr>
                        <a:t>191000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100" b="0" i="0" u="none" strike="noStrike">
                          <a:solidFill>
                            <a:srgbClr val="000000"/>
                          </a:solidFill>
                          <a:latin typeface="Calibri"/>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6607">
                <a:tc>
                  <a:txBody>
                    <a:bodyPr/>
                    <a:lstStyle/>
                    <a:p>
                      <a:pPr algn="ctr" fontAlgn="b"/>
                      <a:r>
                        <a:rPr lang="ru-RU" sz="1600" b="1" i="0" u="none" strike="noStrike" dirty="0">
                          <a:solidFill>
                            <a:srgbClr val="000000"/>
                          </a:solidFill>
                          <a:latin typeface="Calibri"/>
                        </a:rPr>
                        <a:t>ИТОГО</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b"/>
                      <a:r>
                        <a:rPr lang="ru-RU" sz="1600" b="1" i="0" u="none" strike="noStrike" dirty="0">
                          <a:solidFill>
                            <a:srgbClr val="000000"/>
                          </a:solidFill>
                          <a:latin typeface="Calibri"/>
                        </a:rPr>
                        <a:t>4 950 800</a:t>
                      </a:r>
                    </a:p>
                  </a:txBody>
                  <a:tcPr marL="7620" marR="7620" marT="762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ru-RU" sz="1100" b="1" i="0" u="none" strike="noStrike">
                        <a:solidFill>
                          <a:srgbClr val="000000"/>
                        </a:solidFill>
                        <a:latin typeface="Calibri"/>
                      </a:endParaRPr>
                    </a:p>
                  </a:txBody>
                  <a:tcPr marL="7620" marR="7620" marT="762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ru-RU" sz="1100" b="1" i="0" u="none" strike="noStrike" dirty="0">
                        <a:solidFill>
                          <a:srgbClr val="000000"/>
                        </a:solidFill>
                        <a:latin typeface="Calibri"/>
                      </a:endParaRPr>
                    </a:p>
                  </a:txBody>
                  <a:tcPr marL="7620" marR="7620" marT="7620" marB="0" anchor="b">
                    <a:lnL>
                      <a:noFill/>
                    </a:lnL>
                    <a:lnR>
                      <a:noFill/>
                    </a:lnR>
                    <a:lnT w="6350" cap="flat" cmpd="sng" algn="ctr">
                      <a:solidFill>
                        <a:srgbClr val="000000"/>
                      </a:solidFill>
                      <a:prstDash val="solid"/>
                      <a:round/>
                      <a:headEnd type="none" w="med" len="med"/>
                      <a:tailEnd type="none" w="med" len="med"/>
                    </a:lnT>
                    <a:lnB>
                      <a:noFill/>
                    </a:lnB>
                  </a:tcPr>
                </a:tc>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Спасибо за внимание</a:t>
            </a:r>
            <a:endParaRPr lang="ru-RU" dirty="0"/>
          </a:p>
        </p:txBody>
      </p:sp>
      <p:pic>
        <p:nvPicPr>
          <p:cNvPr id="44034" name="Picture 2" descr="C:\Users\Аркадий\Desktop\logo.png"/>
          <p:cNvPicPr>
            <a:picLocks noGrp="1" noChangeAspect="1" noChangeArrowheads="1"/>
          </p:cNvPicPr>
          <p:nvPr>
            <p:ph sz="quarter" idx="1"/>
          </p:nvPr>
        </p:nvPicPr>
        <p:blipFill>
          <a:blip r:embed="rId2" cstate="print"/>
          <a:srcRect/>
          <a:stretch>
            <a:fillRect/>
          </a:stretch>
        </p:blipFill>
        <p:spPr bwMode="auto">
          <a:xfrm>
            <a:off x="1571604" y="2143116"/>
            <a:ext cx="5857915" cy="2117734"/>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Официальная">
  <a:themeElements>
    <a:clrScheme name="Официальная">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Официальная">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Официальная">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130</TotalTime>
  <Words>1182</Words>
  <Application>Microsoft Office PowerPoint</Application>
  <PresentationFormat>Экран (4:3)</PresentationFormat>
  <Paragraphs>141</Paragraphs>
  <Slides>26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26</vt:i4>
      </vt:variant>
    </vt:vector>
  </HeadingPairs>
  <TitlesOfParts>
    <vt:vector size="27" baseType="lpstr">
      <vt:lpstr>Официальная</vt:lpstr>
      <vt:lpstr>Бухгалтерский учет</vt:lpstr>
      <vt:lpstr>Слайд 2</vt:lpstr>
      <vt:lpstr>Сущность и принципы международной системы финансовой (бухгалтерской) отчетности. </vt:lpstr>
      <vt:lpstr>Слайд 4</vt:lpstr>
      <vt:lpstr>  </vt:lpstr>
      <vt:lpstr>Слайд 6</vt:lpstr>
      <vt:lpstr>Слайд 7</vt:lpstr>
      <vt:lpstr>Слайд 8</vt:lpstr>
      <vt:lpstr>Слайд 9</vt:lpstr>
      <vt:lpstr> </vt:lpstr>
      <vt:lpstr>Слайд 11</vt:lpstr>
      <vt:lpstr>Международные стандарты основаны на 2 основных допущениях: </vt:lpstr>
      <vt:lpstr>Слайд 13</vt:lpstr>
      <vt:lpstr>Качественный характеристики финансовой (бухгалтерской) информации</vt:lpstr>
      <vt:lpstr>Слайд 15</vt:lpstr>
      <vt:lpstr>Слайд 16</vt:lpstr>
      <vt:lpstr>Слайд 17</vt:lpstr>
      <vt:lpstr>2. Гармонизация национальных моделей учета: российской, североамериканской (GAAP), континентальной и др.</vt:lpstr>
      <vt:lpstr>Слайд 19</vt:lpstr>
      <vt:lpstr>Описание основных отличий в принципах учета по МСФО и US GAAP</vt:lpstr>
      <vt:lpstr>Слайд 21</vt:lpstr>
      <vt:lpstr>Слайд 22</vt:lpstr>
      <vt:lpstr>Слайд 23</vt:lpstr>
      <vt:lpstr>Слайд 24</vt:lpstr>
      <vt:lpstr>Слайд 25</vt:lpstr>
      <vt:lpstr>Спасибо за внимание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Бухгалтерский учет</dc:title>
  <dc:creator>Аркадий</dc:creator>
  <cp:lastModifiedBy>Asus</cp:lastModifiedBy>
  <cp:revision>15</cp:revision>
  <dcterms:created xsi:type="dcterms:W3CDTF">2020-02-11T08:09:49Z</dcterms:created>
  <dcterms:modified xsi:type="dcterms:W3CDTF">2020-03-07T09:37:46Z</dcterms:modified>
</cp:coreProperties>
</file>