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90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92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Тема </a:t>
            </a:r>
            <a:r>
              <a:rPr lang="ru-RU" dirty="0" smtClean="0"/>
              <a:t>4. </a:t>
            </a:r>
            <a:endParaRPr lang="ru-RU" dirty="0" smtClean="0"/>
          </a:p>
          <a:p>
            <a:endParaRPr lang="ru-RU" dirty="0" smtClean="0"/>
          </a:p>
          <a:p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</a:rPr>
              <a:t>Формы бухгалтерского учета</a:t>
            </a:r>
            <a:endParaRPr lang="ru-RU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Бухгалтерский учет</a:t>
            </a:r>
            <a:endParaRPr lang="ru-RU" dirty="0"/>
          </a:p>
        </p:txBody>
      </p:sp>
      <p:pic>
        <p:nvPicPr>
          <p:cNvPr id="1026" name="Picture 2" descr="C:\Users\Аркадий\Desktop\logo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5357826"/>
            <a:ext cx="2914650" cy="8953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357158" y="0"/>
            <a:ext cx="8617607" cy="5847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lang="ru-RU" sz="28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План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lang="ru-RU" sz="12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>
                <a:tab pos="457200" algn="l"/>
              </a:tabLst>
            </a:pPr>
            <a:r>
              <a:rPr kumimoji="0" lang="ru-RU" sz="28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icrosoft JhengHei" pitchFamily="34" charset="-120"/>
                <a:cs typeface="Times New Roman" pitchFamily="18" charset="0"/>
              </a:rPr>
              <a:t>Формы БУ – понятие и классификация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  <a:tabLst>
                <a:tab pos="457200" algn="l"/>
              </a:tabLst>
            </a:pPr>
            <a:r>
              <a:rPr lang="ru-RU" sz="2800" dirty="0" smtClean="0">
                <a:latin typeface="Times New Roman" pitchFamily="18" charset="0"/>
                <a:ea typeface="Microsoft JhengHei" pitchFamily="34" charset="-120"/>
                <a:cs typeface="Times New Roman" pitchFamily="18" charset="0"/>
              </a:rPr>
              <a:t>Мемориально-ордерная форма бухгалтерского </a:t>
            </a:r>
            <a:r>
              <a:rPr lang="ru-RU" sz="2800" dirty="0" smtClean="0">
                <a:latin typeface="Times New Roman" pitchFamily="18" charset="0"/>
                <a:ea typeface="Microsoft JhengHei" pitchFamily="34" charset="-120"/>
                <a:cs typeface="Times New Roman" pitchFamily="18" charset="0"/>
              </a:rPr>
              <a:t>учета</a:t>
            </a: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  <a:tabLst>
                <a:tab pos="457200" algn="l"/>
              </a:tabLst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Журнально-ордерная форма учета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  <a:tabLst>
                <a:tab pos="457200" algn="l"/>
              </a:tabLst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Простая форма учета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  <a:tabLst>
                <a:tab pos="457200" algn="l"/>
              </a:tabLst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Упрощенная форма учета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  <a:tabLst>
                <a:tab pos="457200" algn="l"/>
              </a:tabLst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Автоматизированная форма учета</a:t>
            </a:r>
            <a:r>
              <a:rPr lang="ru-RU" dirty="0" smtClean="0"/>
              <a:t/>
            </a:r>
            <a:br>
              <a:rPr lang="ru-RU" dirty="0" smtClean="0"/>
            </a:br>
            <a:endParaRPr kumimoji="0" lang="ru-RU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Microsoft JhengHei" pitchFamily="34" charset="-12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842946"/>
          </a:xfrm>
        </p:spPr>
        <p:txBody>
          <a:bodyPr>
            <a:normAutofit/>
          </a:bodyPr>
          <a:lstStyle/>
          <a:p>
            <a:pPr marL="342900" lvl="0" indent="-342900" eaLnBrk="0" fontAlgn="base" hangingPunct="0">
              <a:spcAft>
                <a:spcPct val="0"/>
              </a:spcAft>
              <a:tabLst>
                <a:tab pos="457200" algn="l"/>
              </a:tabLst>
            </a:pP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ea typeface="Microsoft JhengHei" pitchFamily="34" charset="-120"/>
                <a:cs typeface="Times New Roman" pitchFamily="18" charset="0"/>
              </a:rPr>
              <a:t>Формы БУ – понятие и классификация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142984"/>
            <a:ext cx="8503920" cy="5286412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/>
              <a:t>Форма бухгалтерского учёта </a:t>
            </a:r>
            <a:r>
              <a:rPr lang="ru-RU" dirty="0" smtClean="0"/>
              <a:t>– это формирование и систематизация бухгалтерской информации, обладающую комплексом учётных регистров, приёмов и методов регистрации бухгалтерских данных и схем документооборота. Каждая из форм предусматривает сбор и группировку информации о совершённых операциях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r>
              <a:rPr lang="ru-RU" dirty="0" smtClean="0"/>
              <a:t>Форма бухгалтерского учета – это организация информационной системы, обеспечивающая в определенной последовательности и взаимосвязи совмещение хронологических и систематических записей, синтетического и аналитического учета в целях осуществления текущего контроля фактов хозяйственной жизни и составления отчетности.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Объединяет формы бухгалтерского учета то, что </a:t>
            </a:r>
            <a:r>
              <a:rPr lang="ru-RU" u="sng" dirty="0" smtClean="0"/>
              <a:t>все хозяйственные операции подтверждаются первичными учетными документами </a:t>
            </a:r>
            <a:r>
              <a:rPr lang="ru-RU" dirty="0" smtClean="0"/>
              <a:t>и отражаются в учетных регистрах методом двойной записи на счетах бухгалтерского учета в соответствии с Планом счетов</a:t>
            </a:r>
            <a:r>
              <a:rPr lang="ru-RU" dirty="0" smtClean="0"/>
              <a:t>.</a:t>
            </a:r>
          </a:p>
          <a:p>
            <a:r>
              <a:rPr lang="ru-RU" dirty="0" smtClean="0"/>
              <a:t>Организация, если другое не установлено действующим законодательством, самостоятельно выбирает наиболее подходящую для себя систему учета. Выбор системы определяется либо уже сложившейся практикой учета, либо возможностями и профессиональной подготовкой бухгалтера.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0"/>
            <a:ext cx="8534400" cy="1357298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Классификация форм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285860"/>
            <a:ext cx="8503920" cy="5214974"/>
          </a:xfrm>
        </p:spPr>
        <p:txBody>
          <a:bodyPr>
            <a:normAutofit/>
          </a:bodyPr>
          <a:lstStyle/>
          <a:p>
            <a:r>
              <a:rPr lang="ru-RU" dirty="0" smtClean="0"/>
              <a:t>Существуют уже апробированные системы учета, которые рекомендуются компетентными правительственными органами в некоторых случаях даже для обязательного применения. К ним относятся</a:t>
            </a:r>
            <a:r>
              <a:rPr lang="ru-RU" dirty="0" smtClean="0"/>
              <a:t>:</a:t>
            </a:r>
          </a:p>
          <a:p>
            <a:r>
              <a:rPr lang="ru-RU" dirty="0" smtClean="0"/>
              <a:t>Мемориально-ордерная </a:t>
            </a:r>
            <a:endParaRPr lang="ru-RU" dirty="0" smtClean="0"/>
          </a:p>
          <a:p>
            <a:r>
              <a:rPr lang="ru-RU" dirty="0" smtClean="0"/>
              <a:t>Журнально-ордерная </a:t>
            </a:r>
          </a:p>
          <a:p>
            <a:r>
              <a:rPr lang="ru-RU" dirty="0" smtClean="0"/>
              <a:t>Простая </a:t>
            </a:r>
          </a:p>
          <a:p>
            <a:r>
              <a:rPr lang="ru-RU" dirty="0" smtClean="0"/>
              <a:t>Упрощённая </a:t>
            </a:r>
          </a:p>
          <a:p>
            <a:r>
              <a:rPr lang="ru-RU" dirty="0" smtClean="0"/>
              <a:t>Автоматизированная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500042"/>
            <a:ext cx="8534400" cy="1071570"/>
          </a:xfrm>
        </p:spPr>
        <p:txBody>
          <a:bodyPr>
            <a:normAutofit fontScale="90000"/>
          </a:bodyPr>
          <a:lstStyle/>
          <a:p>
            <a:pPr lvl="0"/>
            <a:r>
              <a:rPr lang="ru-RU" sz="3600" dirty="0" smtClean="0">
                <a:latin typeface="Times New Roman" pitchFamily="18" charset="0"/>
                <a:ea typeface="Microsoft JhengHei" pitchFamily="34" charset="-120"/>
                <a:cs typeface="Times New Roman" pitchFamily="18" charset="0"/>
              </a:rPr>
              <a:t>2. Мемориально-ордерная </a:t>
            </a:r>
            <a:r>
              <a:rPr lang="ru-RU" sz="3600" dirty="0" smtClean="0">
                <a:latin typeface="Times New Roman" pitchFamily="18" charset="0"/>
                <a:ea typeface="Microsoft JhengHei" pitchFamily="34" charset="-120"/>
                <a:cs typeface="Times New Roman" pitchFamily="18" charset="0"/>
              </a:rPr>
              <a:t>форма бухгалтерского учета</a:t>
            </a:r>
            <a:br>
              <a:rPr lang="ru-RU" sz="3600" dirty="0" smtClean="0">
                <a:latin typeface="Times New Roman" pitchFamily="18" charset="0"/>
                <a:ea typeface="Microsoft JhengHei" pitchFamily="34" charset="-12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Такая форма бухгалтерского учёта подразумевает комплекс из мемориальных ордеров, где каждый ордер представляет собой несколько проводок по однородным операциям за отчётный месяц. </a:t>
            </a:r>
            <a:endParaRPr lang="ru-RU" dirty="0" smtClean="0"/>
          </a:p>
          <a:p>
            <a:r>
              <a:rPr lang="ru-RU" dirty="0" smtClean="0"/>
              <a:t>У </a:t>
            </a:r>
            <a:r>
              <a:rPr lang="ru-RU" dirty="0" smtClean="0"/>
              <a:t>каждого ордера есть: свой уникальный номер; дата совершения хозяйственной операции; краткое описание проведённой операции; сумма; счёт по дебету и по кредиту.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072330" y="4714884"/>
            <a:ext cx="1802239" cy="1798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357158" y="1643050"/>
            <a:ext cx="828680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Проводки при такой форме ведения бухгалтерии оформляются мемориальными ордерами в специальный журнал, основываясь на первичной документации. Затем все данные из этого журнала переносятся в Главную книгу – регистр синтетического учёта. </a:t>
            </a:r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 smtClean="0"/>
              <a:t>эту книгу в течение всего отчётного года вносятся изменения по всем счетам. </a:t>
            </a:r>
            <a:endParaRPr lang="ru-RU" dirty="0" smtClean="0"/>
          </a:p>
          <a:p>
            <a:r>
              <a:rPr lang="ru-RU" dirty="0" smtClean="0"/>
              <a:t>Аналитический </a:t>
            </a:r>
            <a:r>
              <a:rPr lang="ru-RU" dirty="0" smtClean="0"/>
              <a:t>учёт регистрируется на карточках, которые составляются на базе первичной или сводной документации. </a:t>
            </a:r>
            <a:endParaRPr lang="ru-RU" dirty="0" smtClean="0"/>
          </a:p>
          <a:p>
            <a:r>
              <a:rPr lang="ru-RU" dirty="0" smtClean="0"/>
              <a:t>После </a:t>
            </a:r>
            <a:r>
              <a:rPr lang="ru-RU" dirty="0" smtClean="0"/>
              <a:t>окончания отчётного месяца, базируясь на данных счетов аналитического и синтетического учёта, оформляется </a:t>
            </a:r>
            <a:r>
              <a:rPr lang="ru-RU" dirty="0" err="1" smtClean="0"/>
              <a:t>оборотно-сальдовые</a:t>
            </a:r>
            <a:r>
              <a:rPr lang="ru-RU" dirty="0" smtClean="0"/>
              <a:t> ведомость.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u="sng" dirty="0" smtClean="0"/>
              <a:t>Отличительные черты</a:t>
            </a:r>
            <a:r>
              <a:rPr lang="ru-RU" dirty="0" smtClean="0"/>
              <a:t>: чёткое последовательное отражение совершённых финансово-хозяйственных операций; несложная техника ведения учёта; копировальный способ регистрации операций.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При </a:t>
            </a:r>
            <a:r>
              <a:rPr lang="ru-RU" dirty="0" smtClean="0"/>
              <a:t>мемориально-ордерной форме бухгалтерам могут встретиться некоторые несовершенства</a:t>
            </a:r>
            <a:r>
              <a:rPr lang="ru-RU" dirty="0" smtClean="0"/>
              <a:t>:</a:t>
            </a:r>
          </a:p>
          <a:p>
            <a:endParaRPr lang="ru-RU" dirty="0" smtClean="0"/>
          </a:p>
          <a:p>
            <a:r>
              <a:rPr lang="ru-RU" dirty="0" smtClean="0"/>
              <a:t>дублирование </a:t>
            </a:r>
            <a:r>
              <a:rPr lang="ru-RU" dirty="0" smtClean="0"/>
              <a:t>записей, за счёт чего процесс ведения бухгалтерии становится трудоёмким и громоздким; </a:t>
            </a:r>
            <a:r>
              <a:rPr lang="ru-RU" dirty="0" smtClean="0"/>
              <a:t>  </a:t>
            </a:r>
          </a:p>
          <a:p>
            <a:r>
              <a:rPr lang="ru-RU" dirty="0" smtClean="0"/>
              <a:t>используя </a:t>
            </a:r>
            <a:r>
              <a:rPr lang="ru-RU" dirty="0" smtClean="0"/>
              <a:t>данные учётных регистров, невозможно составить отчётность без предоставления дополнительной выборки и расчётов; </a:t>
            </a:r>
            <a:endParaRPr lang="ru-RU" dirty="0" smtClean="0"/>
          </a:p>
          <a:p>
            <a:r>
              <a:rPr lang="ru-RU" dirty="0" smtClean="0"/>
              <a:t>ведение </a:t>
            </a:r>
            <a:r>
              <a:rPr lang="ru-RU" dirty="0" smtClean="0"/>
              <a:t>бухгалтерии осуществляется вручную или с помощью мелким механически средствам</a:t>
            </a:r>
            <a:r>
              <a:rPr lang="ru-RU" dirty="0" smtClean="0"/>
              <a:t>;</a:t>
            </a:r>
          </a:p>
          <a:p>
            <a:r>
              <a:rPr lang="ru-RU" dirty="0" smtClean="0"/>
              <a:t> </a:t>
            </a:r>
            <a:r>
              <a:rPr lang="ru-RU" dirty="0" smtClean="0"/>
              <a:t>несоответствие аналитического и синтетического учёта.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Одной из вариаций мемориально-ордерной формы является «Журнал-Главная». Чаще всего он применяется в мелких организациях с незначительным объёмом капитала и производства. Разница со стандартной мемориально-ордерной формой заключается в том, что ведомости по синтетическим счетам не оформляются, а заносятся сразу в Журнал.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05726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3.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Журнально-ордерная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форма учета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Журнально-ордерная форма основывается на правиле накопления и структуризации данных первичной документации, позволяющей реализовать аналитический и синтетический учёт денежных средств и контроль совершённых операций. Данный способ исключает потребность в создании мемориальных ордеров.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Формируются исключительно накопительные ведомости, а похожие операции, относящиеся к единому счёту, отмечаются в специальном журнале в хронологической последовательности согласно корреспондирующим счетам. </a:t>
            </a:r>
            <a:endParaRPr lang="ru-RU" dirty="0" smtClean="0"/>
          </a:p>
          <a:p>
            <a:r>
              <a:rPr lang="ru-RU" dirty="0" smtClean="0"/>
              <a:t>Подобные </a:t>
            </a:r>
            <a:r>
              <a:rPr lang="ru-RU" dirty="0" smtClean="0"/>
              <a:t>журналы называют «</a:t>
            </a:r>
            <a:r>
              <a:rPr lang="ru-RU" dirty="0" err="1" smtClean="0"/>
              <a:t>Журнал-Ордера</a:t>
            </a:r>
            <a:r>
              <a:rPr lang="ru-RU" dirty="0" smtClean="0"/>
              <a:t>». Они формируются по счёту кредита, то есть записи о совершённых операций происходят по кредиту конкретного счёта в совокупности с дебетом различных счетов.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По окончанию отчётного месяца данные из </a:t>
            </a:r>
            <a:r>
              <a:rPr lang="ru-RU" dirty="0" err="1" smtClean="0"/>
              <a:t>журнал-ордеров</a:t>
            </a:r>
            <a:r>
              <a:rPr lang="ru-RU" dirty="0" smtClean="0"/>
              <a:t> отмечаются в Главную книгу, на базе которой формируется </a:t>
            </a:r>
            <a:r>
              <a:rPr lang="ru-RU" dirty="0" err="1" smtClean="0"/>
              <a:t>оборотно-сальдовая</a:t>
            </a:r>
            <a:r>
              <a:rPr lang="ru-RU" dirty="0" smtClean="0"/>
              <a:t> ведомость. </a:t>
            </a:r>
            <a:endParaRPr lang="ru-RU" dirty="0" smtClean="0"/>
          </a:p>
          <a:p>
            <a:r>
              <a:rPr lang="ru-RU" dirty="0" smtClean="0"/>
              <a:t>Главная </a:t>
            </a:r>
            <a:r>
              <a:rPr lang="ru-RU" dirty="0" smtClean="0"/>
              <a:t>книга – это обобщение данных </a:t>
            </a:r>
            <a:r>
              <a:rPr lang="ru-RU" dirty="0" err="1" smtClean="0"/>
              <a:t>журнал-ордеров</a:t>
            </a:r>
            <a:r>
              <a:rPr lang="ru-RU" dirty="0" smtClean="0"/>
              <a:t> и проверка точности записей как по отдельным счетам, так и в итоговой </a:t>
            </a:r>
            <a:r>
              <a:rPr lang="ru-RU" dirty="0" err="1" smtClean="0"/>
              <a:t>оборотно-сальдовой</a:t>
            </a:r>
            <a:r>
              <a:rPr lang="ru-RU" dirty="0" smtClean="0"/>
              <a:t> ведомости.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214422"/>
            <a:ext cx="8503920" cy="4884626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Записи в Журнале осуществляются по схеме: документ; регистр; итоговая ведомость. </a:t>
            </a:r>
            <a:endParaRPr lang="ru-RU" dirty="0" smtClean="0"/>
          </a:p>
          <a:p>
            <a:r>
              <a:rPr lang="ru-RU" dirty="0" smtClean="0"/>
              <a:t>Достоинства </a:t>
            </a:r>
            <a:r>
              <a:rPr lang="ru-RU" dirty="0" smtClean="0"/>
              <a:t>журнально-ордерной формы: операции в журналах-ордерах отмечаются лишь по кредиту; совпадение данных аналитического и синтетического учёта; учёт операций, требуемых для месячной и годовой отчётностей; отсутствие потребности дублировать записи. </a:t>
            </a:r>
            <a:endParaRPr lang="ru-RU" dirty="0" smtClean="0"/>
          </a:p>
          <a:p>
            <a:r>
              <a:rPr lang="ru-RU" dirty="0" smtClean="0"/>
              <a:t>Минусы </a:t>
            </a:r>
            <a:r>
              <a:rPr lang="ru-RU" dirty="0" smtClean="0"/>
              <a:t>журнально-ордерной формы: трудность и громоздкость создания </a:t>
            </a:r>
            <a:r>
              <a:rPr lang="ru-RU" dirty="0" err="1" smtClean="0"/>
              <a:t>журнал-ордеров</a:t>
            </a:r>
            <a:r>
              <a:rPr lang="ru-RU" dirty="0" smtClean="0"/>
              <a:t>; приспособленность к заполнению информации вручную.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357166"/>
            <a:ext cx="8534400" cy="71438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4. Простая форма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000108"/>
            <a:ext cx="8503920" cy="5098940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Подобная форма учёта пользуется особой популярностью у </a:t>
            </a:r>
            <a:r>
              <a:rPr lang="ru-RU" u="sng" dirty="0" smtClean="0"/>
              <a:t>небольших предприятий с незначительным количеством операций</a:t>
            </a:r>
            <a:r>
              <a:rPr lang="ru-RU" dirty="0" smtClean="0"/>
              <a:t>, а также несвязанных с производственным процессом и крупными денежными затратами. </a:t>
            </a:r>
            <a:endParaRPr lang="ru-RU" dirty="0" smtClean="0"/>
          </a:p>
          <a:p>
            <a:r>
              <a:rPr lang="ru-RU" dirty="0" smtClean="0"/>
              <a:t>Простая </a:t>
            </a:r>
            <a:r>
              <a:rPr lang="ru-RU" dirty="0" smtClean="0"/>
              <a:t>форма учитывает ведение учёта всех совершённых операций исключительно в Книге (журнале). Книга, как при других формах, является регистром аналитического и синтетического учёта, где отслеживается перемещение всех средств предприятия, а также составление отчётности.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057260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928670"/>
            <a:ext cx="8503920" cy="5170378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Небольшие предприятия могут вести такую Книгу вместо ежемесячных или ежегодных ведомостей. При этом данные должны быть подробно расписаны для возможности формирования и предоставления бухгалтерского баланса и необходимых ведомостей за период. </a:t>
            </a:r>
            <a:endParaRPr lang="ru-RU" dirty="0" smtClean="0"/>
          </a:p>
          <a:p>
            <a:r>
              <a:rPr lang="ru-RU" dirty="0" smtClean="0"/>
              <a:t>Если </a:t>
            </a:r>
            <a:r>
              <a:rPr lang="ru-RU" dirty="0" smtClean="0"/>
              <a:t>Книга открывается на один год, то на первой странице должны отражаться остатки на начало нового периода по каждому счёту. </a:t>
            </a:r>
            <a:r>
              <a:rPr lang="ru-RU" u="sng" dirty="0" smtClean="0"/>
              <a:t>Книга должна быть пронумерована и прошнурована, помимо этого, на последней странице отмечается общее число страниц в учётной Книге, ставится подпись управляющего предприятием и лица, ответственного за ведение бухгалтерии на предприятии</a:t>
            </a:r>
            <a:r>
              <a:rPr lang="ru-RU" u="sng" dirty="0" smtClean="0"/>
              <a:t>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Дополняется </a:t>
            </a:r>
            <a:r>
              <a:rPr lang="ru-RU" dirty="0" smtClean="0"/>
              <a:t>печатью организации. </a:t>
            </a:r>
            <a:endParaRPr lang="ru-RU" dirty="0" smtClean="0"/>
          </a:p>
          <a:p>
            <a:r>
              <a:rPr lang="ru-RU" dirty="0" smtClean="0"/>
              <a:t>Графы </a:t>
            </a:r>
            <a:r>
              <a:rPr lang="ru-RU" dirty="0" smtClean="0"/>
              <a:t>при составлении учётной Книги</a:t>
            </a:r>
            <a:r>
              <a:rPr lang="ru-RU" dirty="0" smtClean="0"/>
              <a:t>:</a:t>
            </a:r>
          </a:p>
          <a:p>
            <a:r>
              <a:rPr lang="ru-RU" dirty="0" smtClean="0"/>
              <a:t> -порядковый </a:t>
            </a:r>
            <a:r>
              <a:rPr lang="ru-RU" dirty="0" smtClean="0"/>
              <a:t>номер документа; </a:t>
            </a:r>
          </a:p>
          <a:p>
            <a:r>
              <a:rPr lang="ru-RU" dirty="0" smtClean="0"/>
              <a:t>- дата </a:t>
            </a:r>
            <a:r>
              <a:rPr lang="ru-RU" dirty="0" smtClean="0"/>
              <a:t>и номер документа, на основании которого совершена </a:t>
            </a:r>
            <a:r>
              <a:rPr lang="ru-RU" dirty="0" smtClean="0"/>
              <a:t>операция;</a:t>
            </a:r>
          </a:p>
          <a:p>
            <a:r>
              <a:rPr lang="ru-RU" dirty="0" smtClean="0"/>
              <a:t>- краткое </a:t>
            </a:r>
            <a:r>
              <a:rPr lang="ru-RU" dirty="0" smtClean="0"/>
              <a:t>содержание </a:t>
            </a:r>
            <a:r>
              <a:rPr lang="ru-RU" dirty="0" smtClean="0"/>
              <a:t>операции;</a:t>
            </a:r>
          </a:p>
          <a:p>
            <a:r>
              <a:rPr lang="ru-RU" dirty="0" smtClean="0"/>
              <a:t>- сумма </a:t>
            </a:r>
            <a:r>
              <a:rPr lang="ru-RU" dirty="0" smtClean="0"/>
              <a:t>операции. </a:t>
            </a:r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 smtClean="0"/>
              <a:t>остальных графах сумма из графы 4 записывается по дебету и кредиту в соответствии с методом двойной записи.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5. Упрощенная форма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Упрощённая форма </a:t>
            </a:r>
            <a:r>
              <a:rPr lang="ru-RU" dirty="0" smtClean="0"/>
              <a:t>используется </a:t>
            </a:r>
            <a:r>
              <a:rPr lang="ru-RU" dirty="0" smtClean="0"/>
              <a:t>на мелких предприятиях, имеющих немного основных средств и ведущих расчёты с последующей или предварительной оплатой. Вместо учётных регистров на таких предприятиях используются </a:t>
            </a:r>
            <a:r>
              <a:rPr lang="ru-RU" b="1" dirty="0" smtClean="0"/>
              <a:t>ведомости</a:t>
            </a:r>
            <a:r>
              <a:rPr lang="ru-RU" dirty="0" smtClean="0"/>
              <a:t>, формирующиеся на основе первичной документации по одной группе бухгалтерских счетов.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500042"/>
            <a:ext cx="8534400" cy="100013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На основе учётных регистров формируются ведомости девяти форм для: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357298"/>
            <a:ext cx="8503920" cy="4741750"/>
          </a:xfrm>
        </p:spPr>
        <p:txBody>
          <a:bodyPr>
            <a:noAutofit/>
          </a:bodyPr>
          <a:lstStyle/>
          <a:p>
            <a:r>
              <a:rPr lang="ru-RU" sz="2400" dirty="0" smtClean="0"/>
              <a:t>Учёта </a:t>
            </a:r>
            <a:r>
              <a:rPr lang="ru-RU" sz="2400" dirty="0" smtClean="0"/>
              <a:t>основных средств, </a:t>
            </a:r>
            <a:r>
              <a:rPr lang="ru-RU" sz="2400" dirty="0" smtClean="0"/>
              <a:t>начисленных амортизационных </a:t>
            </a:r>
            <a:r>
              <a:rPr lang="ru-RU" sz="2400" dirty="0" smtClean="0"/>
              <a:t>отчислений (форма №В-1). </a:t>
            </a:r>
            <a:endParaRPr lang="ru-RU" sz="2400" dirty="0" smtClean="0"/>
          </a:p>
          <a:p>
            <a:r>
              <a:rPr lang="ru-RU" sz="2400" dirty="0" smtClean="0"/>
              <a:t>Учёта </a:t>
            </a:r>
            <a:r>
              <a:rPr lang="ru-RU" sz="2400" dirty="0" smtClean="0"/>
              <a:t>производственных запасов и товаров, а также НДС, уплаченного по ценностям (№В-2). </a:t>
            </a:r>
            <a:endParaRPr lang="ru-RU" sz="2400" dirty="0" smtClean="0"/>
          </a:p>
          <a:p>
            <a:r>
              <a:rPr lang="ru-RU" sz="2400" dirty="0" smtClean="0"/>
              <a:t>Учёта </a:t>
            </a:r>
            <a:r>
              <a:rPr lang="ru-RU" sz="2400" dirty="0" smtClean="0"/>
              <a:t>затрат на производство (№В-3</a:t>
            </a:r>
            <a:r>
              <a:rPr lang="ru-RU" sz="2400" dirty="0" smtClean="0"/>
              <a:t>).</a:t>
            </a:r>
          </a:p>
          <a:p>
            <a:r>
              <a:rPr lang="ru-RU" sz="2400" dirty="0" smtClean="0"/>
              <a:t> </a:t>
            </a:r>
            <a:r>
              <a:rPr lang="ru-RU" sz="2400" dirty="0" smtClean="0"/>
              <a:t>Учёта денежных средств и фондов (№В-4). </a:t>
            </a:r>
            <a:endParaRPr lang="ru-RU" sz="2400" dirty="0" smtClean="0"/>
          </a:p>
          <a:p>
            <a:r>
              <a:rPr lang="ru-RU" sz="2400" dirty="0" smtClean="0"/>
              <a:t>Учёта </a:t>
            </a:r>
            <a:r>
              <a:rPr lang="ru-RU" sz="2400" dirty="0" smtClean="0"/>
              <a:t>расчетов и прочих операций (№В-5). </a:t>
            </a:r>
            <a:endParaRPr lang="ru-RU" sz="2400" dirty="0" smtClean="0"/>
          </a:p>
          <a:p>
            <a:r>
              <a:rPr lang="ru-RU" sz="2400" dirty="0" smtClean="0"/>
              <a:t>Учёта </a:t>
            </a:r>
            <a:r>
              <a:rPr lang="ru-RU" sz="2400" dirty="0" smtClean="0"/>
              <a:t>реализации и учёта расчетов и прочих операций (№В-6). </a:t>
            </a:r>
            <a:endParaRPr lang="ru-RU" sz="2400" dirty="0" smtClean="0"/>
          </a:p>
          <a:p>
            <a:r>
              <a:rPr lang="ru-RU" sz="2400" dirty="0" smtClean="0"/>
              <a:t>Учёта </a:t>
            </a:r>
            <a:r>
              <a:rPr lang="ru-RU" sz="2400" dirty="0" smtClean="0"/>
              <a:t>расчетов с поставщиками (№В-7). </a:t>
            </a:r>
            <a:endParaRPr lang="ru-RU" sz="2400" dirty="0" smtClean="0"/>
          </a:p>
          <a:p>
            <a:r>
              <a:rPr lang="ru-RU" sz="2400" dirty="0" smtClean="0"/>
              <a:t>Учёта </a:t>
            </a:r>
            <a:r>
              <a:rPr lang="ru-RU" sz="2400" dirty="0" smtClean="0"/>
              <a:t>оплаты труда (№В-8). </a:t>
            </a:r>
            <a:endParaRPr lang="ru-RU" sz="2400" dirty="0" smtClean="0"/>
          </a:p>
          <a:p>
            <a:r>
              <a:rPr lang="ru-RU" sz="2400" dirty="0" err="1" smtClean="0"/>
              <a:t>Оборотно-сальдовая</a:t>
            </a:r>
            <a:r>
              <a:rPr lang="ru-RU" sz="2400" dirty="0" smtClean="0"/>
              <a:t> </a:t>
            </a:r>
            <a:r>
              <a:rPr lang="ru-RU" sz="2400" dirty="0" smtClean="0"/>
              <a:t>ведомость (№В-9).</a:t>
            </a:r>
            <a:br>
              <a:rPr lang="ru-RU" sz="2400" dirty="0" smtClean="0"/>
            </a:br>
            <a:endParaRPr lang="ru-RU" sz="24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В таких ведомостях регистрируются остатки на начало периода, все совершённые финансово-хозяйственные операции отмечаются по дебету и по кредиту. По окончанию месяца ведомости по формам №В1-В8 объединяются в итоговую </a:t>
            </a:r>
            <a:r>
              <a:rPr lang="ru-RU" dirty="0" err="1" smtClean="0"/>
              <a:t>оборотно-сальдовую</a:t>
            </a:r>
            <a:r>
              <a:rPr lang="ru-RU" dirty="0" smtClean="0"/>
              <a:t> ведомость формы №В-9.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5. Автоматизированная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форма учета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В условиях применения различных видов электронно-вычислительной техники, ориентации организаций на совершенствование управления и развитие рыночных отношений все шире начинает внедряться </a:t>
            </a:r>
            <a:r>
              <a:rPr lang="ru-RU" b="1" dirty="0" smtClean="0"/>
              <a:t>автоматизированная</a:t>
            </a:r>
            <a:r>
              <a:rPr lang="ru-RU" dirty="0" smtClean="0"/>
              <a:t> форма бухгалтерского учета, в основе которой лежит принцип двойной записи при отражении хозяйственных операций. </a:t>
            </a:r>
            <a:endParaRPr lang="ru-RU" dirty="0" smtClean="0"/>
          </a:p>
          <a:p>
            <a:r>
              <a:rPr lang="ru-RU" dirty="0" smtClean="0"/>
              <a:t>Одновременная </a:t>
            </a:r>
            <a:r>
              <a:rPr lang="ru-RU" dirty="0" smtClean="0"/>
              <a:t>запись производимой хозяйственной операции по дебету и кредиту корреспондирующих счетов способствует систематизации хозяйственных операций и обеспечивает действенный контроль за правильностью отражения их на счетах бухгалтерского учета.</a:t>
            </a:r>
            <a:endParaRPr lang="ru-RU" dirty="0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Автоматизированные системы управления дают возможность получать информацию не только по объекту в целом, но и по отдельным его частям: по конкретному поставщику материалов, конкретному покупателю продукции и т. п. </a:t>
            </a:r>
            <a:endParaRPr lang="ru-RU" dirty="0" smtClean="0"/>
          </a:p>
          <a:p>
            <a:r>
              <a:rPr lang="ru-RU" dirty="0" smtClean="0"/>
              <a:t>При </a:t>
            </a:r>
            <a:r>
              <a:rPr lang="ru-RU" dirty="0" smtClean="0"/>
              <a:t>этом обеспечивается автоматический ввод различных данных хозяйственных операций в ЭВМ с документов через систему периферийного оборудования. Исходная информация обрабатывается в ЭВМ по разным программам с учетом решения конкретных задач в зависимости от требований пользователей информацией.</a:t>
            </a: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0"/>
            <a:ext cx="8534400" cy="714356"/>
          </a:xfrm>
        </p:spPr>
        <p:txBody>
          <a:bodyPr>
            <a:normAutofit fontScale="90000"/>
          </a:bodyPr>
          <a:lstStyle/>
          <a:p>
            <a:pPr lvl="0"/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При автоматизированной форме учета обеспечивается органическая взаимосвязь бухгалтерского, оперативного и статистического учета.</a:t>
            </a:r>
          </a:p>
          <a:p>
            <a:r>
              <a:rPr lang="ru-RU" dirty="0" smtClean="0"/>
              <a:t>Совершенствованию организации бухгалтерского учета в значительной степени способствуют создаваемые в организациях автоматизированные рабочие места бухгалтеров (АРМБ).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В настоящее время основная часть коммерческих предприятий ведет учет с использованием вычислительной техники на основе различных пакетов прикладных программ (ППП) по бухгалтерскому учету. Разработчиками программных средств выпущено на рынок достаточно большое количество ППП по бухгалтерскому учету: «1С: Бухгалтерия», «</a:t>
            </a:r>
            <a:r>
              <a:rPr lang="ru-RU" dirty="0" err="1" smtClean="0"/>
              <a:t>Инфобухгалтер</a:t>
            </a:r>
            <a:r>
              <a:rPr lang="ru-RU" dirty="0" smtClean="0"/>
              <a:t>», «Турбо-бухгалтер», «БЭСТ», «Галактика», «Парус» и др. Также на предприятиях создаются собственные программы, учитывающие специфику конкретного производства.</a:t>
            </a: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 fontAlgn="base"/>
            <a:r>
              <a:rPr lang="ru-RU" dirty="0" smtClean="0"/>
              <a:t>При автоматизированной форме учета </a:t>
            </a:r>
            <a:r>
              <a:rPr lang="ru-RU" dirty="0" smtClean="0"/>
              <a:t>для </a:t>
            </a:r>
            <a:r>
              <a:rPr lang="ru-RU" dirty="0" smtClean="0"/>
              <a:t>организации комплексной системы обработки информации по всем разделам и счетам бухгалтерского учета:</a:t>
            </a:r>
          </a:p>
          <a:p>
            <a:pPr fontAlgn="base"/>
            <a:r>
              <a:rPr lang="ru-RU" dirty="0" smtClean="0"/>
              <a:t>используются персональные компьютеры и другие технические средства;</a:t>
            </a:r>
          </a:p>
          <a:p>
            <a:pPr fontAlgn="base"/>
            <a:r>
              <a:rPr lang="ru-RU" dirty="0" smtClean="0"/>
              <a:t>используются универсальная документация и машиночитаемые носители информации;</a:t>
            </a:r>
          </a:p>
          <a:p>
            <a:pPr fontAlgn="base"/>
            <a:r>
              <a:rPr lang="ru-RU" dirty="0" smtClean="0"/>
              <a:t>применяется система классификаторов;</a:t>
            </a:r>
          </a:p>
          <a:p>
            <a:pPr fontAlgn="base"/>
            <a:r>
              <a:rPr lang="ru-RU" dirty="0" smtClean="0"/>
              <a:t>сохраняется принцип двойной записи;</a:t>
            </a:r>
          </a:p>
          <a:p>
            <a:pPr fontAlgn="base"/>
            <a:r>
              <a:rPr lang="ru-RU" dirty="0" smtClean="0"/>
              <a:t>автоматизируются логические операции по ведению учета;</a:t>
            </a:r>
          </a:p>
          <a:p>
            <a:pPr fontAlgn="base"/>
            <a:r>
              <a:rPr lang="ru-RU" dirty="0" smtClean="0"/>
              <a:t>применяются системы регистров, определенной последовательности их изготовления и способов записи;</a:t>
            </a:r>
          </a:p>
          <a:p>
            <a:pPr fontAlgn="base"/>
            <a:r>
              <a:rPr lang="ru-RU" dirty="0" smtClean="0"/>
              <a:t>хранение первичной информации и регистров применяется с использованием возможности запросного режима.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В условиях комплексной автоматизации бухгалтерского учета данные синтетического и аналитического учета формируются в базах данных используемого ППП и ежемесячно выводятся на бумажные носители — выходные формы документов (мемориальные ордера, карточки, ведомости, главная книга, отчет и т. п.). Учетным регистром, получаемым с ПК, может быть любой документ, содержащий систематическую или хронологическую запись. При этом содержание показателей в выходных формах документов должно соответствовать требованиям, предусмотренным законодательством для регистров бухгалтерского учета.</a:t>
            </a:r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571480"/>
            <a:ext cx="8503920" cy="5527568"/>
          </a:xfrm>
        </p:spPr>
        <p:txBody>
          <a:bodyPr>
            <a:normAutofit fontScale="70000" lnSpcReduction="20000"/>
          </a:bodyPr>
          <a:lstStyle/>
          <a:p>
            <a:pPr fontAlgn="base"/>
            <a:endParaRPr lang="ru-RU" dirty="0" smtClean="0"/>
          </a:p>
          <a:p>
            <a:pPr fontAlgn="base"/>
            <a:endParaRPr lang="ru-RU" dirty="0" smtClean="0"/>
          </a:p>
          <a:p>
            <a:pPr fontAlgn="base"/>
            <a:endParaRPr lang="ru-RU" dirty="0" smtClean="0"/>
          </a:p>
          <a:p>
            <a:pPr fontAlgn="base"/>
            <a:r>
              <a:rPr lang="ru-RU" dirty="0" smtClean="0"/>
              <a:t>Автоматизация </a:t>
            </a:r>
            <a:r>
              <a:rPr lang="ru-RU" dirty="0" smtClean="0"/>
              <a:t>бухгалтерского учета — объективная необходимость. Работа бухгалтера все больше становится творческой, и внедрение компьютерных технологий повышает эффективность, беря на себя, кроме всего прочего, всю рутинную работу. Однако автоматизация вызывает необходимость построения технологии решения бухгалтерских задач с учетом ряда следующих </a:t>
            </a:r>
            <a:r>
              <a:rPr lang="ru-RU" b="1" dirty="0" smtClean="0"/>
              <a:t>требований</a:t>
            </a:r>
            <a:r>
              <a:rPr lang="ru-RU" dirty="0" smtClean="0"/>
              <a:t>:</a:t>
            </a:r>
          </a:p>
          <a:p>
            <a:pPr fontAlgn="base"/>
            <a:r>
              <a:rPr lang="ru-RU" dirty="0" smtClean="0"/>
              <a:t>ограничение допуска к первичной и систематизированной информации путем введения паролей (ключей секретности) и недопущения несанкционированного доступа;</a:t>
            </a:r>
          </a:p>
          <a:p>
            <a:pPr fontAlgn="base"/>
            <a:r>
              <a:rPr lang="ru-RU" dirty="0" smtClean="0"/>
              <a:t>сохранности учетной информации на необходимый срок;</a:t>
            </a:r>
          </a:p>
          <a:p>
            <a:pPr fontAlgn="base"/>
            <a:r>
              <a:rPr lang="ru-RU" dirty="0" smtClean="0"/>
              <a:t>диалогового (запросного) режима работы пользователей с вычислительными техническими средствами;</a:t>
            </a:r>
          </a:p>
          <a:p>
            <a:pPr fontAlgn="base"/>
            <a:r>
              <a:rPr lang="ru-RU" dirty="0" smtClean="0"/>
              <a:t>возможности выдачи информации фрагментно, т. е. в любом сочетании, удобном для пользователя;</a:t>
            </a:r>
          </a:p>
          <a:p>
            <a:pPr fontAlgn="base"/>
            <a:r>
              <a:rPr lang="ru-RU" dirty="0" smtClean="0"/>
              <a:t>возможности принудительного ввода данных для оперативного управления и обеспечения при этом автоматического контроля за выполнением управленческих решений.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</a:t>
            </a:r>
            <a:endParaRPr lang="ru-RU" dirty="0"/>
          </a:p>
        </p:txBody>
      </p:sp>
      <p:pic>
        <p:nvPicPr>
          <p:cNvPr id="44034" name="Picture 2" descr="C:\Users\Аркадий\Desktop\logo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71604" y="2143116"/>
            <a:ext cx="5857915" cy="21177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178</TotalTime>
  <Words>1505</Words>
  <PresentationFormat>Экран (4:3)</PresentationFormat>
  <Paragraphs>114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Официальная</vt:lpstr>
      <vt:lpstr>Бухгалтерский учет</vt:lpstr>
      <vt:lpstr>Слайд 2</vt:lpstr>
      <vt:lpstr>Формы БУ – понятие и классификация</vt:lpstr>
      <vt:lpstr>Слайд 4</vt:lpstr>
      <vt:lpstr>  Классификация форм </vt:lpstr>
      <vt:lpstr>2. Мемориально-ордерная форма бухгалтерского учета </vt:lpstr>
      <vt:lpstr>Слайд 7</vt:lpstr>
      <vt:lpstr>Слайд 8</vt:lpstr>
      <vt:lpstr>Слайд 9</vt:lpstr>
      <vt:lpstr> 3. Журнально-ордерная форма учета </vt:lpstr>
      <vt:lpstr>Слайд 11</vt:lpstr>
      <vt:lpstr>Слайд 12</vt:lpstr>
      <vt:lpstr>Слайд 13</vt:lpstr>
      <vt:lpstr> 4. Простая форма </vt:lpstr>
      <vt:lpstr>Слайд 15</vt:lpstr>
      <vt:lpstr>Слайд 16</vt:lpstr>
      <vt:lpstr>5. Упрощенная форма</vt:lpstr>
      <vt:lpstr>На основе учётных регистров формируются ведомости девяти форм для:  </vt:lpstr>
      <vt:lpstr>Слайд 19</vt:lpstr>
      <vt:lpstr>5. Автоматизированная форма учета</vt:lpstr>
      <vt:lpstr>Слайд 21</vt:lpstr>
      <vt:lpstr> </vt:lpstr>
      <vt:lpstr>Слайд 23</vt:lpstr>
      <vt:lpstr>Слайд 24</vt:lpstr>
      <vt:lpstr>Слайд 25</vt:lpstr>
      <vt:lpstr>Слайд 26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Бухгалтерский учет</dc:title>
  <dc:creator>Аркадий</dc:creator>
  <cp:lastModifiedBy>Аркадий</cp:lastModifiedBy>
  <cp:revision>20</cp:revision>
  <dcterms:created xsi:type="dcterms:W3CDTF">2020-02-11T08:09:49Z</dcterms:created>
  <dcterms:modified xsi:type="dcterms:W3CDTF">2020-02-26T13:22:02Z</dcterms:modified>
</cp:coreProperties>
</file>