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7" r:id="rId21"/>
    <p:sldId id="278" r:id="rId22"/>
    <p:sldId id="279" r:id="rId23"/>
    <p:sldId id="280" r:id="rId24"/>
    <p:sldId id="281" r:id="rId25"/>
    <p:sldId id="274" r:id="rId26"/>
    <p:sldId id="275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9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sultant.ru/document/cons_doc_LAW_329368/08b3ecbcdc9a360ad1dc314150a6328886703356/" TargetMode="External"/><Relationship Id="rId2" Type="http://schemas.openxmlformats.org/officeDocument/2006/relationships/hyperlink" Target="http://www.consultant.ru/document/cons_doc_LAW_327805/d7372b9bbb772927073ce566a64848b23aa14879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nsultant.ru/document/cons_doc_LAW_341913/2f173b55819e4d8a638ed9a2ffa63ba12f0fd7a7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sultant.ru/document/cons_doc_LAW_71763/" TargetMode="External"/><Relationship Id="rId2" Type="http://schemas.openxmlformats.org/officeDocument/2006/relationships/hyperlink" Target="http://www.consultant.ru/document/cons_doc_LAW_221028/2d52707f5a4d5314b9e470a9bf59cb826ec848dd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sultant.ru/document/cons_doc_LAW_327958/" TargetMode="External"/><Relationship Id="rId2" Type="http://schemas.openxmlformats.org/officeDocument/2006/relationships/hyperlink" Target="http://www.consultant.ru/document/cons_doc_LAW_7445/d152f28d71b8e351de781f30ddca41c0d41ff3df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Тема 2. Основные методические правила и приемы ведения бухгалтерского </a:t>
            </a:r>
            <a:r>
              <a:rPr lang="ru-RU" dirty="0" smtClean="0"/>
              <a:t>учета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ркадий\Desktop\log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689011"/>
            <a:ext cx="3929090" cy="1206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ru-RU" b="1" dirty="0" smtClean="0"/>
              <a:t>План:</a:t>
            </a:r>
          </a:p>
          <a:p>
            <a:pPr algn="ctr"/>
            <a:endParaRPr lang="ru-RU" b="1" dirty="0" smtClean="0"/>
          </a:p>
          <a:p>
            <a:r>
              <a:rPr lang="ru-RU" dirty="0" smtClean="0"/>
              <a:t>1. Предмет и метод бухгалтерского учета.</a:t>
            </a:r>
          </a:p>
          <a:p>
            <a:r>
              <a:rPr lang="ru-RU" dirty="0" smtClean="0"/>
              <a:t>2. Формирование финансового результата.</a:t>
            </a:r>
          </a:p>
          <a:p>
            <a:r>
              <a:rPr lang="ru-RU" dirty="0" smtClean="0"/>
              <a:t>3. Сущность балансового обобщения.</a:t>
            </a:r>
          </a:p>
          <a:p>
            <a:r>
              <a:rPr lang="ru-RU" dirty="0" smtClean="0"/>
              <a:t>4. Классификация бухгалтерских балансов, </a:t>
            </a:r>
          </a:p>
          <a:p>
            <a:r>
              <a:rPr lang="ru-RU" dirty="0" smtClean="0"/>
              <a:t>5. Типы изменений в бухгалтерском балансе.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44591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1. Предмет и метод бухгалтерского учета.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 smtClean="0"/>
              <a:t>Предмет бухгалтерского учета</a:t>
            </a:r>
            <a:r>
              <a:rPr lang="ru-RU" dirty="0" smtClean="0"/>
              <a:t> – наличие и движение активов, источников их формирования и использования в виде собственного капитала, кредиторской задолженности, а также полученные результаты деятельности экономического субъекта.</a:t>
            </a:r>
          </a:p>
          <a:p>
            <a:r>
              <a:rPr lang="ru-RU" b="1" dirty="0" smtClean="0"/>
              <a:t>Объекты бухгалтерского учета</a:t>
            </a:r>
            <a:r>
              <a:rPr lang="ru-RU" dirty="0" smtClean="0"/>
              <a:t> – </a:t>
            </a:r>
            <a:r>
              <a:rPr lang="ru-RU" dirty="0" err="1" smtClean="0"/>
              <a:t>внеоборотные</a:t>
            </a:r>
            <a:r>
              <a:rPr lang="ru-RU" dirty="0" smtClean="0"/>
              <a:t>, оборотные и отвлеченные активы, собственный и заемный капитал, а также хозяйственные операции, характеризующие процесс их кругооборота.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970350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Актив – хозяйственные средства, выраженные в любой форме находящиеся под контролем организации, с целью получения экономических выгод.</a:t>
            </a:r>
            <a:endParaRPr lang="ru-RU" dirty="0" smtClean="0"/>
          </a:p>
          <a:p>
            <a:endParaRPr lang="ru-RU" b="1" dirty="0" smtClean="0"/>
          </a:p>
          <a:p>
            <a:r>
              <a:rPr lang="ru-RU" b="1" dirty="0" smtClean="0"/>
              <a:t>Основные </a:t>
            </a:r>
            <a:r>
              <a:rPr lang="ru-RU" b="1" dirty="0" smtClean="0"/>
              <a:t>средства </a:t>
            </a:r>
            <a:r>
              <a:rPr lang="ru-RU" dirty="0" smtClean="0"/>
              <a:t>- это средства, которые участвуют в хозяйственной деятельности продолжительное время (более 12 месяцев), исчерпывая срок своего полезного использования и изнашиваясь постепенно. Их стоимость включается в себестоимость производимой с их участием продукции (выполняемых работ и оказываемых услуг) частями, путем начисления амортизации по установленным способам и нормам.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970350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Нематериальные активы</a:t>
            </a:r>
            <a:r>
              <a:rPr lang="ru-RU" dirty="0" smtClean="0"/>
              <a:t> - это объекты прав и интеллектуальной собственности длительного пользования, не являющиеся материальными, но имеющие стоимостную оценку, обусловленную спросом на них и расходами, понесенными при их создании. Они, подобно основным средствам, участвуют в хозяйственной деятельности длительное время и переносят свою стоимость на себестоимость выпускаемой продукции (работ, услуг) постепенно. Этот процесс тоже носит название амортизации.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9897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b="1" dirty="0" smtClean="0"/>
              <a:t>Оборотные средства</a:t>
            </a:r>
            <a:r>
              <a:rPr lang="ru-RU" dirty="0" smtClean="0"/>
              <a:t> - это средства, которые используются в одном цикле производства и всю свою стоимость одновременно (или в течение производственного цикла) переносят на себестоимость изготовленной продукции: сырье и материалы, комплектующие изделия и запасные части, тара и топливо, незавершенное производство и готовая продукция и т.п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pPr algn="just"/>
            <a:r>
              <a:rPr lang="ru-RU" b="1" dirty="0" smtClean="0"/>
              <a:t>Денежные средства</a:t>
            </a:r>
            <a:r>
              <a:rPr lang="ru-RU" dirty="0" smtClean="0"/>
              <a:t> - это деньги и ценные бумаги в кассе, средства на расчетных, валютных и специальных счетах в банках, а также находящихся в пути.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98978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Средства в расчетах</a:t>
            </a:r>
            <a:r>
              <a:rPr lang="ru-RU" dirty="0" smtClean="0"/>
              <a:t> - это средства, которые еще не получены предприятием, и числятся в качестве обязательств других организаций и физических лиц: дебиторские задолженности предприятию за поставленные товары и услуги (в том числе по полученным в счет оплаты векселям), задолженности поставщиков по выданным им авансам, а также задолженности подотчетных лиц.</a:t>
            </a:r>
          </a:p>
          <a:p>
            <a:r>
              <a:rPr lang="ru-RU" b="1" dirty="0" smtClean="0"/>
              <a:t>Отвлеченные средства</a:t>
            </a:r>
            <a:r>
              <a:rPr lang="ru-RU" dirty="0" smtClean="0"/>
              <a:t> - это суммы, которые предприятие зарезервировало для выполнения определенных обязательств или целей, но еще не использовало по назначению: средства, подлежащие уплате в виде различных кредиторских задолженностей, в том числе по налогам и сборам, а также сосредоточенные в различных резервах.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Основные средства, нематериальные активы и оборотные средства приобретаются предприятием за счет собственных или заемных источников.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27540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b="1" dirty="0" smtClean="0"/>
              <a:t>Собственные источники:</a:t>
            </a:r>
            <a:endParaRPr lang="ru-RU" dirty="0" smtClean="0"/>
          </a:p>
          <a:p>
            <a:r>
              <a:rPr lang="ru-RU" b="1" dirty="0" smtClean="0"/>
              <a:t>Уставный капитал</a:t>
            </a:r>
            <a:r>
              <a:rPr lang="ru-RU" dirty="0" smtClean="0"/>
              <a:t> - это сумма вкладов учредителей предприятия в денежном выражении.</a:t>
            </a:r>
          </a:p>
          <a:p>
            <a:r>
              <a:rPr lang="ru-RU" b="1" dirty="0" smtClean="0"/>
              <a:t>Прибыль</a:t>
            </a:r>
            <a:r>
              <a:rPr lang="ru-RU" dirty="0" smtClean="0"/>
              <a:t> - это превышение доходов предприятия над расходами. Она может быть получена в результате реализации продукции, работ и услуг, продажи основных средств, нематериальных и прочих активов, а также в результате проведения других хозяйственных операций, не связанных с продажами.</a:t>
            </a:r>
          </a:p>
          <a:p>
            <a:r>
              <a:rPr lang="ru-RU" b="1" dirty="0" smtClean="0"/>
              <a:t>Резервный капитал</a:t>
            </a:r>
            <a:r>
              <a:rPr lang="ru-RU" dirty="0" smtClean="0"/>
              <a:t> - это средства, отчисляемые за счет прибыли прошлых лет, и предназначенные для погашения убытков и задолженностей по кредитам и займам.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ctr"/>
            <a:r>
              <a:rPr lang="ru-RU" b="1" dirty="0" smtClean="0"/>
              <a:t>Заемные источники</a:t>
            </a:r>
            <a:r>
              <a:rPr lang="ru-RU" dirty="0" smtClean="0"/>
              <a:t>:</a:t>
            </a:r>
          </a:p>
          <a:p>
            <a:r>
              <a:rPr lang="ru-RU" b="1" dirty="0" smtClean="0"/>
              <a:t>Кредиты банков</a:t>
            </a:r>
            <a:r>
              <a:rPr lang="ru-RU" dirty="0" smtClean="0"/>
              <a:t> - это краткосрочные и долгосрочные ссуды банков.</a:t>
            </a:r>
          </a:p>
          <a:p>
            <a:r>
              <a:rPr lang="ru-RU" b="1" dirty="0" smtClean="0"/>
              <a:t>Кредиторская задолженность</a:t>
            </a:r>
            <a:r>
              <a:rPr lang="ru-RU" dirty="0" smtClean="0"/>
              <a:t> - это общая сумма долгов предприятия. В ее состав включаются: задолженности поставщикам за полученные от них материальные ценности, долги по выданным векселям и по полученным от покупателей авансам, задолженности государственным органам по налогам и сборам, а также задолженности перед своими сотрудниками по оплате труда.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Дебиторы</a:t>
            </a:r>
            <a:r>
              <a:rPr lang="ru-RU" dirty="0" smtClean="0"/>
              <a:t> - это должники предприятия, которым оно перечислило аванс за поставку материальных ценностей или оказание услуг, отправило продукцию или предоставило услуги без предварительной оплаты с их стороны. </a:t>
            </a:r>
            <a:endParaRPr lang="ru-RU" dirty="0" smtClean="0"/>
          </a:p>
          <a:p>
            <a:r>
              <a:rPr lang="ru-RU" b="1" dirty="0" smtClean="0"/>
              <a:t>Кредиторы</a:t>
            </a:r>
            <a:r>
              <a:rPr lang="ru-RU" dirty="0" smtClean="0"/>
              <a:t> </a:t>
            </a:r>
            <a:r>
              <a:rPr lang="ru-RU" dirty="0" smtClean="0"/>
              <a:t>- это поставщики товаров и услуг предприятию или покупатели, выдавшие авансы. Этим субъектам предприятие должно заплатить за поставки и предоставленные услуги или направить готовую продукцию (оказать услуги) в счет полученного аванса. Дебиторская задолженность - это актив: неполученные в настоящий момент деньги или материальные ценности. </a:t>
            </a:r>
            <a:r>
              <a:rPr lang="ru-RU" b="1" dirty="0" smtClean="0"/>
              <a:t>Кредиторская задолженность</a:t>
            </a:r>
            <a:r>
              <a:rPr lang="ru-RU" dirty="0" smtClean="0"/>
              <a:t> - это пассив: источники полученных и неоплаченных в настоящий момент материальных ценностей, денежных средств и услуг.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 бухгалтерского учета – система взаимосвязанных способов и приемов изучения и регистрации информации об объектах бухгалтерского учета.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899044"/>
          </a:xfrm>
        </p:spPr>
        <p:txBody>
          <a:bodyPr>
            <a:normAutofit fontScale="55000" lnSpcReduction="20000"/>
          </a:bodyPr>
          <a:lstStyle/>
          <a:p>
            <a:r>
              <a:rPr lang="ru-RU" b="1" dirty="0" smtClean="0"/>
              <a:t>Документация </a:t>
            </a:r>
            <a:r>
              <a:rPr lang="ru-RU" dirty="0" smtClean="0"/>
              <a:t>- это комплект документов, обеспечивающий сплошное и непрерывное отражение хозяйственной деятельности предприятия. Каждый отдельный документ является письменным свидетельством факта совершения хозяйственной операции. </a:t>
            </a:r>
          </a:p>
          <a:p>
            <a:r>
              <a:rPr lang="ru-RU" b="1" dirty="0" smtClean="0"/>
              <a:t>Счета</a:t>
            </a:r>
            <a:r>
              <a:rPr lang="ru-RU" dirty="0" smtClean="0"/>
              <a:t> - это специальный бухгалтерский инструмент кодирования, учета и группировки однородных хозяйственных средств и операций.</a:t>
            </a:r>
          </a:p>
          <a:p>
            <a:r>
              <a:rPr lang="ru-RU" dirty="0" smtClean="0"/>
              <a:t>По форме каждый счет представляет двухстороннюю таблицу. Левая сторона счета называется дебетом («он должен»), правая - кредитом («он верит»). В зависимости от отношения к стороне баланса дебет или кредит означает либо «приход», либо «расход» соответственно. (Подробнее об этом см. ниже.)</a:t>
            </a:r>
          </a:p>
          <a:p>
            <a:r>
              <a:rPr lang="ru-RU" b="1" dirty="0" smtClean="0"/>
              <a:t>Двойная запись</a:t>
            </a:r>
            <a:r>
              <a:rPr lang="ru-RU" dirty="0" smtClean="0"/>
              <a:t> - это запись хозяйственной операции по дебету одного и по кредиту другого счета. Она обеспечивает взаимосвязанное и контролируемое отражение операции. Кодирование хозяйственной операции с помощью двойной записи носит название бухгалтерской проводки.</a:t>
            </a:r>
          </a:p>
          <a:p>
            <a:r>
              <a:rPr lang="ru-RU" b="1" dirty="0" smtClean="0"/>
              <a:t>Инвентаризация</a:t>
            </a:r>
            <a:r>
              <a:rPr lang="ru-RU" dirty="0" smtClean="0"/>
              <a:t> - это проверка наличия товарно-материальных ценностей, денежных средств и финансовых обязательств.</a:t>
            </a:r>
          </a:p>
          <a:p>
            <a:r>
              <a:rPr lang="ru-RU" b="1" dirty="0" smtClean="0"/>
              <a:t>Оценка и калькуляция</a:t>
            </a:r>
            <a:r>
              <a:rPr lang="ru-RU" dirty="0" smtClean="0"/>
              <a:t> - это способы определения стоимости хозяйственных средств, затрат на их приобретение и сооружение, издержек производства, затрат на реализацию продукции, работ и услуг и т.п.</a:t>
            </a:r>
          </a:p>
          <a:p>
            <a:r>
              <a:rPr lang="ru-RU" b="1" dirty="0" smtClean="0"/>
              <a:t>Баланс («</a:t>
            </a:r>
            <a:r>
              <a:rPr lang="ru-RU" b="1" dirty="0" err="1" smtClean="0"/>
              <a:t>двухчашечные</a:t>
            </a:r>
            <a:r>
              <a:rPr lang="ru-RU" b="1" dirty="0" smtClean="0"/>
              <a:t> весы»)</a:t>
            </a:r>
            <a:r>
              <a:rPr lang="ru-RU" dirty="0" smtClean="0"/>
              <a:t> - это способ обобщения и группировки хозяйственных средств предприятия и их источников на определенную дату. </a:t>
            </a:r>
          </a:p>
          <a:p>
            <a:r>
              <a:rPr lang="ru-RU" b="1" dirty="0" smtClean="0"/>
              <a:t>Бухгалтерская</a:t>
            </a:r>
            <a:r>
              <a:rPr lang="ru-RU" b="1" i="1" dirty="0" smtClean="0"/>
              <a:t> </a:t>
            </a:r>
            <a:r>
              <a:rPr lang="ru-RU" b="1" dirty="0" smtClean="0"/>
              <a:t>отчетность</a:t>
            </a:r>
            <a:r>
              <a:rPr lang="ru-RU" dirty="0" smtClean="0"/>
              <a:t> - это общая картина имущественного и финансового состояния предприятия, а также отражение его хозяйственной деятельности за отчетный период.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286388"/>
            <a:ext cx="8183880" cy="11430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2. Формирование финансового результата.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Нормативные документы, определяющие виды доходов и расходов предприятия и условия их признания</a:t>
            </a:r>
            <a:r>
              <a:rPr lang="ru-RU" dirty="0" smtClean="0"/>
              <a:t>:</a:t>
            </a:r>
          </a:p>
          <a:p>
            <a:endParaRPr lang="ru-RU" dirty="0" smtClean="0"/>
          </a:p>
          <a:p>
            <a:r>
              <a:rPr lang="ru-RU" b="1" dirty="0" smtClean="0"/>
              <a:t>Приказ Минфина РФ от 6 мая 1999 г. N 32н</a:t>
            </a:r>
            <a:br>
              <a:rPr lang="ru-RU" b="1" dirty="0" smtClean="0"/>
            </a:br>
            <a:r>
              <a:rPr lang="ru-RU" b="1" dirty="0" smtClean="0"/>
              <a:t>"Об утверждении Положения по бухгалтерскому учету "Доходы организации" ПБУ 9/99"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Приказ Минфина РФ от 6 мая 1999 г. N 33н</a:t>
            </a:r>
            <a:br>
              <a:rPr lang="ru-RU" b="1" dirty="0" smtClean="0"/>
            </a:br>
            <a:r>
              <a:rPr lang="ru-RU" b="1" dirty="0" smtClean="0"/>
              <a:t>"Об утверждении Положения по бухгалтерскому учету "Расходы организации" ПБУ 10/99"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898912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Капитал </a:t>
            </a:r>
            <a:r>
              <a:rPr lang="ru-RU" dirty="0" smtClean="0"/>
              <a:t>– стоимость, приносящая прибавочную стоимость.</a:t>
            </a:r>
          </a:p>
          <a:p>
            <a:r>
              <a:rPr lang="ru-RU" b="1" dirty="0" smtClean="0"/>
              <a:t>Доходы</a:t>
            </a:r>
            <a:r>
              <a:rPr lang="ru-RU" dirty="0" smtClean="0"/>
              <a:t> – увеличение экономических выгод в результате поступления активов или погашения обязательств, приводящее к увеличению капитала организации.</a:t>
            </a:r>
          </a:p>
          <a:p>
            <a:r>
              <a:rPr lang="ru-RU" b="1" dirty="0" smtClean="0"/>
              <a:t>Издержки –</a:t>
            </a:r>
            <a:r>
              <a:rPr lang="ru-RU" dirty="0" smtClean="0"/>
              <a:t> затраты живого и овеществленного труда на изготовление продукции, товара (выполнение работ, оказание услуг) и их продажу.</a:t>
            </a:r>
          </a:p>
          <a:p>
            <a:r>
              <a:rPr lang="ru-RU" b="1" dirty="0" smtClean="0"/>
              <a:t>Затраты</a:t>
            </a:r>
            <a:r>
              <a:rPr lang="ru-RU" dirty="0" smtClean="0"/>
              <a:t> – расходы, приходящиеся по времени на отчетный период.</a:t>
            </a:r>
          </a:p>
          <a:p>
            <a:r>
              <a:rPr lang="ru-RU" b="1" dirty="0" smtClean="0"/>
              <a:t>Расходы</a:t>
            </a:r>
            <a:r>
              <a:rPr lang="ru-RU" dirty="0" smtClean="0"/>
              <a:t> – это использование материальных, трудовых и финансовых ресурсов вне связи с определенным отчетным периодом (уменьшение экономических выгод). 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Доходы и расходы подразделяются на:</a:t>
            </a:r>
          </a:p>
          <a:p>
            <a:r>
              <a:rPr lang="ru-RU" dirty="0" smtClean="0"/>
              <a:t>1) доходы и расходы от обычных видов деятельности;</a:t>
            </a:r>
          </a:p>
          <a:p>
            <a:r>
              <a:rPr lang="ru-RU" dirty="0" smtClean="0"/>
              <a:t>2) операционные доходы и расходы;</a:t>
            </a:r>
          </a:p>
          <a:p>
            <a:r>
              <a:rPr lang="ru-RU" dirty="0" smtClean="0"/>
              <a:t>3) </a:t>
            </a:r>
            <a:r>
              <a:rPr lang="ru-RU" dirty="0" err="1" smtClean="0"/>
              <a:t>внереализационные</a:t>
            </a:r>
            <a:r>
              <a:rPr lang="ru-RU" dirty="0" smtClean="0"/>
              <a:t> доходы и расходы;</a:t>
            </a:r>
          </a:p>
          <a:p>
            <a:r>
              <a:rPr lang="ru-RU" dirty="0" smtClean="0"/>
              <a:t>4) доходы и расходы, обусловленные чрезвычайными обстоятельствами.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выявления финансового результата необходимо установить:</a:t>
            </a:r>
          </a:p>
          <a:p>
            <a:r>
              <a:rPr lang="ru-RU" dirty="0" smtClean="0"/>
              <a:t>- за какой интервал времени рассчитывается финансовый результат</a:t>
            </a:r>
          </a:p>
          <a:p>
            <a:r>
              <a:rPr lang="ru-RU" dirty="0" smtClean="0"/>
              <a:t>- в какой момент признается доход и какова его величина</a:t>
            </a:r>
          </a:p>
          <a:p>
            <a:r>
              <a:rPr lang="ru-RU" dirty="0" smtClean="0"/>
              <a:t>- как следует отразить расход и какова его сумма.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3. Сущность балансового обобщения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Бухгалтерский баланс</a:t>
            </a:r>
            <a:r>
              <a:rPr lang="ru-RU" dirty="0" smtClean="0"/>
              <a:t> - это способ экономической группировки имущества предприятия на определенную дату. В соответствии с ГК РФ имуществом называются вещи, являющиеся объектами гражданских прав: основные и оборотные средства, нематериальные и прочие активы, денежные средства, валютные ценности, ценные бумаги, права требования к третьим лицам (дебиторские задолженности), иные вещи и вещные права, имеющие денежную оценку.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Сущность бухгалтерского баланса: с одной стороны бухгалтерский баланс – часть метода бухгалтерского учета, с другой стороны – одна из форм периодической и годовой отчетности. На основе данных, представленных в балансе, заинтересованные пользователи имеют возможность изучать наличие, размещение и использование ресурсов, платежеспособность и финансовую устойчивость организации.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613292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Актив – это часть баланса, отражающая стоимость имущества организации на определенную дату. В активе баланса имущество сгруппировано в два раздела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en-US" dirty="0" smtClean="0"/>
              <a:t>I</a:t>
            </a:r>
            <a:r>
              <a:rPr lang="ru-RU" dirty="0" smtClean="0"/>
              <a:t> раздел «</a:t>
            </a:r>
            <a:r>
              <a:rPr lang="ru-RU" b="1" dirty="0" err="1" smtClean="0"/>
              <a:t>Внеоборотные</a:t>
            </a:r>
            <a:r>
              <a:rPr lang="ru-RU" b="1" dirty="0" smtClean="0"/>
              <a:t> активы»</a:t>
            </a:r>
            <a:r>
              <a:rPr lang="ru-RU" dirty="0" smtClean="0"/>
              <a:t> – отражается остаточная стоимость основных средств и нематериальных активов, незавершенное строительство, долгосрочные финансовые вложения.</a:t>
            </a:r>
          </a:p>
          <a:p>
            <a:r>
              <a:rPr lang="en-US" dirty="0" smtClean="0"/>
              <a:t>II</a:t>
            </a:r>
            <a:r>
              <a:rPr lang="ru-RU" dirty="0" smtClean="0"/>
              <a:t> раздел </a:t>
            </a:r>
            <a:r>
              <a:rPr lang="ru-RU" b="1" dirty="0" smtClean="0"/>
              <a:t>«Оборотные активы» - </a:t>
            </a:r>
            <a:r>
              <a:rPr lang="ru-RU" dirty="0" smtClean="0"/>
              <a:t>отражаются запасы по их видам, налог на добавленную стоимость по приобретенным ценностям, краткосрочная и долгосрочная дебиторская задолженность, денежные средства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Пассив – это часть баланса, отражающая источники образования средств предприятия. В пассиве источники сгруппированы в три раздела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en-US" dirty="0" smtClean="0"/>
              <a:t>III</a:t>
            </a:r>
            <a:r>
              <a:rPr lang="ru-RU" dirty="0" smtClean="0"/>
              <a:t> раздел </a:t>
            </a:r>
            <a:r>
              <a:rPr lang="ru-RU" b="1" dirty="0" smtClean="0"/>
              <a:t>«Капитал и резервы»</a:t>
            </a:r>
            <a:r>
              <a:rPr lang="ru-RU" dirty="0" smtClean="0"/>
              <a:t> - отражаются уставный, резервный, добавочный капитал, целевые финансирования и поступления, нераспределенная прибыль (непокрытый убыток).</a:t>
            </a:r>
          </a:p>
          <a:p>
            <a:r>
              <a:rPr lang="en-US" dirty="0" smtClean="0"/>
              <a:t>IV</a:t>
            </a:r>
            <a:r>
              <a:rPr lang="ru-RU" dirty="0" smtClean="0"/>
              <a:t> раздел </a:t>
            </a:r>
            <a:r>
              <a:rPr lang="ru-RU" b="1" dirty="0" smtClean="0"/>
              <a:t>«Долгосрочные обязательства»</a:t>
            </a:r>
            <a:r>
              <a:rPr lang="ru-RU" dirty="0" smtClean="0"/>
              <a:t> - отражаются заемные средства, долгосрочные кредиты банков и долгосрочные займы, подлежащие погашению более 12 месяцев после отчетной даты.</a:t>
            </a:r>
          </a:p>
          <a:p>
            <a:r>
              <a:rPr lang="en-US" dirty="0" smtClean="0"/>
              <a:t>V</a:t>
            </a:r>
            <a:r>
              <a:rPr lang="ru-RU" dirty="0" smtClean="0"/>
              <a:t> раздел </a:t>
            </a:r>
            <a:r>
              <a:rPr lang="ru-RU" b="1" dirty="0" smtClean="0"/>
              <a:t>«Краткосрочные обязательства»</a:t>
            </a:r>
            <a:r>
              <a:rPr lang="ru-RU" dirty="0" smtClean="0"/>
              <a:t> - отражаются краткосрочные кредиты банка и краткосрочные займы, подлежащие погашению в течении 12 месяцев, а также кредиторская задолженность.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/>
              <a:t>Взаимосвязи статей актива и пассива:</a:t>
            </a:r>
          </a:p>
          <a:p>
            <a:r>
              <a:rPr lang="ru-RU" dirty="0" smtClean="0"/>
              <a:t>- вертикальные взаимосвязи – расположение статей актива баланса в порядке повышения уровня ликвидности</a:t>
            </a:r>
          </a:p>
          <a:p>
            <a:r>
              <a:rPr lang="ru-RU" dirty="0" smtClean="0"/>
              <a:t>- горизонтальная: статьи актива должны находиться напротив статей пассива – источниками образования которых они </a:t>
            </a:r>
            <a:r>
              <a:rPr lang="ru-RU" dirty="0" smtClean="0"/>
              <a:t>выступают.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Классификация бухгалтерских балансов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1. По источникам составления различают балансы: </a:t>
            </a:r>
          </a:p>
          <a:p>
            <a:r>
              <a:rPr lang="ru-RU" dirty="0" smtClean="0"/>
              <a:t>- книжные, - строятся по данным текущего бухгалтерского учета. </a:t>
            </a:r>
          </a:p>
          <a:p>
            <a:r>
              <a:rPr lang="ru-RU" dirty="0" smtClean="0"/>
              <a:t>- инвентарные – составляются на основании инвентарной ведомости.</a:t>
            </a:r>
          </a:p>
          <a:p>
            <a:r>
              <a:rPr lang="ru-RU" dirty="0" smtClean="0"/>
              <a:t>- генеральные – самые реальные, так как строятся на основании данных текущего учета и инвентаризации </a:t>
            </a:r>
          </a:p>
          <a:p>
            <a:r>
              <a:rPr lang="ru-RU" dirty="0" smtClean="0"/>
              <a:t>2. По объему информации:</a:t>
            </a:r>
          </a:p>
          <a:p>
            <a:r>
              <a:rPr lang="ru-RU" dirty="0" smtClean="0"/>
              <a:t>- единичные – характеризуют деятельность одного предприятия.</a:t>
            </a:r>
          </a:p>
          <a:p>
            <a:r>
              <a:rPr lang="ru-RU" dirty="0" smtClean="0"/>
              <a:t>- сводные (консолидированные) – характеризует деятельность как головной компании так и ее дочерних предприятий, </a:t>
            </a:r>
            <a:r>
              <a:rPr lang="ru-RU" dirty="0" err="1" smtClean="0"/>
              <a:t>филиталов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3. По срокам составления:</a:t>
            </a:r>
          </a:p>
          <a:p>
            <a:r>
              <a:rPr lang="ru-RU" dirty="0" smtClean="0"/>
              <a:t>- вступительные – составляются один раз в момент организации предприятия.</a:t>
            </a:r>
          </a:p>
          <a:p>
            <a:r>
              <a:rPr lang="ru-RU" dirty="0" smtClean="0"/>
              <a:t>- текущие – составляются в течение всего времени функционирования предприятия</a:t>
            </a:r>
          </a:p>
          <a:p>
            <a:r>
              <a:rPr lang="ru-RU" dirty="0" smtClean="0"/>
              <a:t>-санируемые – когда предприятие находится на пороге банкротства, или убедить кредиторов в целесообразности отсрочки платежа.</a:t>
            </a:r>
          </a:p>
          <a:p>
            <a:r>
              <a:rPr lang="ru-RU" dirty="0" smtClean="0"/>
              <a:t>- ликвидационные – при ликвидации предприятия</a:t>
            </a:r>
          </a:p>
          <a:p>
            <a:r>
              <a:rPr lang="ru-RU" dirty="0" smtClean="0"/>
              <a:t>- разделительные – в момент разделения крупного предприятия на несколько более мелких.</a:t>
            </a:r>
          </a:p>
          <a:p>
            <a:r>
              <a:rPr lang="ru-RU" dirty="0" smtClean="0"/>
              <a:t>- объединительные – при слиянии нескольких структурных единиц.</a:t>
            </a:r>
          </a:p>
          <a:p>
            <a:r>
              <a:rPr lang="ru-RU" dirty="0" smtClean="0"/>
              <a:t>4. По степени правомочия:</a:t>
            </a:r>
          </a:p>
          <a:p>
            <a:r>
              <a:rPr lang="ru-RU" dirty="0" smtClean="0"/>
              <a:t>- юридические – составляются юридическими лицами.</a:t>
            </a:r>
          </a:p>
          <a:p>
            <a:r>
              <a:rPr lang="ru-RU" dirty="0" smtClean="0"/>
              <a:t>- отдельные – составляют отдельные структурные подразделения предприятия.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82760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6. По форме построения:</a:t>
            </a:r>
          </a:p>
          <a:p>
            <a:r>
              <a:rPr lang="ru-RU" dirty="0" smtClean="0"/>
              <a:t>- односторонние – актив сверху, пассив снизу или наоборот</a:t>
            </a:r>
          </a:p>
          <a:p>
            <a:r>
              <a:rPr lang="ru-RU" dirty="0" smtClean="0"/>
              <a:t>- двусторонние – актив слева, пассив справа или наоборот.</a:t>
            </a:r>
          </a:p>
          <a:p>
            <a:r>
              <a:rPr lang="ru-RU" dirty="0" smtClean="0"/>
              <a:t>7. По степени очистки:</a:t>
            </a:r>
          </a:p>
          <a:p>
            <a:r>
              <a:rPr lang="ru-RU" dirty="0" smtClean="0"/>
              <a:t>- балансы-брутто – с нераспределенной прибылью, включатся регулирующие статьи</a:t>
            </a:r>
          </a:p>
          <a:p>
            <a:r>
              <a:rPr lang="ru-RU" dirty="0" smtClean="0"/>
              <a:t>- балансы-нетто – с распределенной прибылью, регулирующие статьи не включаются</a:t>
            </a:r>
          </a:p>
          <a:p>
            <a:r>
              <a:rPr lang="ru-RU" dirty="0" smtClean="0"/>
              <a:t>8. По видам деятельности:</a:t>
            </a:r>
          </a:p>
          <a:p>
            <a:r>
              <a:rPr lang="ru-RU" dirty="0" smtClean="0"/>
              <a:t>- уставные – раскрывают финансовое положение организации по основной деятельности </a:t>
            </a:r>
          </a:p>
          <a:p>
            <a:r>
              <a:rPr lang="ru-RU" dirty="0" smtClean="0"/>
              <a:t>- неуставные – раскрывают информацию по прочим (неуставным) видам деятельности.</a:t>
            </a:r>
          </a:p>
          <a:p>
            <a:r>
              <a:rPr lang="ru-RU" dirty="0" smtClean="0"/>
              <a:t>9. По отраслям народного хозяйства:</a:t>
            </a:r>
          </a:p>
          <a:p>
            <a:r>
              <a:rPr lang="ru-RU" dirty="0" smtClean="0"/>
              <a:t>- промышленные, </a:t>
            </a:r>
          </a:p>
          <a:p>
            <a:r>
              <a:rPr lang="ru-RU" dirty="0" smtClean="0"/>
              <a:t>- транспортных </a:t>
            </a:r>
            <a:r>
              <a:rPr lang="ru-RU" dirty="0" smtClean="0"/>
              <a:t>организаций.</a:t>
            </a:r>
            <a:endParaRPr lang="ru-RU" dirty="0" smtClean="0"/>
          </a:p>
          <a:p>
            <a:r>
              <a:rPr lang="ru-RU" dirty="0" smtClean="0"/>
              <a:t>- АПК	 и </a:t>
            </a:r>
            <a:r>
              <a:rPr lang="ru-RU" dirty="0" smtClean="0"/>
              <a:t>т.д.</a:t>
            </a:r>
            <a:endParaRPr lang="ru-RU" dirty="0" smtClean="0"/>
          </a:p>
          <a:p>
            <a:r>
              <a:rPr lang="ru-RU" dirty="0" smtClean="0"/>
              <a:t>10. По способу составления:</a:t>
            </a:r>
          </a:p>
          <a:p>
            <a:r>
              <a:rPr lang="ru-RU" dirty="0" smtClean="0"/>
              <a:t>- оборотные</a:t>
            </a:r>
          </a:p>
          <a:p>
            <a:r>
              <a:rPr lang="ru-RU" dirty="0" smtClean="0"/>
              <a:t>- простой формы,</a:t>
            </a:r>
          </a:p>
          <a:p>
            <a:r>
              <a:rPr lang="ru-RU" dirty="0" smtClean="0"/>
              <a:t>- шахматные. 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Еще в 19 веке в период становления бухгалтерской науки выделяли статические и динамические </a:t>
            </a:r>
            <a:r>
              <a:rPr lang="ru-RU" dirty="0" smtClean="0"/>
              <a:t>балансы:</a:t>
            </a:r>
          </a:p>
          <a:p>
            <a:endParaRPr lang="ru-RU" dirty="0" smtClean="0"/>
          </a:p>
          <a:p>
            <a:r>
              <a:rPr lang="ru-RU" dirty="0" smtClean="0"/>
              <a:t>1. Статические балансы: формируются на основе моментальных показателей, рассчитанных на определенную дату. </a:t>
            </a:r>
          </a:p>
          <a:p>
            <a:r>
              <a:rPr lang="ru-RU" dirty="0" smtClean="0"/>
              <a:t>Формальное уравнение статического баланса (Шер): </a:t>
            </a:r>
            <a:r>
              <a:rPr lang="ru-RU" b="1" dirty="0" smtClean="0"/>
              <a:t>А=КС+ПС</a:t>
            </a:r>
            <a:endParaRPr lang="ru-RU" dirty="0" smtClean="0"/>
          </a:p>
          <a:p>
            <a:r>
              <a:rPr lang="ru-RU" dirty="0" smtClean="0"/>
              <a:t>КС – капитал собственника</a:t>
            </a:r>
          </a:p>
          <a:p>
            <a:r>
              <a:rPr lang="ru-RU" dirty="0" smtClean="0"/>
              <a:t>ПС – </a:t>
            </a:r>
            <a:r>
              <a:rPr lang="ru-RU" dirty="0" smtClean="0"/>
              <a:t>обязательства</a:t>
            </a:r>
          </a:p>
          <a:p>
            <a:endParaRPr lang="ru-RU" dirty="0" smtClean="0"/>
          </a:p>
          <a:p>
            <a:r>
              <a:rPr lang="ru-RU" dirty="0" smtClean="0"/>
              <a:t>2. Динамические балансы: отражают данные об имуществе экономического субъекта и источниках их образования не только по моментальным показателям, но и в движении – в виде интервальных показателей. </a:t>
            </a:r>
          </a:p>
          <a:p>
            <a:r>
              <a:rPr lang="ru-RU" dirty="0" smtClean="0"/>
              <a:t>Формальное уравнение динамического баланса (О </a:t>
            </a:r>
            <a:r>
              <a:rPr lang="ru-RU" dirty="0" err="1" smtClean="0"/>
              <a:t>Шмаленбах</a:t>
            </a:r>
            <a:r>
              <a:rPr lang="ru-RU" dirty="0" smtClean="0"/>
              <a:t>): </a:t>
            </a:r>
            <a:r>
              <a:rPr lang="ru-RU" b="1" dirty="0" smtClean="0"/>
              <a:t>А+У=КС+ПС+ПР</a:t>
            </a:r>
            <a:endParaRPr lang="ru-RU" dirty="0" smtClean="0"/>
          </a:p>
          <a:p>
            <a:r>
              <a:rPr lang="ru-RU" dirty="0" smtClean="0"/>
              <a:t>У – убыток</a:t>
            </a:r>
          </a:p>
          <a:p>
            <a:r>
              <a:rPr lang="ru-RU" dirty="0" smtClean="0"/>
              <a:t>ПР – Прибыль</a:t>
            </a:r>
          </a:p>
          <a:p>
            <a:r>
              <a:rPr lang="ru-RU" dirty="0" smtClean="0"/>
              <a:t>Статико-динамическое уравнение баланса: </a:t>
            </a:r>
            <a:r>
              <a:rPr lang="ru-RU" b="1" dirty="0" smtClean="0"/>
              <a:t>А+Р=КС+ПС+Д</a:t>
            </a:r>
            <a:endParaRPr lang="ru-RU" dirty="0" smtClean="0"/>
          </a:p>
          <a:p>
            <a:r>
              <a:rPr lang="ru-RU" dirty="0" smtClean="0"/>
              <a:t>Р – расходы</a:t>
            </a:r>
          </a:p>
          <a:p>
            <a:r>
              <a:rPr lang="ru-RU" dirty="0" smtClean="0"/>
              <a:t>Д – доходы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29264"/>
            <a:ext cx="8183880" cy="10715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5. Типы изменений в бухгалтерском балансе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Первый тип – </a:t>
            </a:r>
            <a:r>
              <a:rPr lang="ru-RU" b="1" dirty="0" smtClean="0"/>
              <a:t>«Активный»</a:t>
            </a:r>
            <a:r>
              <a:rPr lang="ru-RU" dirty="0" smtClean="0"/>
              <a:t> - изменения затрагивают только статьи актива, валюта баланса не изменяется и равенство не нарушается (</a:t>
            </a:r>
            <a:r>
              <a:rPr lang="ru-RU" b="1" dirty="0" smtClean="0"/>
              <a:t>А+А-).</a:t>
            </a:r>
            <a:endParaRPr lang="ru-RU" dirty="0" smtClean="0"/>
          </a:p>
          <a:p>
            <a:r>
              <a:rPr lang="ru-RU" dirty="0" smtClean="0"/>
              <a:t>Второй тип – </a:t>
            </a:r>
            <a:r>
              <a:rPr lang="ru-RU" b="1" dirty="0" smtClean="0"/>
              <a:t>«Пассивный»</a:t>
            </a:r>
            <a:r>
              <a:rPr lang="ru-RU" dirty="0" smtClean="0"/>
              <a:t> - изменения затрагивают только статьи пассива, валюта баланса не изменяется и равенство не нарушается </a:t>
            </a:r>
            <a:r>
              <a:rPr lang="ru-RU" b="1" dirty="0" smtClean="0"/>
              <a:t>(П+П-).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517354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Calibri" pitchFamily="34" charset="0"/>
              </a:rPr>
              <a:t>Первый и второй тип изменений называется </a:t>
            </a:r>
            <a:r>
              <a:rPr lang="ru-RU" sz="2700" dirty="0" err="1" smtClean="0">
                <a:latin typeface="Calibri" pitchFamily="34" charset="0"/>
              </a:rPr>
              <a:t>пермутацией</a:t>
            </a:r>
            <a:r>
              <a:rPr lang="ru-RU" sz="2700" dirty="0" smtClean="0">
                <a:latin typeface="Calibri" pitchFamily="34" charset="0"/>
              </a:rPr>
              <a:t> (итог баланса не изменяется), а третий и четвертый – модификацией (итог баланса изменяется).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426798" cy="418795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Третий тип – </a:t>
            </a:r>
            <a:r>
              <a:rPr lang="ru-RU" b="1" dirty="0" smtClean="0"/>
              <a:t>«Активно-пассивный в сторону увеличения»</a:t>
            </a:r>
            <a:r>
              <a:rPr lang="ru-RU" dirty="0" smtClean="0"/>
              <a:t> - изменения затрагивают статьи актива и пассива, валюта баланса увеличивается на одну и ту же сумму, равенство не нарушается </a:t>
            </a:r>
            <a:r>
              <a:rPr lang="ru-RU" b="1" dirty="0" smtClean="0"/>
              <a:t>(А+П+).</a:t>
            </a:r>
            <a:r>
              <a:rPr lang="ru-RU" dirty="0" smtClean="0"/>
              <a:t> </a:t>
            </a:r>
          </a:p>
          <a:p>
            <a:r>
              <a:rPr lang="ru-RU" dirty="0" smtClean="0"/>
              <a:t>Четвертый тип </a:t>
            </a:r>
            <a:r>
              <a:rPr lang="ru-RU" b="1" dirty="0" smtClean="0"/>
              <a:t>«Активно-пассивный в сторону уменьшения»</a:t>
            </a:r>
            <a:r>
              <a:rPr lang="ru-RU" dirty="0" smtClean="0"/>
              <a:t> - изменения затрагивают статьи актива и пассива, валюта баланса уменьшается на одну и ту </a:t>
            </a:r>
            <a:r>
              <a:rPr lang="ru-RU" dirty="0" smtClean="0"/>
              <a:t>же </a:t>
            </a:r>
            <a:r>
              <a:rPr lang="ru-RU" dirty="0" smtClean="0"/>
              <a:t>сумму, равенство не нарушается </a:t>
            </a:r>
            <a:r>
              <a:rPr lang="ru-RU" b="1" dirty="0" smtClean="0"/>
              <a:t>(А-П-).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572140"/>
            <a:ext cx="8183880" cy="10001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dirty="0" smtClean="0"/>
              <a:t> Организация ведения бухгалтерского учета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1.Ведение </a:t>
            </a:r>
            <a:r>
              <a:rPr lang="ru-RU" sz="2000" dirty="0" smtClean="0"/>
              <a:t>бухгалтерского учета и хранение документов бухгалтерского учета организуются руководителем экономического субъекта, за исключением случаев, если иное установлено бюджетным законодательством Российской Федерации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2. </a:t>
            </a:r>
            <a:r>
              <a:rPr lang="ru-RU" sz="2000" dirty="0" smtClean="0"/>
              <a:t>В случае, если индивидуальный предприниматель, лицо, занимающееся частной практикой, ведут бухгалтерский учет в соответствии с настоящим Федеральным законом, они сами организуют ведение бухгалтерского учета и хранение документов бухгалтерского учета, а также несут иные обязанности, установленные настоящим Федеральным законом для руководителя экономического субъекта.</a:t>
            </a:r>
            <a:endParaRPr lang="ru-RU" sz="20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3. Руководитель </a:t>
            </a:r>
            <a:r>
              <a:rPr lang="ru-RU" dirty="0" smtClean="0"/>
              <a:t>экономического субъекта обязан возложить ведение бухгалтерского учета на главного бухгалтера или иное должностное лицо этого субъекта либо заключить договор об оказании услуг по ведению бухгалтерского </a:t>
            </a:r>
            <a:r>
              <a:rPr lang="ru-RU" dirty="0" smtClean="0"/>
              <a:t>учета. </a:t>
            </a:r>
            <a:r>
              <a:rPr lang="ru-RU" dirty="0" smtClean="0"/>
              <a:t>Руководитель кредитной организации обязан возложить ведение бухгалтерского учета на главного бухгалтера. Руководитель экономического субъекта, который в соответствии с настоящим Федеральным </a:t>
            </a:r>
            <a:r>
              <a:rPr lang="ru-RU" dirty="0" smtClean="0">
                <a:hlinkClick r:id="rId2"/>
              </a:rPr>
              <a:t>законом</a:t>
            </a:r>
            <a:r>
              <a:rPr lang="ru-RU" dirty="0" smtClean="0"/>
              <a:t> вправе применять упрощенные способы ведения бухгалтерского учета, включая упрощенную бухгалтерскую (финансовую) отчетность, а также руководитель субъекта </a:t>
            </a:r>
            <a:r>
              <a:rPr lang="ru-RU" dirty="0" smtClean="0">
                <a:hlinkClick r:id="rId3"/>
              </a:rPr>
              <a:t>среднего </a:t>
            </a:r>
            <a:r>
              <a:rPr lang="ru-RU" dirty="0" smtClean="0">
                <a:hlinkClick r:id="rId3"/>
              </a:rPr>
              <a:t>предпринимательства</a:t>
            </a:r>
            <a:r>
              <a:rPr lang="ru-RU" dirty="0" smtClean="0"/>
              <a:t> </a:t>
            </a:r>
            <a:r>
              <a:rPr lang="ru-RU" dirty="0" smtClean="0"/>
              <a:t>может принять ведение бухгалтерского учета на себя.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426798" cy="5470416"/>
          </a:xfrm>
        </p:spPr>
        <p:txBody>
          <a:bodyPr>
            <a:normAutofit fontScale="85000" lnSpcReduction="10000"/>
          </a:bodyPr>
          <a:lstStyle/>
          <a:p>
            <a:r>
              <a:rPr lang="ru-RU" u="sng" dirty="0" smtClean="0"/>
              <a:t>Главный </a:t>
            </a:r>
            <a:r>
              <a:rPr lang="ru-RU" u="sng" dirty="0" smtClean="0"/>
              <a:t>бухгалтер или иное должностное лицо, на которое возлагается ведение бухгалтерского учета, должны отвечать следующим требованиям</a:t>
            </a:r>
            <a:r>
              <a:rPr lang="ru-RU" u="sng" dirty="0" smtClean="0"/>
              <a:t>:</a:t>
            </a:r>
          </a:p>
          <a:p>
            <a:r>
              <a:rPr lang="ru-RU" dirty="0" smtClean="0"/>
              <a:t>1) иметь высшее </a:t>
            </a:r>
            <a:r>
              <a:rPr lang="ru-RU" dirty="0" smtClean="0"/>
              <a:t>образование 2013;</a:t>
            </a:r>
          </a:p>
          <a:p>
            <a:r>
              <a:rPr lang="ru-RU" dirty="0" smtClean="0"/>
              <a:t>2) иметь стаж работы, связанной с ведением бухгалтерского учета, составлением бухгалтерской (финансовой) отчетности либо с аудиторской деятельностью, не менее трех лет из последних пяти календарных лет, а при отсутствии высшего образования в области бухгалтерского учета и аудита - не менее пяти лет из последних семи календарных лет</a:t>
            </a:r>
            <a:r>
              <a:rPr lang="ru-RU" dirty="0" smtClean="0"/>
              <a:t>;</a:t>
            </a:r>
          </a:p>
          <a:p>
            <a:r>
              <a:rPr lang="ru-RU" dirty="0" smtClean="0"/>
              <a:t>3) не иметь неснятой или непогашенной судимости за преступления в </a:t>
            </a:r>
            <a:r>
              <a:rPr lang="ru-RU" u="sng" dirty="0" smtClean="0">
                <a:hlinkClick r:id="rId2"/>
              </a:rPr>
              <a:t>сфере экономики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86454"/>
            <a:ext cx="8183880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Статья 8. Учетная политика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357166"/>
            <a:ext cx="8183880" cy="542928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1. Совокупность способов ведения экономическим субъектом бухгалтерского учета составляет его </a:t>
            </a:r>
            <a:r>
              <a:rPr lang="ru-RU" dirty="0" smtClean="0">
                <a:hlinkClick r:id="rId2"/>
              </a:rPr>
              <a:t>учетную политику</a:t>
            </a:r>
            <a:r>
              <a:rPr lang="ru-RU" dirty="0" smtClean="0"/>
              <a:t>.</a:t>
            </a:r>
          </a:p>
          <a:p>
            <a:r>
              <a:rPr lang="ru-RU" dirty="0" smtClean="0"/>
              <a:t>2. Экономический субъект самостоятельно формирует свою учетную политику, руководствуясь </a:t>
            </a:r>
            <a:r>
              <a:rPr lang="ru-RU" dirty="0" smtClean="0">
                <a:hlinkClick r:id="rId3"/>
              </a:rPr>
              <a:t>законодательством</a:t>
            </a:r>
            <a:r>
              <a:rPr lang="ru-RU" dirty="0" smtClean="0"/>
              <a:t> Российской Федерации о бухгалтерском учете, федеральными и отраслевыми стандартами.</a:t>
            </a:r>
          </a:p>
          <a:p>
            <a:r>
              <a:rPr lang="ru-RU" dirty="0" smtClean="0"/>
              <a:t>3. При формировании учетной политики в отношении конкретного объекта бухгалтерского учета выбирается способ ведения бухгалтерского учета из способов, допускаемых федеральными стандартами.</a:t>
            </a:r>
          </a:p>
          <a:p>
            <a:r>
              <a:rPr lang="ru-RU" dirty="0" smtClean="0"/>
              <a:t>4. В случае, если в отношении конкретного объекта бухгалтерского учета федеральными стандартами не установлен способ ведения бухгалтерского учета, такой способ самостоятельно разрабатывается исходя из требований, установленных законодательством Российской Федерации о бухгалтерском учете, федеральными и (или) отраслевыми стандартами.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6000768"/>
            <a:ext cx="8183880" cy="5715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7041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5. Учетная политика должна применяться последовательно из года в год.</a:t>
            </a:r>
          </a:p>
          <a:p>
            <a:r>
              <a:rPr lang="ru-RU" dirty="0" smtClean="0"/>
              <a:t>6. Изменение учетной политики может производиться при следующих условиях:</a:t>
            </a:r>
          </a:p>
          <a:p>
            <a:r>
              <a:rPr lang="ru-RU" dirty="0" smtClean="0"/>
              <a:t>1) изменении требований, установленных законодательством Российской Федерации о бухгалтерском учете, федеральными и (или) отраслевыми стандартами;</a:t>
            </a:r>
          </a:p>
          <a:p>
            <a:r>
              <a:rPr lang="ru-RU" dirty="0" smtClean="0"/>
              <a:t>2) разработке или выборе нового способа ведения бухгалтерского учета, применение которого приводит к повышению качества информации об объекте бухгалтерского учета;</a:t>
            </a:r>
          </a:p>
          <a:p>
            <a:r>
              <a:rPr lang="ru-RU" dirty="0" smtClean="0"/>
              <a:t>3) существенном изменении условий деятельности экономического субъекта.</a:t>
            </a:r>
          </a:p>
          <a:p>
            <a:r>
              <a:rPr lang="ru-RU" dirty="0" smtClean="0"/>
              <a:t>7. В целях обеспечения сопоставимости бухгалтерской (финансовой) отчетности за ряд лет изменение учетной политики производится с начала отчетного года, если иное не обусловливается причиной такого изменения.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500702"/>
            <a:ext cx="8183880" cy="8572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Регистры бухгалтерского учета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5610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1. Данные, содержащиеся в первичных учетных документах, подлежат своевременной регистрации и накоплению в регистрах бухгалтерского учета.</a:t>
            </a:r>
          </a:p>
          <a:p>
            <a:r>
              <a:rPr lang="ru-RU" dirty="0" smtClean="0"/>
              <a:t>2. Не допускаются пропуски или изъятия при регистрации объектов бухгалтерского учета в регистрах бухгалтерского учета, регистрация мнимых и притворных объектов бухгалтерского учета в регистрах бухгалтерского учета. </a:t>
            </a:r>
            <a:r>
              <a:rPr lang="ru-RU" dirty="0" smtClean="0"/>
              <a:t>Не </a:t>
            </a:r>
            <a:r>
              <a:rPr lang="ru-RU" dirty="0" smtClean="0"/>
              <a:t>являются мнимыми объектами бухгалтерского учета резервы, фонды, предусмотренные законодательством Российской Федерации, и расходы на их создание.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502920" y="6035039"/>
            <a:ext cx="818388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9897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3. Бухгалтерский учет ведется посредством двойной записи на счетах бухгалтерского учета, если иное не установлено федеральными стандартами. Не допускается ведение счетов бухгалтерского учета вне применяемых экономическим субъектом регистров бухгалтерского учета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 smtClean="0"/>
              <a:t>. Обязательными реквизитами регистра бухгалтерского учета являются:</a:t>
            </a:r>
          </a:p>
          <a:p>
            <a:r>
              <a:rPr lang="ru-RU" dirty="0" smtClean="0"/>
              <a:t>1) наименование регистра;</a:t>
            </a:r>
          </a:p>
          <a:p>
            <a:r>
              <a:rPr lang="ru-RU" dirty="0" smtClean="0"/>
              <a:t>2) наименование экономического субъекта, составившего регистр;</a:t>
            </a:r>
          </a:p>
          <a:p>
            <a:r>
              <a:rPr lang="ru-RU" dirty="0" smtClean="0"/>
              <a:t>3) дата начала и окончания ведения регистра и (или) период, за который составлен регистр;</a:t>
            </a:r>
          </a:p>
          <a:p>
            <a:r>
              <a:rPr lang="ru-RU" dirty="0" smtClean="0"/>
              <a:t>4) хронологическая и (или) систематическая группировка объектов бухгалтерского учета;</a:t>
            </a:r>
          </a:p>
          <a:p>
            <a:r>
              <a:rPr lang="ru-RU" dirty="0" smtClean="0"/>
              <a:t>5) величина денежного измерения объектов бухгалтерского учета с указанием единицы измерения;</a:t>
            </a:r>
          </a:p>
          <a:p>
            <a:r>
              <a:rPr lang="ru-RU" dirty="0" smtClean="0"/>
              <a:t>6) наименования должностей лиц, ответственных за ведение регистра;</a:t>
            </a:r>
          </a:p>
          <a:p>
            <a:r>
              <a:rPr lang="ru-RU" dirty="0" smtClean="0"/>
              <a:t>7) подписи лиц, ответственных за ведение регистра, с указанием их фамилий и инициалов либо иных реквизитов, необходимых для идентификации этих лиц.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929330"/>
            <a:ext cx="8183880" cy="105710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5. Формы регистров бухгалтерского учета утверждает руководитель экономического субъекта по представлению должностного лица, на которое возложено ведение бухгалтерского учета. </a:t>
            </a:r>
            <a:r>
              <a:rPr lang="ru-RU" dirty="0" smtClean="0">
                <a:hlinkClick r:id="rId2"/>
              </a:rPr>
              <a:t>Формы</a:t>
            </a:r>
            <a:r>
              <a:rPr lang="ru-RU" dirty="0" smtClean="0"/>
              <a:t> регистров бухгалтерского учета для организаций бюджетной сферы устанавливаются в соответствии </a:t>
            </a:r>
            <a:r>
              <a:rPr lang="ru-RU" dirty="0" smtClean="0"/>
              <a:t>с  бюджетным</a:t>
            </a:r>
            <a:r>
              <a:rPr lang="ru-RU" dirty="0" smtClean="0"/>
              <a:t> </a:t>
            </a:r>
            <a:r>
              <a:rPr lang="ru-RU" dirty="0" smtClean="0">
                <a:hlinkClick r:id="rId3"/>
              </a:rPr>
              <a:t>законодательством</a:t>
            </a:r>
            <a:r>
              <a:rPr lang="ru-RU" dirty="0" smtClean="0"/>
              <a:t> Российской Федерации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6. Регистр бухгалтерского учета составляется на бумажном носителе и (или) в виде электронного документа, подписанного электронной подписью</a:t>
            </a:r>
            <a:r>
              <a:rPr lang="ru-RU" dirty="0" smtClean="0"/>
              <a:t>.</a:t>
            </a:r>
          </a:p>
          <a:p>
            <a:r>
              <a:rPr lang="ru-RU" dirty="0" smtClean="0"/>
              <a:t>7. В случае, если законодательством Российской Федерации или договором предусмотрено представление регистра бухгалтерского учета другому лицу или в государственный орган на бумажном носителе, экономический субъект обязан по требованию другого лица или государственного органа изготавливать за свой счет на бумажном носителе копии регистра бухгалтерского учета, составленного в виде электронного документа.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75603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8. В регистре бухгалтерского учета не допускаются исправления, не санкционированные лицами, ответственными за ведение указанного регистра. Исправление в регистре бухгалтерского учета должно содержать дату исправления, а также подписи лиц, ответственных за ведение данного регистра, с указанием их фамилий и инициалов либо иных реквизитов, необходимых для идентификации этих лиц.</a:t>
            </a:r>
          </a:p>
          <a:p>
            <a:r>
              <a:rPr lang="ru-RU" dirty="0" smtClean="0"/>
              <a:t>9. В случае, если в соответствии с законодательством Российской Федерации изымаются регистры бухгалтерского учета, в том числе в виде электронного документа, копии изъятых регистров, изготовленные в порядке, установленном законодательством Российской Федерации, включаются в состав документов бухгалтерского учета.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162</TotalTime>
  <Words>2664</Words>
  <PresentationFormat>Экран (4:3)</PresentationFormat>
  <Paragraphs>166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Аспект</vt:lpstr>
      <vt:lpstr>Тема 2. Основные методические правила и приемы ведения бухгалтерского учета </vt:lpstr>
      <vt:lpstr>Слайд 2</vt:lpstr>
      <vt:lpstr>1. Предмет и метод бухгалтерского учета. </vt:lpstr>
      <vt:lpstr>Слайд 4</vt:lpstr>
      <vt:lpstr>Слайд 5</vt:lpstr>
      <vt:lpstr>Слайд 6</vt:lpstr>
      <vt:lpstr>Слайд 7</vt:lpstr>
      <vt:lpstr>Основные средства, нематериальные активы и оборотные средства приобретаются предприятием за счет собственных или заемных источников. </vt:lpstr>
      <vt:lpstr>Слайд 9</vt:lpstr>
      <vt:lpstr>Слайд 10</vt:lpstr>
      <vt:lpstr>Слайд 11</vt:lpstr>
      <vt:lpstr>Метод бухгалтерского учета – система взаимосвязанных способов и приемов изучения и регистрации информации об объектах бухгалтерского учета.  </vt:lpstr>
      <vt:lpstr>Слайд 13</vt:lpstr>
      <vt:lpstr>2. Формирование финансового результата. </vt:lpstr>
      <vt:lpstr>Слайд 15</vt:lpstr>
      <vt:lpstr>Слайд 16</vt:lpstr>
      <vt:lpstr>Слайд 17</vt:lpstr>
      <vt:lpstr>3. Сущность балансового обобщения</vt:lpstr>
      <vt:lpstr>Слайд 19</vt:lpstr>
      <vt:lpstr>Слайд 20</vt:lpstr>
      <vt:lpstr>Слайд 21</vt:lpstr>
      <vt:lpstr>Классификация бухгалтерских балансов</vt:lpstr>
      <vt:lpstr>Слайд 23</vt:lpstr>
      <vt:lpstr>Слайд 24</vt:lpstr>
      <vt:lpstr>5. Типы изменений в бухгалтерском балансе</vt:lpstr>
      <vt:lpstr>Первый и второй тип изменений называется пермутацией (итог баланса не изменяется), а третий и четвертый – модификацией (итог баланса изменяется).  </vt:lpstr>
      <vt:lpstr>         Организация ведения бухгалтерского учета</vt:lpstr>
      <vt:lpstr>Слайд 28</vt:lpstr>
      <vt:lpstr>Слайд 29</vt:lpstr>
      <vt:lpstr>Статья 8. Учетная политика</vt:lpstr>
      <vt:lpstr>Слайд 31</vt:lpstr>
      <vt:lpstr>Регистры бухгалтерского учета</vt:lpstr>
      <vt:lpstr>Слайд 33</vt:lpstr>
      <vt:lpstr>Слайд 34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Аркадий</dc:creator>
  <cp:lastModifiedBy>Аркадий</cp:lastModifiedBy>
  <cp:revision>18</cp:revision>
  <dcterms:created xsi:type="dcterms:W3CDTF">2020-02-11T09:14:22Z</dcterms:created>
  <dcterms:modified xsi:type="dcterms:W3CDTF">2020-02-11T12:07:31Z</dcterms:modified>
</cp:coreProperties>
</file>