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9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nsultant.ru/document/cons_doc_LAW_330006/3d0cac60971a511280cbba229d9b6329c07731f7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nsultant.ru/document/cons_doc_LAW_335988/76618cb4a75d41b8f83bd465b2e3ef14070cc7d7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Тема 1.</a:t>
            </a:r>
            <a:r>
              <a:rPr lang="ru-RU" dirty="0" smtClean="0"/>
              <a:t> </a:t>
            </a:r>
            <a:endParaRPr lang="ru-RU" dirty="0" smtClean="0"/>
          </a:p>
          <a:p>
            <a:endParaRPr lang="ru-RU" dirty="0" smtClean="0"/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Хозяйственный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учет в системе управления</a:t>
            </a:r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Бухгалтерский учет</a:t>
            </a:r>
            <a:endParaRPr lang="ru-RU" dirty="0"/>
          </a:p>
        </p:txBody>
      </p:sp>
      <p:pic>
        <p:nvPicPr>
          <p:cNvPr id="1026" name="Picture 2" descr="C:\Users\Аркадий\Desktop\log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357826"/>
            <a:ext cx="2914650" cy="895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57158" y="0"/>
            <a:ext cx="8617607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2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План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Хозяйственный учет, его виды и его место в системе управления</a:t>
            </a: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Функции и задачи бухгалтерского учета.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Принципы БУ.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Законодательное и нормативное регулирование БУ в России.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429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Хозяйственный учет, его виды и его место в системе управления</a:t>
            </a:r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Хозяйственный учет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– количественное отражение и качественная характеристика хозяйственной деятельности в целях контроля и управления ею. </a:t>
            </a:r>
          </a:p>
          <a:p>
            <a:pPr algn="ctr"/>
            <a:r>
              <a:rPr lang="ru-RU" sz="4200" b="1" u="sng" dirty="0" smtClean="0">
                <a:latin typeface="Times New Roman" pitchFamily="18" charset="0"/>
                <a:cs typeface="Times New Roman" pitchFamily="18" charset="0"/>
              </a:rPr>
              <a:t>Требования, предъявляемые к </a:t>
            </a:r>
            <a:r>
              <a:rPr lang="ru-RU" sz="4200" b="1" u="sng" dirty="0" smtClean="0">
                <a:latin typeface="Times New Roman" pitchFamily="18" charset="0"/>
                <a:cs typeface="Times New Roman" pitchFamily="18" charset="0"/>
              </a:rPr>
              <a:t>учету</a:t>
            </a:r>
          </a:p>
          <a:p>
            <a:pPr algn="ctr"/>
            <a:endParaRPr lang="ru-RU" sz="42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Сопоставимость учетных показателей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с плановыми реализует одну из важных функций бухгалтерского учета – функцию контроля.</a:t>
            </a:r>
          </a:p>
          <a:p>
            <a:pPr lvl="0"/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Полнота 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предполагает формирование учетной информации в объеме, отвечающем нуждам управления в пределах тех границ, которые определяются денежным измерителем.</a:t>
            </a:r>
          </a:p>
          <a:p>
            <a:pPr lvl="0"/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Своевременность 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предусматривает предоставление аппарату управления и внешним пользователям информации вовремя.</a:t>
            </a:r>
          </a:p>
          <a:p>
            <a:pPr lvl="0"/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Приоритет содержания над формой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– соблюдение правовой нормы и экономической целесообразности совершенных фактов хозяйственной деятельности должно преобладать над формой, регламентированной соответствующими нормативными документами.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b="1" dirty="0" smtClean="0"/>
              <a:t>Точность и объективность</a:t>
            </a:r>
            <a:r>
              <a:rPr lang="ru-RU" dirty="0" smtClean="0"/>
              <a:t> - все сведения должны быть правильными и отражать действительное положение дел.</a:t>
            </a:r>
          </a:p>
          <a:p>
            <a:pPr lvl="0"/>
            <a:r>
              <a:rPr lang="ru-RU" b="1" dirty="0" smtClean="0"/>
              <a:t>Непротиворечивость</a:t>
            </a:r>
            <a:r>
              <a:rPr lang="ru-RU" dirty="0" smtClean="0"/>
              <a:t> – данные текущего учета в разрезе отдельных видов имущества и источников формирования всегда должны соответствовать оборотам и остатку объединяющего их экономически однородного объекта учета на первое число каждого месяца. </a:t>
            </a:r>
          </a:p>
          <a:p>
            <a:pPr lvl="0"/>
            <a:r>
              <a:rPr lang="ru-RU" b="1" dirty="0" smtClean="0"/>
              <a:t>Ясность и доступность</a:t>
            </a:r>
            <a:r>
              <a:rPr lang="ru-RU" dirty="0" smtClean="0"/>
              <a:t> предполагает возможность прямого использования учетной информации для целей управления, а при необходимости – и проведение определенной ее группировки.</a:t>
            </a:r>
          </a:p>
          <a:p>
            <a:pPr lvl="0"/>
            <a:r>
              <a:rPr lang="ru-RU" b="1" dirty="0" smtClean="0"/>
              <a:t>Экономичность и рациональность</a:t>
            </a:r>
            <a:r>
              <a:rPr lang="ru-RU" dirty="0" smtClean="0"/>
              <a:t> – стоимость получения информации всегда должна быть ниже стоимости результатов.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35729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Виды </a:t>
            </a:r>
            <a:r>
              <a:rPr lang="ru-RU" b="1" dirty="0" smtClean="0"/>
              <a:t>учета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i="1" dirty="0" smtClean="0"/>
              <a:t>1</a:t>
            </a:r>
            <a:r>
              <a:rPr lang="ru-RU" b="1" dirty="0" smtClean="0"/>
              <a:t>. Оперативный учет</a:t>
            </a:r>
            <a:r>
              <a:rPr lang="ru-RU" dirty="0" smtClean="0"/>
              <a:t> – система текущего наблюдения и контроля за отдельными хозяйственными операциями и процессами с целью руководства ими непосредственно в ходе совершения операций.</a:t>
            </a:r>
          </a:p>
          <a:p>
            <a:r>
              <a:rPr lang="ru-RU" b="1" dirty="0" smtClean="0"/>
              <a:t>2. Статистический учет</a:t>
            </a:r>
            <a:r>
              <a:rPr lang="ru-RU" dirty="0" smtClean="0"/>
              <a:t> – это система сбора и обработки данных о массовых хозяйственных явлениях. Например: данные о состоянии экономики, движении рабочей силы, ценах на продукцию. Статистический учет направлен на изучение процессов развития всего народного хозяйства и его отраслей. При помощи этого учета исчисляются многочисленные количественные и качественные показатели хозяйственной деятельности.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3. Бухгалтерский учет</a:t>
            </a:r>
            <a:r>
              <a:rPr lang="ru-RU" dirty="0" smtClean="0"/>
              <a:t> – процесс непрерывного и взаимосвязанного наблюдения и контроля за хозяйственной деятельность предприятий с целью получения текущих и итоговых данных. При помощи бухгалтерского учета получают сведения о количестве различных видов ТМЦ и денежных средств, о состоянии расчетов с другими предприятиями, объеме и себестоимости ТМЦ и т.д. Данные бухгалтерского учета служат для наблюдения и контроля за работой как предприятия в целом, так и его структурных подразделений.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72330" y="4714884"/>
            <a:ext cx="1802239" cy="1798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857224" y="1643050"/>
            <a:ext cx="80010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Бухгалтерский учет – </a:t>
            </a:r>
            <a:r>
              <a:rPr lang="ru-RU" sz="2800" dirty="0" smtClean="0"/>
              <a:t>упорядоченная система сбора, регистрации и обобщения информации в денежном выражении об имуществе, обязательствах организаций и их движении путем сплошного, непрерывного и документального учета всех хозяйственных операций</a:t>
            </a:r>
            <a:r>
              <a:rPr lang="ru-RU" sz="2800" i="1" dirty="0" smtClean="0"/>
              <a:t>. </a:t>
            </a:r>
          </a:p>
          <a:p>
            <a:r>
              <a:rPr lang="ru-RU" sz="1600" b="1" dirty="0" smtClean="0"/>
              <a:t>Федеральный </a:t>
            </a:r>
            <a:r>
              <a:rPr lang="ru-RU" sz="1600" b="1" dirty="0" smtClean="0"/>
              <a:t>закон от 21.11.1996 N 129-ФЗ </a:t>
            </a:r>
            <a:endParaRPr lang="ru-RU" sz="1600" b="1" dirty="0" smtClean="0"/>
          </a:p>
          <a:p>
            <a:r>
              <a:rPr lang="ru-RU" sz="1600" b="1" dirty="0" smtClean="0"/>
              <a:t>(</a:t>
            </a:r>
            <a:r>
              <a:rPr lang="ru-RU" sz="1600" b="1" dirty="0" smtClean="0"/>
              <a:t>ред. от 28.11.2011) "О бухгалтерском учете"</a:t>
            </a:r>
          </a:p>
          <a:p>
            <a:endParaRPr lang="ru-RU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ru-RU" sz="2900" b="1" dirty="0" smtClean="0"/>
              <a:t>В учете применяются учетные измерители: </a:t>
            </a:r>
          </a:p>
          <a:p>
            <a:r>
              <a:rPr lang="ru-RU" sz="2900" b="1" dirty="0" smtClean="0"/>
              <a:t>1. Натуральные измерители</a:t>
            </a:r>
            <a:r>
              <a:rPr lang="ru-RU" sz="2900" dirty="0" smtClean="0"/>
              <a:t> – раскрывают количественную характеристику однородного объекта учета и служат для получения информации в единицах (кг, м, куб.м., литры и т.д.) в зависимости от его особенностей. Получение обобщающих показателей с помощью натуральных измерителей о количестве исключено.</a:t>
            </a:r>
          </a:p>
          <a:p>
            <a:r>
              <a:rPr lang="ru-RU" sz="2900" b="1" dirty="0" smtClean="0"/>
              <a:t>2. Трудовые измерители</a:t>
            </a:r>
            <a:r>
              <a:rPr lang="ru-RU" sz="2900" b="1" i="1" dirty="0" smtClean="0"/>
              <a:t> –</a:t>
            </a:r>
            <a:r>
              <a:rPr lang="ru-RU" sz="2900" dirty="0" smtClean="0"/>
              <a:t> предназначены для учета затраченного рабочего времени (минуты, часы, дни). С их помощью контролируются нормы выработки, производительность труда, начисление заработной платы. Применение трудовых измерителей имеют строго определенные границы применения.</a:t>
            </a:r>
          </a:p>
          <a:p>
            <a:r>
              <a:rPr lang="ru-RU" sz="2900" b="1" dirty="0" smtClean="0"/>
              <a:t>3. Денежный измеритель</a:t>
            </a:r>
            <a:r>
              <a:rPr lang="ru-RU" sz="2900" dirty="0" smtClean="0"/>
              <a:t> – обобщающий показатель, позволяющий объединить разнородные объекты учета и выразить их в одном измерителе (рубль, национальная валюта).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1.</a:t>
            </a:r>
            <a:r>
              <a:rPr lang="ru-RU" dirty="0" smtClean="0"/>
              <a:t> </a:t>
            </a:r>
            <a:r>
              <a:rPr lang="ru-RU" b="1" dirty="0" smtClean="0"/>
              <a:t>Финансовый учет</a:t>
            </a:r>
            <a:r>
              <a:rPr lang="ru-RU" dirty="0" smtClean="0"/>
              <a:t> охватывает информацию, которая не только используется для внутреннего управления, но и сообщается контрагентам, т.е. сторонним пользователям. </a:t>
            </a:r>
          </a:p>
          <a:p>
            <a:r>
              <a:rPr lang="ru-RU" b="1" dirty="0" smtClean="0"/>
              <a:t>2. Управленческий учет</a:t>
            </a:r>
            <a:r>
              <a:rPr lang="ru-RU" dirty="0" smtClean="0"/>
              <a:t> охватывает все виды учетной информации, используемой для управления в пределах самой фирмы. Частью общей сферы управленческого учета является производственный учет, под которым обычно понимают учет затрат на производство продукции. </a:t>
            </a:r>
          </a:p>
          <a:p>
            <a:r>
              <a:rPr lang="ru-RU" b="1" dirty="0" smtClean="0"/>
              <a:t>3. Налоговый учет </a:t>
            </a:r>
            <a:r>
              <a:rPr lang="ru-RU" dirty="0" smtClean="0"/>
              <a:t>ведется параллельно с бухгалтерским для правильного определения налога на прибыль.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2. Функции </a:t>
            </a:r>
            <a:r>
              <a:rPr lang="ru-RU" dirty="0" smtClean="0"/>
              <a:t>и задачи бухгалтерского учета</a:t>
            </a:r>
            <a:r>
              <a:rPr lang="ru-RU" b="1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ru-RU" b="1" dirty="0" smtClean="0"/>
              <a:t>1.Информационная </a:t>
            </a:r>
            <a:r>
              <a:rPr lang="ru-RU" b="1" i="1" dirty="0" smtClean="0"/>
              <a:t>–</a:t>
            </a:r>
            <a:r>
              <a:rPr lang="ru-RU" dirty="0" smtClean="0"/>
              <a:t> информация должна быть достоверной, объективной, своевременной и оперативной.</a:t>
            </a:r>
          </a:p>
          <a:p>
            <a:pPr lvl="0"/>
            <a:r>
              <a:rPr lang="ru-RU" b="1" dirty="0" smtClean="0"/>
              <a:t>2.Контрольная</a:t>
            </a:r>
            <a:r>
              <a:rPr lang="ru-RU" b="1" i="1" dirty="0" smtClean="0"/>
              <a:t> </a:t>
            </a:r>
            <a:r>
              <a:rPr lang="ru-RU" dirty="0" smtClean="0"/>
              <a:t>– осуществляется контроль за сохранностью и движением имущества организации, правильность расчетов с субъектами хозяйственных отношений.</a:t>
            </a:r>
          </a:p>
          <a:p>
            <a:pPr lvl="0"/>
            <a:r>
              <a:rPr lang="ru-RU" b="1" dirty="0" smtClean="0"/>
              <a:t>3.Обеспечение </a:t>
            </a:r>
            <a:r>
              <a:rPr lang="ru-RU" b="1" dirty="0" smtClean="0"/>
              <a:t>сохранности имущества</a:t>
            </a:r>
            <a:r>
              <a:rPr lang="ru-RU" dirty="0" smtClean="0"/>
              <a:t> – зависит от наличия специализированных складских помещений, совершенствование системы учета.</a:t>
            </a:r>
          </a:p>
          <a:p>
            <a:pPr lvl="0"/>
            <a:r>
              <a:rPr lang="ru-RU" b="1" dirty="0" smtClean="0"/>
              <a:t>4.Аналитическая</a:t>
            </a:r>
            <a:r>
              <a:rPr lang="ru-RU" dirty="0" smtClean="0"/>
              <a:t> </a:t>
            </a:r>
            <a:r>
              <a:rPr lang="ru-RU" dirty="0" smtClean="0"/>
              <a:t>– позволяет изучить перспективы развития организации, выявить имеющиеся недостатки, наметить пути совершенствования направлений хозяйственной деятельности.</a:t>
            </a:r>
          </a:p>
          <a:p>
            <a:r>
              <a:rPr lang="ru-RU" b="1" dirty="0" smtClean="0"/>
              <a:t>5.</a:t>
            </a:r>
            <a:r>
              <a:rPr lang="ru-RU" b="1" i="1" dirty="0" smtClean="0"/>
              <a:t> </a:t>
            </a:r>
            <a:r>
              <a:rPr lang="ru-RU" b="1" dirty="0" smtClean="0"/>
              <a:t>Функция обратной связи</a:t>
            </a:r>
            <a:r>
              <a:rPr lang="ru-RU" dirty="0" smtClean="0"/>
              <a:t> – бухгалтерский учет формирует и передает информацию обратной связи, т.е. информацию о фактических параметрах развития объекта управления.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бухгалтерского </a:t>
            </a:r>
            <a:r>
              <a:rPr lang="ru-RU" dirty="0" smtClean="0"/>
              <a:t>учета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214422"/>
            <a:ext cx="8503920" cy="4884626"/>
          </a:xfrm>
        </p:spPr>
        <p:txBody>
          <a:bodyPr/>
          <a:lstStyle/>
          <a:p>
            <a:r>
              <a:rPr lang="ru-RU" dirty="0" smtClean="0"/>
              <a:t>1. Формирование полной и достоверной информации о деятельности организации </a:t>
            </a:r>
            <a:r>
              <a:rPr lang="ru-RU" dirty="0" smtClean="0"/>
              <a:t>…..</a:t>
            </a:r>
          </a:p>
          <a:p>
            <a:r>
              <a:rPr lang="ru-RU" dirty="0" smtClean="0"/>
              <a:t>2. Обеспечение </a:t>
            </a:r>
            <a:r>
              <a:rPr lang="ru-RU" dirty="0" smtClean="0"/>
              <a:t>информацией, необходимой внутренним и внешним пользователям </a:t>
            </a:r>
            <a:r>
              <a:rPr lang="ru-RU" dirty="0" smtClean="0"/>
              <a:t>……</a:t>
            </a:r>
          </a:p>
          <a:p>
            <a:r>
              <a:rPr lang="ru-RU" dirty="0" smtClean="0"/>
              <a:t>3. Предотвращение отрицательных результатов хозяйственной деятельности </a:t>
            </a:r>
            <a:r>
              <a:rPr lang="ru-RU" dirty="0" smtClean="0"/>
              <a:t>……..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Принципы БУ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u="sng" dirty="0" smtClean="0"/>
              <a:t>Принцип – </a:t>
            </a:r>
            <a:r>
              <a:rPr lang="ru-RU" u="sng" dirty="0" smtClean="0"/>
              <a:t>исходное положение какой-либо теории, учения. Принципы учета лежат в основе разработки конкретных правил ведения учета, закрепленных в стандартах, инструкциях, положениях, регламентирующих учет</a:t>
            </a:r>
            <a:r>
              <a:rPr lang="ru-RU" u="sng" dirty="0" smtClean="0"/>
              <a:t>.</a:t>
            </a:r>
          </a:p>
          <a:p>
            <a:endParaRPr lang="ru-RU" u="sng" dirty="0" smtClean="0"/>
          </a:p>
          <a:p>
            <a:pPr algn="ctr"/>
            <a:r>
              <a:rPr lang="ru-RU" dirty="0" smtClean="0"/>
              <a:t>Признание учетных принципов зависит от того, насколько они отвечают трем критериям: уместности, объективности и осуществимости:</a:t>
            </a:r>
          </a:p>
          <a:p>
            <a:r>
              <a:rPr lang="ru-RU" dirty="0" smtClean="0"/>
              <a:t>- принцип уместен, если информация имеет смысли принесет пользу потребителям информации об определенной хозяйственной единице;</a:t>
            </a:r>
          </a:p>
          <a:p>
            <a:r>
              <a:rPr lang="ru-RU" dirty="0" smtClean="0"/>
              <a:t>- принцип объективен, если на информацию не влияют личные мнения или оценки ее составителей;</a:t>
            </a:r>
          </a:p>
          <a:p>
            <a:r>
              <a:rPr lang="ru-RU" dirty="0" smtClean="0"/>
              <a:t>- принцип осуществим, если его реализация не вызывает чрезмерных сложностей или затрат.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Принципы-допущения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1. </a:t>
            </a:r>
            <a:r>
              <a:rPr lang="ru-RU" b="1" dirty="0" smtClean="0"/>
              <a:t>Имущественную обособленность</a:t>
            </a:r>
            <a:r>
              <a:rPr lang="ru-RU" dirty="0" smtClean="0"/>
              <a:t> экономического субъекта - исходит из пра­ва собственности. Признается, что предприятие является самостоятельным хозяйствующим субъектом. Бухгалтерский учет ведется по определенной </a:t>
            </a:r>
            <a:r>
              <a:rPr lang="ru-RU" dirty="0" smtClean="0"/>
              <a:t>системе</a:t>
            </a:r>
            <a:r>
              <a:rPr lang="ru-RU" dirty="0" smtClean="0"/>
              <a:t>, соответствующей одной из систем его нормативного </a:t>
            </a:r>
            <a:r>
              <a:rPr lang="ru-RU" dirty="0" smtClean="0"/>
              <a:t>регулирования</a:t>
            </a:r>
            <a:r>
              <a:rPr lang="ru-RU" dirty="0" smtClean="0"/>
              <a:t>. Информация относится только к деятельности данной хозяйственной единицы. </a:t>
            </a:r>
          </a:p>
          <a:p>
            <a:r>
              <a:rPr lang="ru-RU" dirty="0" smtClean="0"/>
              <a:t>2</a:t>
            </a:r>
            <a:r>
              <a:rPr lang="ru-RU" b="1" dirty="0" smtClean="0"/>
              <a:t>. Двойственность</a:t>
            </a:r>
            <a:r>
              <a:rPr lang="ru-RU" dirty="0" smtClean="0"/>
              <a:t> – предусматривает обязатель­ное равенство активов организации с источниками их образования на любую дату функционирования организации</a:t>
            </a:r>
          </a:p>
          <a:p>
            <a:r>
              <a:rPr lang="ru-RU" dirty="0" smtClean="0"/>
              <a:t>3</a:t>
            </a:r>
            <a:r>
              <a:rPr lang="ru-RU" b="1" dirty="0" smtClean="0"/>
              <a:t>. Момент стоимости</a:t>
            </a:r>
            <a:r>
              <a:rPr lang="ru-RU" dirty="0" smtClean="0"/>
              <a:t> – в условиях формирования рыночной эко­номики приобрел особое значение, поскольку принято считать, что ценность объекта в бухгалтерском учете формируется только под влиянием спроса и предложения. </a:t>
            </a:r>
          </a:p>
          <a:p>
            <a:r>
              <a:rPr lang="ru-RU" dirty="0" smtClean="0"/>
              <a:t>4. </a:t>
            </a:r>
            <a:r>
              <a:rPr lang="ru-RU" b="1" dirty="0" smtClean="0"/>
              <a:t>Непрерывность деятельности</a:t>
            </a:r>
            <a:r>
              <a:rPr lang="ru-RU" b="1" i="1" dirty="0" smtClean="0"/>
              <a:t> </a:t>
            </a:r>
            <a:r>
              <a:rPr lang="ru-RU" b="1" dirty="0" smtClean="0"/>
              <a:t>или принцип продолжающей­ся деятельности</a:t>
            </a:r>
            <a:r>
              <a:rPr lang="ru-RU" dirty="0" smtClean="0"/>
              <a:t>, исходит из предположения, что предприятие, однажды зарегистрировавшись, не ставит своей целью </a:t>
            </a:r>
            <a:r>
              <a:rPr lang="ru-RU" dirty="0" err="1" smtClean="0"/>
              <a:t>самоликвидироваться</a:t>
            </a:r>
            <a:r>
              <a:rPr lang="ru-RU" dirty="0" smtClean="0"/>
              <a:t> в ближайшей или отдаленной перспективе. В реальной действительности данный принцип нередко на­рушается учредителями путем создания условий фиктивного бан­кротства с целью ухода от налогообложения.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5. </a:t>
            </a:r>
            <a:r>
              <a:rPr lang="ru-RU" b="1" dirty="0" smtClean="0"/>
              <a:t>Разграничение текущих издержек на производство и </a:t>
            </a:r>
            <a:r>
              <a:rPr lang="ru-RU" b="1" dirty="0" smtClean="0"/>
              <a:t>вложения </a:t>
            </a:r>
            <a:r>
              <a:rPr lang="ru-RU" b="1" dirty="0" smtClean="0"/>
              <a:t>во </a:t>
            </a:r>
            <a:r>
              <a:rPr lang="ru-RU" b="1" dirty="0" err="1" smtClean="0"/>
              <a:t>внеоборотные</a:t>
            </a:r>
            <a:r>
              <a:rPr lang="ru-RU" b="1" dirty="0" smtClean="0"/>
              <a:t> активы</a:t>
            </a:r>
            <a:r>
              <a:rPr lang="ru-RU" dirty="0" smtClean="0"/>
              <a:t> - позволяет правильно и в полном объеме исчислить затраты на отдельные виды продукции, вы­полненные работы или оказанные услуги.</a:t>
            </a:r>
          </a:p>
          <a:p>
            <a:r>
              <a:rPr lang="ru-RU" dirty="0" smtClean="0"/>
              <a:t>6. </a:t>
            </a:r>
            <a:r>
              <a:rPr lang="ru-RU" b="1" dirty="0" smtClean="0"/>
              <a:t>Последовательность применения выбранных приоритетов</a:t>
            </a:r>
            <a:r>
              <a:rPr lang="ru-RU" dirty="0" smtClean="0"/>
              <a:t> –</a:t>
            </a:r>
            <a:r>
              <a:rPr lang="ru-RU" i="1" dirty="0" smtClean="0"/>
              <a:t> </a:t>
            </a:r>
            <a:r>
              <a:rPr lang="ru-RU" dirty="0" smtClean="0"/>
              <a:t>предполагает, что выбранные стандарты (приоритеты) предпри­ятие использует неизменно от одного отчетного периода к дру­гому. Возможны исключения из данного правила в связи с из­менением действующих нормативных актов по решению </a:t>
            </a:r>
            <a:r>
              <a:rPr lang="ru-RU" dirty="0" smtClean="0"/>
              <a:t>органов</a:t>
            </a:r>
            <a:r>
              <a:rPr lang="ru-RU" dirty="0" smtClean="0"/>
              <a:t>, на которые возложены соответствующие полномочия, или возникновением различных реорганизационных процедур (сли­яние, выделение и т. п.).</a:t>
            </a:r>
          </a:p>
          <a:p>
            <a:r>
              <a:rPr lang="ru-RU" dirty="0" smtClean="0"/>
              <a:t>7. </a:t>
            </a:r>
            <a:r>
              <a:rPr lang="ru-RU" b="1" dirty="0" smtClean="0"/>
              <a:t>Временная определенность отражения в учете </a:t>
            </a:r>
            <a:r>
              <a:rPr lang="ru-RU" b="1" dirty="0" smtClean="0"/>
              <a:t>хозяйственных </a:t>
            </a:r>
            <a:r>
              <a:rPr lang="ru-RU" b="1" dirty="0" smtClean="0"/>
              <a:t>операций</a:t>
            </a:r>
            <a:r>
              <a:rPr lang="ru-RU" dirty="0" smtClean="0"/>
              <a:t> - что доходы и расходы признаются в бух­галтерском учете не в том отчетном периоде, в котором они име­ют место, а когда заработаны эти доходы, и соответственно в данном отчетном периоде регистрируются только те расходы, ко­торые способствовали получению доходов данного периода.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 smtClean="0"/>
              <a:t>8. Соответствие доходов и расходов</a:t>
            </a:r>
            <a:r>
              <a:rPr lang="ru-RU" dirty="0" smtClean="0"/>
              <a:t> – наступает, когда по времени совпадает формирование доходов и </a:t>
            </a:r>
            <a:r>
              <a:rPr lang="ru-RU" dirty="0" smtClean="0"/>
              <a:t>расходов.</a:t>
            </a:r>
            <a:endParaRPr lang="ru-RU" dirty="0" smtClean="0"/>
          </a:p>
          <a:p>
            <a:r>
              <a:rPr lang="ru-RU" b="1" dirty="0" smtClean="0"/>
              <a:t>9. Осмотрительность экономического субъекта</a:t>
            </a:r>
            <a:r>
              <a:rPr lang="ru-RU" dirty="0" smtClean="0"/>
              <a:t> — консерватизм (осторожность), проявляющаяся в большей </a:t>
            </a:r>
            <a:r>
              <a:rPr lang="ru-RU" dirty="0" smtClean="0"/>
              <a:t>готовности </a:t>
            </a:r>
            <a:r>
              <a:rPr lang="ru-RU" dirty="0" smtClean="0"/>
              <a:t>предприятия к учету потенциальных убытков, а не </a:t>
            </a:r>
            <a:r>
              <a:rPr lang="ru-RU" dirty="0" smtClean="0"/>
              <a:t>потенциальных </a:t>
            </a:r>
            <a:r>
              <a:rPr lang="ru-RU" dirty="0" smtClean="0"/>
              <a:t>прибылей. Поэтому общепринятым принципом выступает оценка активов и доходов на </a:t>
            </a:r>
            <a:r>
              <a:rPr lang="ru-RU" dirty="0" smtClean="0"/>
              <a:t>наиболее </a:t>
            </a:r>
            <a:r>
              <a:rPr lang="ru-RU" dirty="0" smtClean="0"/>
              <a:t>низком из возможных уровней. </a:t>
            </a:r>
          </a:p>
          <a:p>
            <a:r>
              <a:rPr lang="ru-RU" b="1" dirty="0" smtClean="0"/>
              <a:t>10. Наличие денежного измерения - </a:t>
            </a:r>
            <a:r>
              <a:rPr lang="ru-RU" dirty="0" smtClean="0"/>
              <a:t>один из определяющих </a:t>
            </a:r>
            <a:r>
              <a:rPr lang="ru-RU" dirty="0" smtClean="0"/>
              <a:t>принципов</a:t>
            </a:r>
            <a:r>
              <a:rPr lang="ru-RU" dirty="0" smtClean="0"/>
              <a:t>, которые составляют основу функционирования </a:t>
            </a:r>
            <a:r>
              <a:rPr lang="ru-RU" dirty="0" smtClean="0"/>
              <a:t>бухгалтерского </a:t>
            </a:r>
            <a:r>
              <a:rPr lang="ru-RU" dirty="0" smtClean="0"/>
              <a:t>учета - бухгалтерский учет </a:t>
            </a:r>
            <a:r>
              <a:rPr lang="ru-RU" dirty="0" smtClean="0"/>
              <a:t>имущества</a:t>
            </a:r>
            <a:r>
              <a:rPr lang="ru-RU" dirty="0" smtClean="0"/>
              <a:t>, обязательств и хозяйственных операций организаций ведется в валюте Российской Федерации — в рублях. Недостаток - нестабильность как результат инфляционных процессов. </a:t>
            </a:r>
          </a:p>
          <a:p>
            <a:r>
              <a:rPr lang="ru-RU" b="1" dirty="0" smtClean="0"/>
              <a:t>11. Периодичность обобщения экономических событий – </a:t>
            </a:r>
            <a:r>
              <a:rPr lang="ru-RU" dirty="0" smtClean="0"/>
              <a:t>предусматривает предоставление периодических отчетов о финансово-хозяйственной деятельности фирмы, ее администрации, собственникам, т. е. акционерам в определенные сроки, устанавливаемые законодательством. Месячная и квартальная отчетность является промежуточной и составляется нарастающим итогом с начала отчетного года.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 </a:t>
            </a:r>
            <a:r>
              <a:rPr lang="ru-RU" dirty="0" smtClean="0"/>
              <a:t>литературе в последнее время из данного перечня выделяются только два базовых принципа:</a:t>
            </a:r>
          </a:p>
          <a:p>
            <a:pPr lvl="0"/>
            <a:r>
              <a:rPr lang="ru-RU" dirty="0" smtClean="0"/>
              <a:t>- принцип </a:t>
            </a:r>
            <a:r>
              <a:rPr lang="ru-RU" dirty="0" smtClean="0"/>
              <a:t>хозяйственной единицы (имущественной </a:t>
            </a:r>
            <a:r>
              <a:rPr lang="ru-RU" dirty="0" smtClean="0"/>
              <a:t>обособленности</a:t>
            </a:r>
            <a:r>
              <a:rPr lang="ru-RU" dirty="0" smtClean="0"/>
              <a:t>);</a:t>
            </a:r>
          </a:p>
          <a:p>
            <a:pPr lvl="0"/>
            <a:r>
              <a:rPr lang="ru-RU" dirty="0" smtClean="0"/>
              <a:t>- принцип </a:t>
            </a:r>
            <a:r>
              <a:rPr lang="ru-RU" dirty="0" smtClean="0"/>
              <a:t>денежного измерения.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Принципы требования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1.Документальное </a:t>
            </a:r>
            <a:r>
              <a:rPr lang="ru-RU" b="1" dirty="0" smtClean="0"/>
              <a:t>оформление экономических событий</a:t>
            </a:r>
            <a:r>
              <a:rPr lang="ru-RU" i="1" dirty="0" smtClean="0"/>
              <a:t> </a:t>
            </a:r>
            <a:r>
              <a:rPr lang="ru-RU" dirty="0" smtClean="0"/>
              <a:t>озна­чает, что каждый факт хозяйственной деятельности должен быть зафиксирован в письменной форме. Отсутствие документа </a:t>
            </a:r>
            <a:r>
              <a:rPr lang="ru-RU" dirty="0" smtClean="0"/>
              <a:t>означает</a:t>
            </a:r>
            <a:r>
              <a:rPr lang="ru-RU" dirty="0" smtClean="0"/>
              <a:t>, что экономическое событие не имело места</a:t>
            </a:r>
          </a:p>
          <a:p>
            <a:r>
              <a:rPr lang="ru-RU" b="1" dirty="0" smtClean="0"/>
              <a:t>2. Полнота</a:t>
            </a:r>
            <a:r>
              <a:rPr lang="ru-RU" i="1" dirty="0" smtClean="0"/>
              <a:t> </a:t>
            </a:r>
            <a:r>
              <a:rPr lang="ru-RU" dirty="0" smtClean="0"/>
              <a:t>предполагает формирование учетной информации в объеме, отвечающем нуждам управления в пределах тех </a:t>
            </a:r>
            <a:r>
              <a:rPr lang="ru-RU" dirty="0" smtClean="0"/>
              <a:t>границ</a:t>
            </a:r>
            <a:r>
              <a:rPr lang="ru-RU" dirty="0" smtClean="0"/>
              <a:t>, которые определяются денежным измерителем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3. Своевременность</a:t>
            </a:r>
            <a:r>
              <a:rPr lang="ru-RU" dirty="0" smtClean="0"/>
              <a:t> предусматривает предоставление аппара­ту управления и внешним пользователям информации «тотчас, вовремя». Отставание во времени получаемой информации от со­вершаемых хозяйственных операций не позволяет своевременно оказывать влияние на процесс управления и делает ее, по </a:t>
            </a:r>
            <a:r>
              <a:rPr lang="ru-RU" dirty="0" smtClean="0"/>
              <a:t>существу</a:t>
            </a:r>
            <a:r>
              <a:rPr lang="ru-RU" dirty="0" smtClean="0"/>
              <a:t>, ненужной.</a:t>
            </a:r>
          </a:p>
          <a:p>
            <a:r>
              <a:rPr lang="ru-RU" b="1" dirty="0" smtClean="0"/>
              <a:t>4. Приоритет содержания над формой </a:t>
            </a:r>
            <a:r>
              <a:rPr lang="ru-RU" dirty="0" smtClean="0"/>
              <a:t>означает, что соблю­дение правовой нормы и экономической целесообразности </a:t>
            </a:r>
            <a:r>
              <a:rPr lang="ru-RU" dirty="0" smtClean="0"/>
              <a:t>совершенных </a:t>
            </a:r>
            <a:r>
              <a:rPr lang="ru-RU" dirty="0" smtClean="0"/>
              <a:t>фактов хозяйственной деятельности должно пре­обладать над формой, регламентированной </a:t>
            </a:r>
            <a:r>
              <a:rPr lang="ru-RU" dirty="0" smtClean="0"/>
              <a:t>соответствующими </a:t>
            </a:r>
            <a:r>
              <a:rPr lang="ru-RU" dirty="0" smtClean="0"/>
              <a:t>нормативными документами. Данное требование хотя и объявлено, однако в реальной жизни осуществление его пред­ставляется весьма проблематичным.</a:t>
            </a:r>
          </a:p>
          <a:p>
            <a:r>
              <a:rPr lang="ru-RU" b="1" dirty="0" smtClean="0"/>
              <a:t>5. Точность</a:t>
            </a:r>
            <a:r>
              <a:rPr lang="ru-RU" i="1" dirty="0" smtClean="0"/>
              <a:t> </a:t>
            </a:r>
            <a:r>
              <a:rPr lang="ru-RU" dirty="0" smtClean="0"/>
              <a:t>изначально присуща бухгалтерскому учету, </a:t>
            </a:r>
            <a:r>
              <a:rPr lang="ru-RU" dirty="0" smtClean="0"/>
              <a:t>поскольку </a:t>
            </a:r>
            <a:r>
              <a:rPr lang="ru-RU" dirty="0" smtClean="0"/>
              <a:t>вытекает из его отличительных качеств — </a:t>
            </a:r>
            <a:r>
              <a:rPr lang="ru-RU" dirty="0" smtClean="0"/>
              <a:t>документального </a:t>
            </a:r>
            <a:r>
              <a:rPr lang="ru-RU" dirty="0" smtClean="0"/>
              <a:t>оформления и непрерывной регистрации экономических событий лицами, по статусу ответственными за их исполнение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6. Непротиворечивость</a:t>
            </a:r>
            <a:r>
              <a:rPr lang="ru-RU" i="1" dirty="0" smtClean="0"/>
              <a:t> </a:t>
            </a:r>
            <a:r>
              <a:rPr lang="ru-RU" dirty="0" smtClean="0"/>
              <a:t>исходит из предположения, что </a:t>
            </a:r>
            <a:r>
              <a:rPr lang="ru-RU" dirty="0" smtClean="0"/>
              <a:t>данные </a:t>
            </a:r>
            <a:r>
              <a:rPr lang="ru-RU" dirty="0" smtClean="0"/>
              <a:t>текущего учета в разрезе отдельных видов имущества и источников формирования всегда должны соответствовать </a:t>
            </a:r>
            <a:r>
              <a:rPr lang="ru-RU" dirty="0" smtClean="0"/>
              <a:t>оборотам </a:t>
            </a:r>
            <a:r>
              <a:rPr lang="ru-RU" dirty="0" smtClean="0"/>
              <a:t>и остатку объединяющего их экономически однородного объекта учета на первое число каждого месяца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b="1" dirty="0" smtClean="0"/>
              <a:t>7. Ясность и доступность</a:t>
            </a:r>
            <a:r>
              <a:rPr lang="ru-RU" i="1" dirty="0" smtClean="0"/>
              <a:t> </a:t>
            </a:r>
            <a:r>
              <a:rPr lang="ru-RU" dirty="0" smtClean="0"/>
              <a:t>предполагает возможность прямо­го использования учетной информации для целей управления, а при необходимости — и проведения определенной ее группировки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b="1" dirty="0" smtClean="0"/>
              <a:t>8. Экономичность и рациональность</a:t>
            </a:r>
            <a:r>
              <a:rPr lang="ru-RU" i="1" dirty="0" smtClean="0"/>
              <a:t> — </a:t>
            </a:r>
            <a:r>
              <a:rPr lang="ru-RU" dirty="0" smtClean="0"/>
              <a:t>непременное требова­ние при осуществлении функции управления. Содержание </a:t>
            </a:r>
            <a:r>
              <a:rPr lang="ru-RU" dirty="0" smtClean="0"/>
              <a:t>данного </a:t>
            </a:r>
            <a:r>
              <a:rPr lang="ru-RU" dirty="0" smtClean="0"/>
              <a:t>требования означает, что стоимость получения </a:t>
            </a:r>
            <a:r>
              <a:rPr lang="ru-RU" dirty="0" smtClean="0"/>
              <a:t>информации </a:t>
            </a:r>
            <a:r>
              <a:rPr lang="ru-RU" dirty="0" smtClean="0"/>
              <a:t>всегда должна быть ниже стоимости результатов, </a:t>
            </a:r>
            <a:r>
              <a:rPr lang="ru-RU" dirty="0" smtClean="0"/>
              <a:t>ожидаемых </a:t>
            </a:r>
            <a:r>
              <a:rPr lang="ru-RU" dirty="0" smtClean="0"/>
              <a:t>от использования этой информации.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500042"/>
            <a:ext cx="8534400" cy="928694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4. Законодательное </a:t>
            </a:r>
            <a:r>
              <a:rPr lang="ru-RU" dirty="0" smtClean="0"/>
              <a:t>и нормативное регулирование БУ в России.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1.Британско-американская </a:t>
            </a:r>
            <a:r>
              <a:rPr lang="ru-RU" b="1" dirty="0" smtClean="0"/>
              <a:t>модель </a:t>
            </a:r>
            <a:r>
              <a:rPr lang="ru-RU" dirty="0" smtClean="0"/>
              <a:t>- ориентация бухгалтерского учета на нужды инвесторов и кредиторов: Австралия, Багамы, Барбадос, Бенин, Бермуды, Ботсвана, Великобритания, Венесуэла, Гана, Гонконг, Доминиканская Республика, Замбия, Зимбабве, Израиль, Индия, Индонезия, Ирландия, Каймановы острова, Канада, Кения, Кипр, Колумбия, Либерия, Малави, Малайзия, Мексика, Нигерия, Нидерланды, Новая Зеландия, Пакистан, Панама, Папуа Новая Гвинея, Пуэрто-Рико, Сингапур, США, Танзания, Тринидад и Тобаго, Уганда, Фиджи, Филиппины, Центральноамериканские страны, ЮАР, Ямайка.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2. Континентальная </a:t>
            </a:r>
            <a:r>
              <a:rPr lang="ru-RU" b="1" dirty="0" smtClean="0"/>
              <a:t>модель – </a:t>
            </a:r>
            <a:r>
              <a:rPr lang="ru-RU" dirty="0" smtClean="0"/>
              <a:t>ориентация на удовлетворение требований правительства, в частности налогового законодательства: Австрия, Алжир, Ангола, Бельгия, Буркина-Фасо, Берег Слоновой Кости, Гвинея, Греция, Дания, Египет, Заир, Испания, Италия, Камерун, Люксембург, Мали, Марокко, Норвегия, Португалия, Сенегал, Сьерра-Леоне, Того, Франция, ФРГ, Швейцария, Швеция, Япония.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3. Южноамериканская </a:t>
            </a:r>
            <a:r>
              <a:rPr lang="ru-RU" b="1" dirty="0" smtClean="0"/>
              <a:t>модель – </a:t>
            </a:r>
            <a:r>
              <a:rPr lang="ru-RU" dirty="0" smtClean="0"/>
              <a:t>ориентация на удовлетворение потребности государственных плановых органов, в том числе на контроль исполнения налоговой политики и на корректировку бухгалтерской отчетности в соответствии с темпами инфляции: Аргентина, Боливия, Бразилия, Гайана, Парагвай, Перу, Уругвай, </a:t>
            </a:r>
            <a:r>
              <a:rPr lang="ru-RU" dirty="0" smtClean="0"/>
              <a:t>Чили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Основная цель законодательства </a:t>
            </a:r>
            <a:r>
              <a:rPr lang="ru-RU" dirty="0" smtClean="0"/>
              <a:t>РФ в сфере БУ </a:t>
            </a:r>
            <a:r>
              <a:rPr lang="ru-RU" dirty="0" smtClean="0"/>
              <a:t>– обеспечение единообразного формирования полной и достоверной информации о финансовом положении, финансовых результатов деятельности предприятия.</a:t>
            </a:r>
          </a:p>
          <a:p>
            <a:r>
              <a:rPr lang="ru-RU" dirty="0" smtClean="0"/>
              <a:t>Общее методологическое руководство бухгалтерским учетом в РФ осуществляется федеральным органом исполнительной власти, определяемым Правительством РФ.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571480"/>
            <a:ext cx="8503920" cy="5527568"/>
          </a:xfrm>
        </p:spPr>
        <p:txBody>
          <a:bodyPr>
            <a:normAutofit fontScale="55000" lnSpcReduction="20000"/>
          </a:bodyPr>
          <a:lstStyle/>
          <a:p>
            <a:r>
              <a:rPr lang="ru-RU" b="1" dirty="0" smtClean="0"/>
              <a:t>Первый</a:t>
            </a:r>
            <a:endParaRPr lang="ru-RU" b="1" dirty="0" smtClean="0"/>
          </a:p>
          <a:p>
            <a:r>
              <a:rPr lang="ru-RU" dirty="0" smtClean="0"/>
              <a:t>Парламент РФ, Президент РФ, Правительство РФ</a:t>
            </a:r>
          </a:p>
          <a:p>
            <a:r>
              <a:rPr lang="ru-RU" dirty="0" smtClean="0"/>
              <a:t>ГК РФ, ФЗ «О бухгалтерском учете» </a:t>
            </a:r>
            <a:r>
              <a:rPr lang="ru-RU" dirty="0" smtClean="0"/>
              <a:t>, Указы </a:t>
            </a:r>
            <a:r>
              <a:rPr lang="ru-RU" dirty="0" smtClean="0"/>
              <a:t>Президента и постановления Правительства РФ, Положение по ведению бухгалтерского учета и отчетности в РФ</a:t>
            </a:r>
          </a:p>
          <a:p>
            <a:r>
              <a:rPr lang="ru-RU" dirty="0" smtClean="0"/>
              <a:t>Устанавливают единые правовые и методические основы организации и ведения бухгалтерского учета</a:t>
            </a:r>
          </a:p>
          <a:p>
            <a:r>
              <a:rPr lang="ru-RU" b="1" dirty="0" smtClean="0"/>
              <a:t>Второй</a:t>
            </a:r>
          </a:p>
          <a:p>
            <a:r>
              <a:rPr lang="ru-RU" dirty="0" smtClean="0"/>
              <a:t>Министерство финансов РФ, Центральный банк России и другие органы исполнительной власти</a:t>
            </a:r>
          </a:p>
          <a:p>
            <a:r>
              <a:rPr lang="ru-RU" dirty="0" smtClean="0"/>
              <a:t>Положения по бухгалтерскому учету – система национальных стандартов (20)</a:t>
            </a:r>
          </a:p>
          <a:p>
            <a:r>
              <a:rPr lang="ru-RU" dirty="0" smtClean="0"/>
              <a:t>Регулируют общие принципы организации и ведения бухгалтерского учета, представления бухгалтерской отчетности, правила и порядок учета отдельных объектов бухгалтерского наблюдения</a:t>
            </a:r>
          </a:p>
          <a:p>
            <a:r>
              <a:rPr lang="ru-RU" b="1" dirty="0" smtClean="0"/>
              <a:t>Третий</a:t>
            </a:r>
          </a:p>
          <a:p>
            <a:r>
              <a:rPr lang="ru-RU" dirty="0" smtClean="0"/>
              <a:t>Министерство финансов РФ и другие органы исполнительной власти</a:t>
            </a:r>
          </a:p>
          <a:p>
            <a:r>
              <a:rPr lang="ru-RU" dirty="0" smtClean="0"/>
              <a:t>План счетов бухгалтерского учета финансово-хозяйственной </a:t>
            </a:r>
            <a:r>
              <a:rPr lang="ru-RU" dirty="0" smtClean="0"/>
              <a:t>деятельности </a:t>
            </a:r>
            <a:r>
              <a:rPr lang="ru-RU" dirty="0" smtClean="0"/>
              <a:t>организаций, инструкция по его применению, прочие </a:t>
            </a:r>
            <a:r>
              <a:rPr lang="ru-RU" dirty="0" smtClean="0"/>
              <a:t>методические </a:t>
            </a:r>
            <a:r>
              <a:rPr lang="ru-RU" dirty="0" smtClean="0"/>
              <a:t>рекомендации и указания</a:t>
            </a:r>
          </a:p>
          <a:p>
            <a:r>
              <a:rPr lang="ru-RU" dirty="0" smtClean="0"/>
              <a:t>Определяют схему регистрации и группировки объектов наблюдения, регулируют методы оценки имущества, порядок проведения инвентаризации и т.п.</a:t>
            </a:r>
          </a:p>
          <a:p>
            <a:r>
              <a:rPr lang="ru-RU" b="1" dirty="0" smtClean="0"/>
              <a:t>Четвертый</a:t>
            </a:r>
          </a:p>
          <a:p>
            <a:r>
              <a:rPr lang="ru-RU" dirty="0" smtClean="0"/>
              <a:t>Управленческий персонал организации</a:t>
            </a:r>
          </a:p>
          <a:p>
            <a:r>
              <a:rPr lang="ru-RU" dirty="0" smtClean="0"/>
              <a:t>Документы, регулирующие учетную политику предприятия</a:t>
            </a:r>
          </a:p>
          <a:p>
            <a:r>
              <a:rPr lang="ru-RU" dirty="0" smtClean="0"/>
              <a:t>Выбор форм и методов ведения учета и отчетности исходя из специфики деятельности организации, уровня автоматизации учета, подготовки счетных работников.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0001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700" b="1" dirty="0" smtClean="0"/>
              <a:t>Федеральный закон "О бухгалтерском учете" от 06.12.2011 N 402-ФЗ (последняя редакция)</a:t>
            </a:r>
            <a:endParaRPr lang="ru-RU" sz="27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714488"/>
            <a:ext cx="8519952" cy="4384560"/>
          </a:xfrm>
        </p:spPr>
        <p:txBody>
          <a:bodyPr/>
          <a:lstStyle/>
          <a:p>
            <a:pPr algn="just"/>
            <a:r>
              <a:rPr lang="ru-RU" b="1" dirty="0" smtClean="0"/>
              <a:t>Бухгалтерский учет </a:t>
            </a:r>
            <a:r>
              <a:rPr lang="ru-RU" dirty="0" smtClean="0"/>
              <a:t>- формирование документированной систематизированной информации об объектах, предусмотренных настоящим Федеральным законом, в соответствии с требованиями, установленными настоящим Федеральным законом, и составление на ее основе бухгалтерской (финансовой) отчетности.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714356"/>
            <a:ext cx="8503920" cy="592935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dirty="0" smtClean="0"/>
              <a:t> </a:t>
            </a:r>
            <a:r>
              <a:rPr lang="ru-RU" i="1" dirty="0" smtClean="0"/>
              <a:t>Действие </a:t>
            </a:r>
            <a:r>
              <a:rPr lang="ru-RU" i="1" dirty="0" smtClean="0"/>
              <a:t>ФЗ распространяется </a:t>
            </a:r>
            <a:r>
              <a:rPr lang="ru-RU" sz="3200" b="1" i="1" dirty="0" smtClean="0"/>
              <a:t>на</a:t>
            </a:r>
            <a:r>
              <a:rPr lang="ru-RU" i="1" dirty="0" smtClean="0"/>
              <a:t> следующих лиц (далее - экономические субъекты):</a:t>
            </a:r>
          </a:p>
          <a:p>
            <a:r>
              <a:rPr lang="ru-RU" dirty="0" smtClean="0"/>
              <a:t>1) коммерческие и некоммерческие организации;</a:t>
            </a:r>
          </a:p>
          <a:p>
            <a:r>
              <a:rPr lang="ru-RU" dirty="0" smtClean="0"/>
              <a:t>2) государственные органы, органы местного самоуправления, органы управления государственными внебюджетными фондами Российской Федерации и территориальными государственными внебюджетными фондами;</a:t>
            </a:r>
          </a:p>
          <a:p>
            <a:r>
              <a:rPr lang="ru-RU" dirty="0" smtClean="0"/>
              <a:t>(в ред. Федерального </a:t>
            </a:r>
            <a:r>
              <a:rPr lang="ru-RU" dirty="0" smtClean="0">
                <a:hlinkClick r:id="rId2"/>
              </a:rPr>
              <a:t>закона</a:t>
            </a:r>
            <a:r>
              <a:rPr lang="ru-RU" dirty="0" smtClean="0"/>
              <a:t> от 26.07.2019 N 247-ФЗ)</a:t>
            </a:r>
          </a:p>
          <a:p>
            <a:r>
              <a:rPr lang="ru-RU" dirty="0" smtClean="0"/>
              <a:t>3</a:t>
            </a:r>
            <a:r>
              <a:rPr lang="ru-RU" dirty="0" smtClean="0"/>
              <a:t>) Центральный банк Российской Федерации;</a:t>
            </a:r>
          </a:p>
          <a:p>
            <a:r>
              <a:rPr lang="ru-RU" dirty="0" smtClean="0"/>
              <a:t>4) индивидуальных предпринимателей, а также на адвокатов, учредивших адвокатские кабинеты, нотариусов и иных лиц, занимающихся частной практикой (далее - </a:t>
            </a:r>
            <a:r>
              <a:rPr lang="ru-RU" b="1" dirty="0" smtClean="0"/>
              <a:t>лица, занимающиеся частной практикой</a:t>
            </a:r>
            <a:r>
              <a:rPr lang="ru-RU" dirty="0" smtClean="0"/>
              <a:t>);</a:t>
            </a:r>
          </a:p>
          <a:p>
            <a:r>
              <a:rPr lang="ru-RU" dirty="0" smtClean="0"/>
              <a:t>5) находящиеся на территории Российской Федерации филиалы, представительства и иные структурные подразделения организаций, созданных в соответствии с законодательством иностранных государств, международные организации, их филиалы и представительства, находящиеся на территории Российской Федерации, если иное не предусмотрено международными договорами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Основные понятия, используемые в </a:t>
            </a:r>
            <a:r>
              <a:rPr lang="ru-RU" b="1" dirty="0" smtClean="0"/>
              <a:t>Федеральном законе № 402-ФЗ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071546"/>
            <a:ext cx="8503920" cy="5643602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1) </a:t>
            </a:r>
            <a:r>
              <a:rPr lang="ru-RU" b="1" dirty="0" smtClean="0"/>
              <a:t>бухгалтерская (финансовая) отчетность </a:t>
            </a:r>
            <a:r>
              <a:rPr lang="ru-RU" dirty="0" smtClean="0"/>
              <a:t>- информация о финансовом положении экономического субъекта на отчетную дату, финансовом результате его деятельности и движении денежных средств за отчетный период, систематизированная в соответствии с требованиями, установленными настоящим Федеральным законом;</a:t>
            </a:r>
          </a:p>
          <a:p>
            <a:r>
              <a:rPr lang="ru-RU" dirty="0" smtClean="0"/>
              <a:t>2) </a:t>
            </a:r>
            <a:r>
              <a:rPr lang="ru-RU" b="1" dirty="0" smtClean="0"/>
              <a:t>уполномоченный федеральный </a:t>
            </a:r>
            <a:r>
              <a:rPr lang="ru-RU" b="1" dirty="0" smtClean="0">
                <a:hlinkClick r:id="rId2"/>
              </a:rPr>
              <a:t>орган</a:t>
            </a:r>
            <a:r>
              <a:rPr lang="ru-RU" dirty="0" smtClean="0"/>
              <a:t> - федеральный орган исполнительной власти, уполномоченный Правительством Российской Федерации осуществлять функции по выработке государственной политики и нормативно-правовому регулированию в сфере бухгалтерского учета и бухгалтерской отчетности;</a:t>
            </a:r>
          </a:p>
          <a:p>
            <a:r>
              <a:rPr lang="ru-RU" dirty="0" smtClean="0"/>
              <a:t>3) </a:t>
            </a:r>
            <a:r>
              <a:rPr lang="ru-RU" b="1" dirty="0" smtClean="0"/>
              <a:t>стандарт бухгалтерского учета </a:t>
            </a:r>
            <a:r>
              <a:rPr lang="ru-RU" dirty="0" smtClean="0"/>
              <a:t>- документ, устанавливающий минимально необходимые требования к бухгалтерскому учету, а также допустимые способы ведения бухгалтерского учета;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4) международный стандарт - </a:t>
            </a:r>
            <a:r>
              <a:rPr lang="ru-RU" dirty="0" err="1" smtClean="0"/>
              <a:t>стандарт</a:t>
            </a:r>
            <a:r>
              <a:rPr lang="ru-RU" dirty="0" smtClean="0"/>
              <a:t> бухгалтерского учета, применение которого является обычаем в международном деловом обороте независимо от конкретного наименования такого стандарта;</a:t>
            </a:r>
          </a:p>
          <a:p>
            <a:r>
              <a:rPr lang="ru-RU" dirty="0" smtClean="0"/>
              <a:t>5) план счетов бухгалтерского учета - систематизированный перечень счетов бухгалтерского учета;</a:t>
            </a:r>
          </a:p>
          <a:p>
            <a:r>
              <a:rPr lang="ru-RU" dirty="0" smtClean="0"/>
              <a:t>6) отчетный период - </a:t>
            </a:r>
            <a:r>
              <a:rPr lang="ru-RU" dirty="0" err="1" smtClean="0"/>
              <a:t>период</a:t>
            </a:r>
            <a:r>
              <a:rPr lang="ru-RU" dirty="0" smtClean="0"/>
              <a:t>, за который составляется бухгалтерская (финансовая) отчетность;</a:t>
            </a:r>
          </a:p>
          <a:p>
            <a:r>
              <a:rPr lang="ru-RU" dirty="0" smtClean="0"/>
              <a:t>7) руководитель экономического субъекта - лицо, являющееся единоличным исполнительным органом экономического субъекта, либо лицо, ответственное за ведение дел экономического субъекта, либо управляющий, которому переданы функции единоличного исполнительного органа;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8) факт хозяйственной жизни - сделка, событие, операция, которые оказывают или способны оказать влияние на финансовое положение экономического субъекта, финансовый результат его деятельности и (или) движение денежных средств;</a:t>
            </a:r>
          </a:p>
          <a:p>
            <a:r>
              <a:rPr lang="ru-RU" dirty="0" smtClean="0"/>
              <a:t>9) организации бюджетной сферы - государственные (муниципальные) учреждения, государственные органы, органы местного самоуправления, органы местной администрации, органы управления государственными внебюджетными фондами Российской Федерации и территориальными государственными внебюджетными фондами.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44034" name="Picture 2" descr="C:\Users\Аркадий\Desktop\logo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143116"/>
            <a:ext cx="5857915" cy="21177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53</TotalTime>
  <Words>2351</Words>
  <PresentationFormat>Экран (4:3)</PresentationFormat>
  <Paragraphs>132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Официальная</vt:lpstr>
      <vt:lpstr>Бухгалтерский учет</vt:lpstr>
      <vt:lpstr>Слайд 2</vt:lpstr>
      <vt:lpstr>Хозяйственный учет, его виды и его место в системе управления </vt:lpstr>
      <vt:lpstr>Слайд 4</vt:lpstr>
      <vt:lpstr>  Виды учета </vt:lpstr>
      <vt:lpstr>Слайд 6</vt:lpstr>
      <vt:lpstr>Слайд 7</vt:lpstr>
      <vt:lpstr>Слайд 8</vt:lpstr>
      <vt:lpstr>Слайд 9</vt:lpstr>
      <vt:lpstr>2. Функции и задачи бухгалтерского учета  </vt:lpstr>
      <vt:lpstr>Слайд 11</vt:lpstr>
      <vt:lpstr>Слайд 12</vt:lpstr>
      <vt:lpstr>Задачи бухгалтерского учета</vt:lpstr>
      <vt:lpstr>Принципы БУ</vt:lpstr>
      <vt:lpstr>Принципы-допущения </vt:lpstr>
      <vt:lpstr>Слайд 16</vt:lpstr>
      <vt:lpstr>Слайд 17</vt:lpstr>
      <vt:lpstr>Слайд 18</vt:lpstr>
      <vt:lpstr>Принципы требования</vt:lpstr>
      <vt:lpstr>Слайд 20</vt:lpstr>
      <vt:lpstr>Слайд 21</vt:lpstr>
      <vt:lpstr>4. Законодательное и нормативное регулирование БУ в России. </vt:lpstr>
      <vt:lpstr>Слайд 23</vt:lpstr>
      <vt:lpstr>Слайд 24</vt:lpstr>
      <vt:lpstr>Слайд 25</vt:lpstr>
      <vt:lpstr>Слайд 26</vt:lpstr>
      <vt:lpstr> Федеральный закон "О бухгалтерском учете" от 06.12.2011 N 402-ФЗ (последняя редакция)</vt:lpstr>
      <vt:lpstr>Слайд 28</vt:lpstr>
      <vt:lpstr>Основные понятия, используемые в Федеральном законе № 402-ФЗ</vt:lpstr>
      <vt:lpstr>Слайд 30</vt:lpstr>
      <vt:lpstr>Слайд 31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Бухгалтерский учет</dc:title>
  <dc:creator>Аркадий</dc:creator>
  <cp:lastModifiedBy>Аркадий</cp:lastModifiedBy>
  <cp:revision>7</cp:revision>
  <dcterms:created xsi:type="dcterms:W3CDTF">2020-02-11T08:09:49Z</dcterms:created>
  <dcterms:modified xsi:type="dcterms:W3CDTF">2020-02-11T09:13:11Z</dcterms:modified>
</cp:coreProperties>
</file>