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1" r:id="rId6"/>
    <p:sldId id="259" r:id="rId7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Helvetica Neue" panose="020B060402020202020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hrtJKE+UxzzY3oRA9CThqkpar9W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870" y="7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" name="Google Shape;5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6" name="Google Shape;6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4" name="Google Shape;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4" name="Google Shape;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89747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4" name="Google Shape;7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255492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0149a5a275_0_22:notes"/>
          <p:cNvSpPr txBox="1"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2" name="Google Shape;82;g10149a5a27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9"/>
          <p:cNvSpPr txBox="1">
            <a:spLocks noGrp="1"/>
          </p:cNvSpPr>
          <p:nvPr>
            <p:ph type="body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1pPr>
            <a:lvl2pPr marL="914400" lvl="1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2pPr>
            <a:lvl3pPr marL="1371600" lvl="2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3pPr>
            <a:lvl4pPr marL="1828800" lvl="3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4pPr>
            <a:lvl5pPr marL="2286000" lvl="4" indent="-22860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" name="Google Shape;12;p9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tx">
  <p:cSld name="TITLE_AND_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>
  <p:cSld name="Заголовок раздела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body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Calibri"/>
              <a:buNone/>
              <a:defRPr sz="2400">
                <a:solidFill>
                  <a:srgbClr val="888888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>
  <p:cSld name="Два объекта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>
  <p:cSld name="Сравнение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3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3"/>
          <p:cNvSpPr txBox="1">
            <a:spLocks noGrp="1"/>
          </p:cNvSpPr>
          <p:nvPr>
            <p:ph type="body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defRPr sz="2400" b="1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3"/>
          <p:cNvSpPr txBox="1">
            <a:spLocks noGrp="1"/>
          </p:cNvSpPr>
          <p:nvPr>
            <p:ph type="body" idx="2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>
  <p:cSld name="Только заголовок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4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>
  <p:cSld name="Пустой слайд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5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>
  <p:cSld name="Объект с подписью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6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body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1pPr>
            <a:lvl2pPr marL="914400" lvl="1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2pPr>
            <a:lvl3pPr marL="1371600" lvl="2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3pPr>
            <a:lvl4pPr marL="1828800" lvl="3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4pPr>
            <a:lvl5pPr marL="2286000" lvl="4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Char char="•"/>
              <a:defRPr sz="32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8" name="Google Shape;38;p16"/>
          <p:cNvSpPr txBox="1">
            <a:spLocks noGrp="1"/>
          </p:cNvSpPr>
          <p:nvPr>
            <p:ph type="body" idx="2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>
  <p:cSld name="Рисунок с подписью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7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7"/>
          <p:cNvSpPr>
            <a:spLocks noGrp="1"/>
          </p:cNvSpPr>
          <p:nvPr>
            <p:ph type="pic" idx="2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43" name="Google Shape;43;p17"/>
          <p:cNvSpPr txBox="1">
            <a:spLocks noGrp="1"/>
          </p:cNvSpPr>
          <p:nvPr>
            <p:ph type="body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2pPr>
            <a:lvl3pPr marL="1371600" lvl="2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3pPr>
            <a:lvl4pPr marL="1828800" lvl="3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4pPr>
            <a:lvl5pPr marL="2286000" lvl="4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Calibri"/>
              <a:buNone/>
              <a:defRPr sz="1600"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7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>
  <p:cSld name="Заголовок и вертикальный текст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8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>
  <p:cSld name="Вертикальный заголовок и текст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9"/>
          <p:cNvSpPr txBox="1">
            <a:spLocks noGrp="1"/>
          </p:cNvSpPr>
          <p:nvPr>
            <p:ph type="title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body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Calibri"/>
              <a:buNone/>
              <a:defRPr sz="44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8"/>
          <p:cNvSpPr txBox="1">
            <a:spLocks noGrp="1"/>
          </p:cNvSpPr>
          <p:nvPr>
            <p:ph type="sldNum" idx="12"/>
          </p:nvPr>
        </p:nvSpPr>
        <p:spPr>
          <a:xfrm>
            <a:off x="11089818" y="6404292"/>
            <a:ext cx="263983" cy="2692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1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"/>
          <p:cNvSpPr txBox="1"/>
          <p:nvPr/>
        </p:nvSpPr>
        <p:spPr>
          <a:xfrm>
            <a:off x="1158025" y="1402925"/>
            <a:ext cx="9755700" cy="100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LVIII конференция профессорско- преподавательского состава  ВГСПУ </a:t>
            </a:r>
            <a:endParaRPr b="1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“Актуальные научные исследования в современных условиях развития педагогического образования”</a:t>
            </a:r>
            <a:endParaRPr b="1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b="1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7-8 февраля 2022 г.</a:t>
            </a:r>
            <a:endParaRPr b="1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59" name="Google Shape;59;p1"/>
          <p:cNvSpPr txBox="1"/>
          <p:nvPr/>
        </p:nvSpPr>
        <p:spPr>
          <a:xfrm>
            <a:off x="1524000" y="305450"/>
            <a:ext cx="9144000" cy="74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Министерство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просвещения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Российской</a:t>
            </a:r>
            <a:r>
              <a:rPr lang="en-US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Федерации</a:t>
            </a:r>
            <a:endParaRPr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Helvetica Neue"/>
              <a:buNone/>
            </a:pP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Федеральное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государственное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бюджетное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образовательное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учреждение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высшего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образования “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Волгоградский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государственный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социально-педагогический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1400" b="0" i="0" strike="noStrike" cap="none" dirty="0" err="1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университет</a:t>
            </a:r>
            <a:r>
              <a:rPr lang="en-US" sz="1400" b="0" i="0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”</a:t>
            </a:r>
            <a:endParaRPr sz="1400" b="0" i="0" strike="noStrike" cap="none" dirty="0">
              <a:solidFill>
                <a:srgbClr val="334C8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"/>
          <p:cNvSpPr txBox="1">
            <a:spLocks noGrp="1"/>
          </p:cNvSpPr>
          <p:nvPr>
            <p:ph type="subTitle" idx="4294967295"/>
          </p:nvPr>
        </p:nvSpPr>
        <p:spPr>
          <a:xfrm>
            <a:off x="1524000" y="4925302"/>
            <a:ext cx="9144000" cy="37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en-US" sz="1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Докладчик</a:t>
            </a:r>
            <a:r>
              <a:rPr lang="en-US" sz="1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: </a:t>
            </a:r>
            <a:r>
              <a:rPr lang="ru-RU" sz="1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Инна Александровна Руднева, </a:t>
            </a: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Font typeface="Arial"/>
              <a:buNone/>
            </a:pPr>
            <a:r>
              <a:rPr lang="ru-RU" sz="14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кандидат педагогических наук, доцент, доцент кафедр</a:t>
            </a:r>
            <a:r>
              <a:rPr lang="ru-RU" sz="14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ы социальной педагогики</a:t>
            </a:r>
            <a:endParaRPr sz="2800" b="0" i="0" u="none" strike="noStrike" cap="none" dirty="0">
              <a:solidFill>
                <a:srgbClr val="334C8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" name="Google Shape;61;p1"/>
          <p:cNvSpPr txBox="1">
            <a:spLocks noGrp="1"/>
          </p:cNvSpPr>
          <p:nvPr>
            <p:ph type="ctrTitle" idx="4294967295"/>
          </p:nvPr>
        </p:nvSpPr>
        <p:spPr>
          <a:xfrm>
            <a:off x="1524000" y="2699598"/>
            <a:ext cx="9144000" cy="17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Helvetica Neue"/>
              <a:buNone/>
            </a:pPr>
            <a:endParaRPr sz="1700" b="0" i="0" u="none" strike="noStrike" cap="none" dirty="0">
              <a:solidFill>
                <a:srgbClr val="FFFFFF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Helvetica Neue"/>
              <a:buNone/>
            </a:pP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Тема: 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Подготовка будущего педагога к реализации инклюзивного образования школьников: итоги реализации проекта</a:t>
            </a:r>
            <a:endParaRPr sz="3000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pic>
        <p:nvPicPr>
          <p:cNvPr id="62" name="Google Shape;62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1350" y="193974"/>
            <a:ext cx="986814" cy="1144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913825" y="305450"/>
            <a:ext cx="880736" cy="100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2"/>
          <p:cNvSpPr txBox="1">
            <a:spLocks noGrp="1"/>
          </p:cNvSpPr>
          <p:nvPr>
            <p:ph type="ctrTitle" idx="4294967295"/>
          </p:nvPr>
        </p:nvSpPr>
        <p:spPr>
          <a:xfrm>
            <a:off x="560832" y="1514006"/>
            <a:ext cx="11262051" cy="5124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lvl="0">
              <a:lnSpc>
                <a:spcPct val="115000"/>
              </a:lnSpc>
              <a:buClr>
                <a:schemeClr val="dk1"/>
              </a:buClr>
              <a:buSzPts val="1100"/>
            </a:pPr>
            <a: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 этап :  </a:t>
            </a:r>
            <a:b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Разработать модель готовности студентов направления 44.03.05 Педагогическое образование (с двумя профилями подготовки) к реализации инклюзивного образования школьников;</a:t>
            </a:r>
            <a:b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Выявить уровни сформированности готовности студентов целевой группы;</a:t>
            </a: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lvl="0">
              <a:lnSpc>
                <a:spcPct val="115000"/>
              </a:lnSpc>
              <a:spcBef>
                <a:spcPts val="1000"/>
              </a:spcBef>
              <a:buClr>
                <a:schemeClr val="dk1"/>
              </a:buClr>
              <a:buSzPts val="1100"/>
            </a:pPr>
            <a: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II этап: </a:t>
            </a:r>
            <a:b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Разработать модель профессиональной подготовки будущих педагогов к реализации инклюзивного образования школьников в педагогическом университете;</a:t>
            </a: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  <a:p>
            <a:pPr marL="0" marR="0" lvl="0" indent="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III этап:</a:t>
            </a:r>
            <a:br>
              <a:rPr lang="en-US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- 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Апробировать материалы исследования в форме публикации научных и учебных материалов, выступления на научных мероприятиях.</a:t>
            </a: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0" name="Google Shape;70;p2"/>
          <p:cNvSpPr txBox="1"/>
          <p:nvPr/>
        </p:nvSpPr>
        <p:spPr>
          <a:xfrm>
            <a:off x="560825" y="388979"/>
            <a:ext cx="11070300" cy="133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Планируемые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задачи</a:t>
            </a:r>
            <a:r>
              <a:rPr lang="en-US" sz="3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по 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теме исследования 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2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2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4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4"/>
          <p:cNvSpPr txBox="1">
            <a:spLocks noGrp="1"/>
          </p:cNvSpPr>
          <p:nvPr>
            <p:ph type="ctrTitle" idx="4294967295"/>
          </p:nvPr>
        </p:nvSpPr>
        <p:spPr>
          <a:xfrm>
            <a:off x="560825" y="1016342"/>
            <a:ext cx="11070300" cy="56942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444500" marR="0" lvl="0" indent="-3429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334C80"/>
              </a:buClr>
              <a:buSzPts val="2000"/>
              <a:buFont typeface="Wingdings" panose="05000000000000000000" pitchFamily="2" charset="2"/>
              <a:buChar char="§"/>
            </a:pP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На основе системного, синергетического, личностно-ориентированного, компетентностного и деятельностного подходы подходов определены сущностные характеристики профессиональной готовности будущих педагогов к инклюзии школьников.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Уточнена феноменология и структура профессиональной готовности будущих педагогов к инклюзии школьников, включающая мотивационный, когнитивный, операционно-деятельностный компоненты. Описаны уровневые характеристики.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На основе разработанной модели профессиональной готовности будущих педагогов к инклюзии школьников разработана и апробирована программа диагностики студентов целевой группы. 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В эксперименте приняли участие 240 студентов направления 44.03.05 Педагогическое образование (с двумя профилями подготовки). По итогам диагностики 99,6 % респондентов отнесены к низкому и среднему уровням сформированности профессиональной готовности будущих педагогов к инклюзии школьников.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78" name="Google Shape;78;p4"/>
          <p:cNvSpPr txBox="1"/>
          <p:nvPr/>
        </p:nvSpPr>
        <p:spPr>
          <a:xfrm>
            <a:off x="560833" y="388971"/>
            <a:ext cx="11070334" cy="627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Описание основных этапов исследования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1 этап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4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3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4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4"/>
          <p:cNvSpPr txBox="1">
            <a:spLocks noGrp="1"/>
          </p:cNvSpPr>
          <p:nvPr>
            <p:ph type="ctrTitle" idx="4294967295"/>
          </p:nvPr>
        </p:nvSpPr>
        <p:spPr>
          <a:xfrm>
            <a:off x="560825" y="1016342"/>
            <a:ext cx="11070300" cy="56942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444500" marR="0" lvl="0" indent="-3429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334C80"/>
              </a:buClr>
              <a:buSzPts val="2000"/>
              <a:buFont typeface="Wingdings" panose="05000000000000000000" pitchFamily="2" charset="2"/>
              <a:buChar char="§"/>
            </a:pP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Разработана модель готовности будущего педагога к инклюзии школьников.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Модель 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представлена в виде четырех блоков: целевой, методологический, технологический и аналитико-результативный. 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Цель увязана с достижением будущими педагогами высокого уровня профессиональной готовности к инклюзии школьников. 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Методологические подходы: системный, синергетический, личностно-ориентированный, компетентностный и деятельностный. 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Принципы формирования профессиональной готовности будущих педагогов к инклюзии школьников: целостности, структурности, профессиональной направленности, мобильности, результативности, адаптивности.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Технологический блок представлен описанием логики поэтапного формирования профессиональной готовности будущего педагога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 инклюзии школьников, системы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условий и педагогических средств.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Аналитико-результативный блок модели направлен на оценку результативности исследуемого процесса.</a:t>
            </a:r>
          </a:p>
        </p:txBody>
      </p:sp>
      <p:sp>
        <p:nvSpPr>
          <p:cNvPr id="78" name="Google Shape;78;p4"/>
          <p:cNvSpPr txBox="1"/>
          <p:nvPr/>
        </p:nvSpPr>
        <p:spPr>
          <a:xfrm>
            <a:off x="560833" y="388971"/>
            <a:ext cx="11070334" cy="627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Описание основных этапов исследования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2 этап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4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4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654126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4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" name="Google Shape;77;p4"/>
          <p:cNvSpPr txBox="1">
            <a:spLocks noGrp="1"/>
          </p:cNvSpPr>
          <p:nvPr>
            <p:ph type="ctrTitle" idx="4294967295"/>
          </p:nvPr>
        </p:nvSpPr>
        <p:spPr>
          <a:xfrm>
            <a:off x="560825" y="1212200"/>
            <a:ext cx="11070300" cy="549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444500" marR="0" lvl="0" indent="-342900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334C80"/>
              </a:buClr>
              <a:buSzPts val="2000"/>
              <a:buFont typeface="Wingdings" panose="05000000000000000000" pitchFamily="2" charset="2"/>
              <a:buChar char="§"/>
            </a:pP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Осуществлена апробация материалов исследования: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Подготовлена и опубликована монография «Подготовка будущих педагогов к инклюзивному образованию школьников».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Подготовлены и опубликованы 5 статей в журналах списка ВАК.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Подготовлено и опубликовано учебное пособие «Психолого-педагогические особенности развития школьников с ограниченными возможностями здоровья».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Учебное пособие «Инклюзивная образовательная среда для школьников с ограниченными возможностями здоровья: теория и практика создания» - в печати.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рганизована и проведена Всероссийская научно-практическая конференция «Формирование профессиональной готовности будущих педагогов к работе с детьми с ограниченными возможностями здоровья».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Представлено 29 пленарных и секционных докладов по тематике исследования на научных мероприятиях международного, всероссийского, регионального уровней.</a:t>
            </a:r>
          </a:p>
        </p:txBody>
      </p:sp>
      <p:sp>
        <p:nvSpPr>
          <p:cNvPr id="78" name="Google Shape;78;p4"/>
          <p:cNvSpPr txBox="1"/>
          <p:nvPr/>
        </p:nvSpPr>
        <p:spPr>
          <a:xfrm>
            <a:off x="560833" y="388971"/>
            <a:ext cx="11070334" cy="627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Описание основных этапов исследования</a:t>
            </a:r>
            <a:r>
              <a:rPr lang="ru-RU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. 3 этап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4"/>
          <p:cNvSpPr txBox="1">
            <a:spLocks noGrp="1"/>
          </p:cNvSpPr>
          <p:nvPr>
            <p:ph type="sldNum" idx="12"/>
          </p:nvPr>
        </p:nvSpPr>
        <p:spPr>
          <a:xfrm>
            <a:off x="11631167" y="6235471"/>
            <a:ext cx="191717" cy="2862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5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047197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g10149a5a275_0_22" descr="Изображение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0"/>
            <a:ext cx="464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g10149a5a275_0_22"/>
          <p:cNvSpPr txBox="1">
            <a:spLocks noGrp="1"/>
          </p:cNvSpPr>
          <p:nvPr>
            <p:ph type="ctrTitle" idx="4294967295"/>
          </p:nvPr>
        </p:nvSpPr>
        <p:spPr>
          <a:xfrm>
            <a:off x="560833" y="1364609"/>
            <a:ext cx="11070300" cy="45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34C80"/>
              </a:buClr>
              <a:buSzPts val="2000"/>
            </a:pP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Р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езультаты исследования будут использоваться в преподавании соответствующих дисциплин и практики в вузе по направлению подготовки «Педагогическое образование», «Специальное (дефектологическое) образование», «Психолого-педагогическое образование» для решения задачи формирования высокого уровня профессиональной </a:t>
            </a:r>
            <a:r>
              <a:rPr lang="ru-RU" sz="2000" b="0" i="0" u="none" strike="noStrike" cap="none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готовности будущих педагогов </a:t>
            </a: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к инклюзии школьников.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Учебные пособия «Психолого-педагогические особенности развития школьников с ограниченными возможностями здоровья», «Инклюзивная образовательная среда для школьников с ограниченными возможностями здоровья: теория и практика создания» применимы как в учебном процессе вуза, так и могут быть использованы практикующими педагогами в рамках повышения квалификации. </a:t>
            </a:r>
            <a:b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</a:br>
            <a:r>
              <a:rPr lang="ru-RU" sz="2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     </a:t>
            </a:r>
            <a:r>
              <a:rPr lang="ru-RU" sz="2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Исследование вносит вклад в осмысление, теоретико-методологическую и технологическую разработку целевых, содержательных, процессуальных характеристик профессиональной подготовки будущих педагогов к условиям инклюзии как новому коду социального равенства, в изменение модели профессиональной подготовки будущих педагогов к реализации инклюзивного образования школьников в педагогическом университете.</a:t>
            </a:r>
            <a:endParaRPr sz="2000" b="0" i="0" u="none" strike="noStrike" cap="none" dirty="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  <p:sp>
        <p:nvSpPr>
          <p:cNvPr id="86" name="Google Shape;86;g10149a5a275_0_22"/>
          <p:cNvSpPr txBox="1"/>
          <p:nvPr/>
        </p:nvSpPr>
        <p:spPr>
          <a:xfrm>
            <a:off x="560833" y="388971"/>
            <a:ext cx="11070300" cy="6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t" anchorCtr="0">
            <a:no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3000"/>
              <a:buFont typeface="Helvetica Neue"/>
              <a:buNone/>
            </a:pPr>
            <a:r>
              <a:rPr lang="en-US" sz="3000" b="0" i="0" u="none" strike="noStrike" cap="none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Внедренческий потенциал результатов </a:t>
            </a:r>
            <a:r>
              <a:rPr lang="en-US" sz="3000" dirty="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исследования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g10149a5a275_0_22"/>
          <p:cNvSpPr txBox="1">
            <a:spLocks noGrp="1"/>
          </p:cNvSpPr>
          <p:nvPr>
            <p:ph type="sldNum" idx="12"/>
          </p:nvPr>
        </p:nvSpPr>
        <p:spPr>
          <a:xfrm>
            <a:off x="11631167" y="6224698"/>
            <a:ext cx="191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5700" tIns="45700" rIns="45700" bIns="45700" anchor="ctr" anchorCtr="0">
            <a:sp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34C80"/>
              </a:buClr>
              <a:buSzPts val="1400"/>
              <a:buFont typeface="Helvetica Neue"/>
              <a:buNone/>
            </a:pPr>
            <a:fld id="{00000000-1234-1234-1234-123412341234}" type="slidenum">
              <a:rPr lang="en-US" sz="1400">
                <a:solidFill>
                  <a:srgbClr val="334C80"/>
                </a:solidFill>
                <a:latin typeface="Helvetica Neue"/>
                <a:ea typeface="Helvetica Neue"/>
                <a:cs typeface="Helvetica Neue"/>
                <a:sym typeface="Helvetica Neue"/>
              </a:rPr>
              <a:pPr marL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334C80"/>
                </a:buClr>
                <a:buSzPts val="1400"/>
                <a:buFont typeface="Helvetica Neue"/>
                <a:buNone/>
              </a:pPr>
              <a:t>6</a:t>
            </a:fld>
            <a:endParaRPr sz="1400">
              <a:solidFill>
                <a:srgbClr val="334C80"/>
              </a:solidFill>
              <a:latin typeface="Helvetica Neue"/>
              <a:ea typeface="Helvetica Neue"/>
              <a:cs typeface="Helvetica Neue"/>
              <a:sym typeface="Helvetica Neu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666</Words>
  <Application>Microsoft Office PowerPoint</Application>
  <PresentationFormat>Широкоэкранный</PresentationFormat>
  <Paragraphs>26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Calibri</vt:lpstr>
      <vt:lpstr>Wingdings</vt:lpstr>
      <vt:lpstr>Helvetica Neue</vt:lpstr>
      <vt:lpstr>Тема Office</vt:lpstr>
      <vt:lpstr> Тема: Подготовка будущего педагога к реализации инклюзивного образования школьников: итоги реализации проекта</vt:lpstr>
      <vt:lpstr>I этап :   - Разработать модель готовности студентов направления 44.03.05 Педагогическое образование (с двумя профилями подготовки) к реализации инклюзивного образования школьников; - Выявить уровни сформированности готовности студентов целевой группы; II этап:  - Разработать модель профессиональной подготовки будущих педагогов к реализации инклюзивного образования школьников в педагогическом университете; III этап: - Апробировать материалы исследования в форме публикации научных и учебных материалов, выступления на научных мероприятиях.</vt:lpstr>
      <vt:lpstr>На основе системного, синергетического, личностно-ориентированного, компетентностного и деятельностного подходы подходов определены сущностные характеристики профессиональной готовности будущих педагогов к инклюзии школьников.      Уточнена феноменология и структура профессиональной готовности будущих педагогов к инклюзии школьников, включающая мотивационный, когнитивный, операционно-деятельностный компоненты. Описаны уровневые характеристики.      На основе разработанной модели профессиональной готовности будущих педагогов к инклюзии школьников разработана и апробирована программа диагностики студентов целевой группы.       В эксперименте приняли участие 240 студентов направления 44.03.05 Педагогическое образование (с двумя профилями подготовки). По итогам диагностики 99,6 % респондентов отнесены к низкому и среднему уровням сформированности профессиональной готовности будущих педагогов к инклюзии школьников.  </vt:lpstr>
      <vt:lpstr>Разработана модель готовности будущего педагога к инклюзии школьников. Модель представлена в виде четырех блоков: целевой, методологический, технологический и аналитико-результативный.       Цель увязана с достижением будущими педагогами высокого уровня профессиональной готовности к инклюзии школьников.       Методологические подходы: системный, синергетический, личностно-ориентированный, компетентностный и деятельностный.       Принципы формирования профессиональной готовности будущих педагогов к инклюзии школьников: целостности, структурности, профессиональной направленности, мобильности, результативности, адаптивности.      Технологический блок представлен описанием логики поэтапного формирования профессиональной готовности будущего педагога к инклюзии школьников, системы условий и педагогических средств.      Аналитико-результативный блок модели направлен на оценку результативности исследуемого процесса.</vt:lpstr>
      <vt:lpstr>Осуществлена апробация материалов исследования:      Подготовлена и опубликована монография «Подготовка будущих педагогов к инклюзивному образованию школьников».     Подготовлены и опубликованы 5 статей в журналах списка ВАК.     Подготовлено и опубликовано учебное пособие «Психолого-педагогические особенности развития школьников с ограниченными возможностями здоровья».      Учебное пособие «Инклюзивная образовательная среда для школьников с ограниченными возможностями здоровья: теория и практика создания» - в печати.      Организована и проведена Всероссийская научно-практическая конференция «Формирование профессиональной готовности будущих педагогов к работе с детьми с ограниченными возможностями здоровья».      Представлено 29 пленарных и секционных докладов по тематике исследования на научных мероприятиях международного, всероссийского, регионального уровней.</vt:lpstr>
      <vt:lpstr>     Результаты исследования будут использоваться в преподавании соответствующих дисциплин и практики в вузе по направлению подготовки «Педагогическое образование», «Специальное (дефектологическое) образование», «Психолого-педагогическое образование» для решения задачи формирования высокого уровня профессиональной готовности будущих педагогов к инклюзии школьников.      Учебные пособия «Психолого-педагогические особенности развития школьников с ограниченными возможностями здоровья», «Инклюзивная образовательная среда для школьников с ограниченными возможностями здоровья: теория и практика создания» применимы как в учебном процессе вуза, так и могут быть использованы практикующими педагогами в рамках повышения квалификации.       Исследование вносит вклад в осмысление, теоретико-методологическую и технологическую разработку целевых, содержательных, процессуальных характеристик профессиональной подготовки будущих педагогов к условиям инклюзии как новому коду социального равенства, в изменение модели профессиональной подготовки будущих педагогов к реализации инклюзивного образования школьников в педагогическом университете.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***</dc:title>
  <dc:creator>Пользователь</dc:creator>
  <cp:lastModifiedBy>User</cp:lastModifiedBy>
  <cp:revision>2</cp:revision>
  <dcterms:modified xsi:type="dcterms:W3CDTF">2022-01-27T14:27:57Z</dcterms:modified>
</cp:coreProperties>
</file>