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2142" y="-8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EB8A9-D78D-4E0A-8B9D-F2B8D26D9913}" type="datetimeFigureOut">
              <a:rPr lang="ru-RU" smtClean="0"/>
              <a:t>03.06.2024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F902B3-CCF1-4899-A7CC-E4ED5A70894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EB8A9-D78D-4E0A-8B9D-F2B8D26D9913}" type="datetimeFigureOut">
              <a:rPr lang="ru-RU" smtClean="0"/>
              <a:t>03.06.2024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F902B3-CCF1-4899-A7CC-E4ED5A70894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EB8A9-D78D-4E0A-8B9D-F2B8D26D9913}" type="datetimeFigureOut">
              <a:rPr lang="ru-RU" smtClean="0"/>
              <a:t>03.06.2024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F902B3-CCF1-4899-A7CC-E4ED5A70894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EB8A9-D78D-4E0A-8B9D-F2B8D26D9913}" type="datetimeFigureOut">
              <a:rPr lang="ru-RU" smtClean="0"/>
              <a:t>03.06.2024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F902B3-CCF1-4899-A7CC-E4ED5A70894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EB8A9-D78D-4E0A-8B9D-F2B8D26D9913}" type="datetimeFigureOut">
              <a:rPr lang="ru-RU" smtClean="0"/>
              <a:t>03.06.2024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F902B3-CCF1-4899-A7CC-E4ED5A70894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EB8A9-D78D-4E0A-8B9D-F2B8D26D9913}" type="datetimeFigureOut">
              <a:rPr lang="ru-RU" smtClean="0"/>
              <a:t>03.06.2024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F902B3-CCF1-4899-A7CC-E4ED5A70894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EB8A9-D78D-4E0A-8B9D-F2B8D26D9913}" type="datetimeFigureOut">
              <a:rPr lang="ru-RU" smtClean="0"/>
              <a:t>03.06.2024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F902B3-CCF1-4899-A7CC-E4ED5A70894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EB8A9-D78D-4E0A-8B9D-F2B8D26D9913}" type="datetimeFigureOut">
              <a:rPr lang="ru-RU" smtClean="0"/>
              <a:t>03.06.2024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F902B3-CCF1-4899-A7CC-E4ED5A70894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EB8A9-D78D-4E0A-8B9D-F2B8D26D9913}" type="datetimeFigureOut">
              <a:rPr lang="ru-RU" smtClean="0"/>
              <a:t>03.06.2024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F902B3-CCF1-4899-A7CC-E4ED5A70894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EB8A9-D78D-4E0A-8B9D-F2B8D26D9913}" type="datetimeFigureOut">
              <a:rPr lang="ru-RU" smtClean="0"/>
              <a:t>03.06.2024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F902B3-CCF1-4899-A7CC-E4ED5A70894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EB8A9-D78D-4E0A-8B9D-F2B8D26D9913}" type="datetimeFigureOut">
              <a:rPr lang="ru-RU" smtClean="0"/>
              <a:t>03.06.2024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F902B3-CCF1-4899-A7CC-E4ED5A70894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AEB8A9-D78D-4E0A-8B9D-F2B8D26D9913}" type="datetimeFigureOut">
              <a:rPr lang="ru-RU" smtClean="0"/>
              <a:t>03.06.2024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F902B3-CCF1-4899-A7CC-E4ED5A70894F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-1107504"/>
            <a:ext cx="7772400" cy="3123778"/>
          </a:xfrm>
        </p:spPr>
        <p:txBody>
          <a:bodyPr>
            <a:normAutofit/>
          </a:bodyPr>
          <a:lstStyle/>
          <a:p>
            <a:r>
              <a:rPr lang="ru-RU" sz="8800" dirty="0" smtClean="0"/>
              <a:t>Сказки</a:t>
            </a:r>
            <a:endParaRPr lang="ru-RU" sz="8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5589240"/>
            <a:ext cx="6400800" cy="1512168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Подготовили: Алиса </a:t>
            </a:r>
            <a:r>
              <a:rPr lang="ru-RU" dirty="0" err="1" smtClean="0">
                <a:solidFill>
                  <a:schemeClr val="tx1"/>
                </a:solidFill>
              </a:rPr>
              <a:t>Бусловская</a:t>
            </a:r>
            <a:r>
              <a:rPr lang="ru-RU" dirty="0" smtClean="0">
                <a:solidFill>
                  <a:schemeClr val="tx1"/>
                </a:solidFill>
              </a:rPr>
              <a:t> и Фомин Григорий Д-ПАБ-21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1268760"/>
            <a:ext cx="5846964" cy="417083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Введение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Сказка, неизменный, как бы обычный спутник</a:t>
            </a:r>
          </a:p>
          <a:p>
            <a:pPr>
              <a:buNone/>
            </a:pPr>
            <a:r>
              <a:rPr lang="ru-RU" dirty="0" smtClean="0"/>
              <a:t>детства. Сказка является необходимым</a:t>
            </a:r>
          </a:p>
          <a:p>
            <a:pPr>
              <a:buNone/>
            </a:pPr>
            <a:r>
              <a:rPr lang="ru-RU" dirty="0" smtClean="0"/>
              <a:t>средством в постижении ребёнком мира, как</a:t>
            </a:r>
          </a:p>
          <a:p>
            <a:pPr>
              <a:buNone/>
            </a:pPr>
            <a:r>
              <a:rPr lang="ru-RU" dirty="0" smtClean="0"/>
              <a:t>внешнего, так и внутреннего. Она позволяет</a:t>
            </a:r>
          </a:p>
          <a:p>
            <a:pPr>
              <a:buNone/>
            </a:pPr>
            <a:r>
              <a:rPr lang="ru-RU" dirty="0" smtClean="0"/>
              <a:t>сделать процесс эмоционально</a:t>
            </a:r>
          </a:p>
          <a:p>
            <a:pPr>
              <a:buNone/>
            </a:pPr>
            <a:r>
              <a:rPr lang="ru-RU" dirty="0" smtClean="0"/>
              <a:t>нравственного развития ребёнка</a:t>
            </a:r>
          </a:p>
          <a:p>
            <a:pPr>
              <a:buNone/>
            </a:pPr>
            <a:r>
              <a:rPr lang="ru-RU" dirty="0" smtClean="0"/>
              <a:t>контролируемым и целенаправленным. </a:t>
            </a:r>
            <a:endParaRPr lang="ru-RU" dirty="0"/>
          </a:p>
        </p:txBody>
      </p:sp>
      <p:sp>
        <p:nvSpPr>
          <p:cNvPr id="4098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100" name="AutoShape 4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dirty="0" smtClean="0"/>
              <a:t>Понятие сказки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628800"/>
            <a:ext cx="5508104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Сказка – это один из жанров</a:t>
            </a:r>
          </a:p>
          <a:p>
            <a:pPr>
              <a:buNone/>
            </a:pPr>
            <a:r>
              <a:rPr lang="ru-RU" dirty="0" smtClean="0"/>
              <a:t>фольклора либо литературы.</a:t>
            </a:r>
          </a:p>
          <a:p>
            <a:pPr>
              <a:buNone/>
            </a:pPr>
            <a:r>
              <a:rPr lang="ru-RU" dirty="0" smtClean="0"/>
              <a:t>Эпическое, преимущественно</a:t>
            </a:r>
          </a:p>
          <a:p>
            <a:pPr>
              <a:buNone/>
            </a:pPr>
            <a:r>
              <a:rPr lang="ru-RU" dirty="0" smtClean="0"/>
              <a:t>прозаическое произведение</a:t>
            </a:r>
          </a:p>
          <a:p>
            <a:pPr>
              <a:buNone/>
            </a:pPr>
            <a:r>
              <a:rPr lang="ru-RU" dirty="0" smtClean="0"/>
              <a:t>волшебного характера,</a:t>
            </a:r>
          </a:p>
          <a:p>
            <a:pPr>
              <a:buNone/>
            </a:pPr>
            <a:r>
              <a:rPr lang="ru-RU" dirty="0" smtClean="0"/>
              <a:t>обычно со счастливым</a:t>
            </a:r>
          </a:p>
          <a:p>
            <a:pPr>
              <a:buNone/>
            </a:pPr>
            <a:r>
              <a:rPr lang="ru-RU" dirty="0" smtClean="0"/>
              <a:t>концом.</a:t>
            </a:r>
            <a:endParaRPr lang="ru-RU" dirty="0"/>
          </a:p>
        </p:txBody>
      </p:sp>
      <p:sp>
        <p:nvSpPr>
          <p:cNvPr id="3076" name="AutoShape 4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78" name="AutoShape 6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80" name="AutoShape 8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82" name="AutoShape 10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84" name="AutoShape 1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86" name="AutoShape 14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88" name="AutoShape 16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90" name="Picture 18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836712"/>
            <a:ext cx="3419872" cy="545042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История появления сказок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ru-RU" dirty="0" smtClean="0"/>
              <a:t>История сказок настолько древняя, что с</a:t>
            </a:r>
          </a:p>
          <a:p>
            <a:pPr algn="just">
              <a:buNone/>
            </a:pPr>
            <a:r>
              <a:rPr lang="ru-RU" dirty="0" smtClean="0"/>
              <a:t>точностью определить время их появления</a:t>
            </a:r>
          </a:p>
          <a:p>
            <a:pPr algn="just">
              <a:buNone/>
            </a:pPr>
            <a:r>
              <a:rPr lang="ru-RU" dirty="0" smtClean="0"/>
              <a:t>невозможно. При передаче из уст в</a:t>
            </a:r>
          </a:p>
          <a:p>
            <a:pPr algn="just">
              <a:buNone/>
            </a:pPr>
            <a:r>
              <a:rPr lang="ru-RU" dirty="0" smtClean="0"/>
              <a:t>уста рассказов о совершенно обычных</a:t>
            </a:r>
          </a:p>
          <a:p>
            <a:pPr algn="just">
              <a:buNone/>
            </a:pPr>
            <a:r>
              <a:rPr lang="ru-RU" dirty="0"/>
              <a:t>с</a:t>
            </a:r>
            <a:r>
              <a:rPr lang="ru-RU" dirty="0" smtClean="0"/>
              <a:t>обытиях и явлениях, они постепенно</a:t>
            </a:r>
          </a:p>
          <a:p>
            <a:pPr algn="just">
              <a:buNone/>
            </a:pPr>
            <a:r>
              <a:rPr lang="ru-RU" dirty="0"/>
              <a:t>о</a:t>
            </a:r>
            <a:r>
              <a:rPr lang="ru-RU" dirty="0" smtClean="0"/>
              <a:t>брастали сверхъестественными</a:t>
            </a:r>
          </a:p>
          <a:p>
            <a:pPr algn="just">
              <a:buNone/>
            </a:pPr>
            <a:r>
              <a:rPr lang="ru-RU" dirty="0" smtClean="0"/>
              <a:t>подробностями, приобретая новый</a:t>
            </a:r>
          </a:p>
          <a:p>
            <a:pPr algn="just">
              <a:buNone/>
            </a:pPr>
            <a:r>
              <a:rPr lang="ru-RU" dirty="0" smtClean="0"/>
              <a:t>магический смысл.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Признаки жанра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Char char="-"/>
            </a:pPr>
            <a:r>
              <a:rPr lang="ru-RU" dirty="0" smtClean="0"/>
              <a:t>Сюжет построен на противостоянии добра и зла.</a:t>
            </a:r>
          </a:p>
          <a:p>
            <a:pPr>
              <a:buFontTx/>
              <a:buChar char="-"/>
            </a:pPr>
            <a:r>
              <a:rPr lang="ru-RU" dirty="0" smtClean="0"/>
              <a:t>Используются устойчивые фразы.</a:t>
            </a:r>
          </a:p>
          <a:p>
            <a:pPr>
              <a:buFontTx/>
              <a:buChar char="-"/>
            </a:pPr>
            <a:r>
              <a:rPr lang="ru-RU" dirty="0" smtClean="0"/>
              <a:t>События наполнены волшебством.</a:t>
            </a:r>
          </a:p>
          <a:p>
            <a:pPr>
              <a:buFontTx/>
              <a:buChar char="-"/>
            </a:pPr>
            <a:r>
              <a:rPr lang="ru-RU" dirty="0" smtClean="0"/>
              <a:t>Персонаж сказки статичен, его характер не меняется на протяжении всей истории.</a:t>
            </a: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Виды сказок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4525963"/>
          </a:xfrm>
        </p:spPr>
        <p:txBody>
          <a:bodyPr numCol="2"/>
          <a:lstStyle/>
          <a:p>
            <a:pPr>
              <a:buNone/>
            </a:pPr>
            <a:r>
              <a:rPr lang="ru-RU" sz="3600" dirty="0" smtClean="0"/>
              <a:t>  Сказка фольклорная</a:t>
            </a:r>
          </a:p>
          <a:p>
            <a:pPr>
              <a:buFontTx/>
              <a:buChar char="-"/>
            </a:pPr>
            <a:endParaRPr lang="ru-RU" sz="3600" dirty="0" smtClean="0"/>
          </a:p>
          <a:p>
            <a:pPr>
              <a:buFontTx/>
              <a:buChar char="-"/>
            </a:pPr>
            <a:endParaRPr lang="ru-RU" sz="3600" dirty="0" smtClean="0"/>
          </a:p>
          <a:p>
            <a:pPr>
              <a:buFontTx/>
              <a:buChar char="-"/>
            </a:pPr>
            <a:endParaRPr lang="ru-RU" sz="3600" dirty="0"/>
          </a:p>
          <a:p>
            <a:pPr>
              <a:buFontTx/>
              <a:buChar char="-"/>
            </a:pPr>
            <a:endParaRPr lang="ru-RU" sz="3600" dirty="0" smtClean="0"/>
          </a:p>
          <a:p>
            <a:pPr>
              <a:buNone/>
            </a:pPr>
            <a:endParaRPr lang="ru-RU" sz="3600" dirty="0" smtClean="0"/>
          </a:p>
          <a:p>
            <a:pPr>
              <a:buNone/>
            </a:pPr>
            <a:r>
              <a:rPr lang="ru-RU" sz="3600" dirty="0" smtClean="0"/>
              <a:t>  Сказка литературная</a:t>
            </a:r>
          </a:p>
        </p:txBody>
      </p:sp>
      <p:pic>
        <p:nvPicPr>
          <p:cNvPr id="19458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420888"/>
            <a:ext cx="4283968" cy="30309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9460" name="Picture 4" descr="Picture backgroun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2420888"/>
            <a:ext cx="4139952" cy="30434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Виды сказок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ru-RU" dirty="0" smtClean="0"/>
              <a:t>Сказки о животных.</a:t>
            </a:r>
          </a:p>
          <a:p>
            <a:pPr marL="514350" indent="-514350">
              <a:buAutoNum type="arabicPeriod"/>
            </a:pPr>
            <a:endParaRPr lang="ru-RU" dirty="0"/>
          </a:p>
          <a:p>
            <a:pPr marL="514350" indent="-514350">
              <a:buAutoNum type="arabicPeriod"/>
            </a:pPr>
            <a:r>
              <a:rPr lang="ru-RU" dirty="0" smtClean="0"/>
              <a:t>Волшебные сказки.</a:t>
            </a:r>
          </a:p>
          <a:p>
            <a:pPr marL="514350" indent="-514350">
              <a:buAutoNum type="arabicPeriod"/>
            </a:pPr>
            <a:endParaRPr lang="ru-RU" dirty="0" smtClean="0"/>
          </a:p>
          <a:p>
            <a:pPr marL="514350" indent="-514350">
              <a:buAutoNum type="arabicPeriod"/>
            </a:pPr>
            <a:r>
              <a:rPr lang="ru-RU" dirty="0" smtClean="0"/>
              <a:t>Бытовые сказки.</a:t>
            </a: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dirty="0" smtClean="0"/>
              <a:t>Вывод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Сказка в разных формах и масштабах</a:t>
            </a:r>
          </a:p>
          <a:p>
            <a:pPr>
              <a:buNone/>
            </a:pPr>
            <a:r>
              <a:rPr lang="ru-RU" dirty="0" smtClean="0"/>
              <a:t>стремится к воплощению идеала</a:t>
            </a:r>
          </a:p>
          <a:p>
            <a:pPr>
              <a:buNone/>
            </a:pPr>
            <a:r>
              <a:rPr lang="ru-RU" dirty="0" smtClean="0"/>
              <a:t>человеческого существования. Вера сказки в</a:t>
            </a:r>
          </a:p>
          <a:p>
            <a:pPr>
              <a:buNone/>
            </a:pPr>
            <a:r>
              <a:rPr lang="ru-RU" dirty="0" smtClean="0"/>
              <a:t>ценность благородных человеческих качеств,</a:t>
            </a:r>
          </a:p>
          <a:p>
            <a:pPr>
              <a:buNone/>
            </a:pPr>
            <a:r>
              <a:rPr lang="ru-RU" dirty="0" smtClean="0"/>
              <a:t>бескомпромиссное предпочтение добра</a:t>
            </a:r>
          </a:p>
          <a:p>
            <a:pPr>
              <a:buNone/>
            </a:pPr>
            <a:r>
              <a:rPr lang="ru-RU" dirty="0" smtClean="0"/>
              <a:t>основаны так же и на призыве к мудрости,</a:t>
            </a:r>
          </a:p>
          <a:p>
            <a:pPr>
              <a:buNone/>
            </a:pPr>
            <a:r>
              <a:rPr lang="ru-RU" dirty="0" smtClean="0"/>
              <a:t>активности, к подлинной человечности.</a:t>
            </a: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08920"/>
            <a:ext cx="8229600" cy="1143000"/>
          </a:xfrm>
        </p:spPr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 flipV="1">
            <a:off x="457200" y="6857999"/>
            <a:ext cx="8229600" cy="3051720"/>
          </a:xfrm>
        </p:spPr>
        <p:txBody>
          <a:bodyPr/>
          <a:lstStyle/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210</Words>
  <Application>Microsoft Office PowerPoint</Application>
  <PresentationFormat>Экран (4:3)</PresentationFormat>
  <Paragraphs>55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Сказки</vt:lpstr>
      <vt:lpstr>Введение</vt:lpstr>
      <vt:lpstr>Понятие сказки</vt:lpstr>
      <vt:lpstr>История появления сказок</vt:lpstr>
      <vt:lpstr>Признаки жанра </vt:lpstr>
      <vt:lpstr>Виды сказок</vt:lpstr>
      <vt:lpstr>Виды сказок</vt:lpstr>
      <vt:lpstr>Вывод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Сказки</dc:title>
  <dc:creator>333 333</dc:creator>
  <cp:lastModifiedBy>333 333</cp:lastModifiedBy>
  <cp:revision>3</cp:revision>
  <dcterms:created xsi:type="dcterms:W3CDTF">2024-06-03T19:17:38Z</dcterms:created>
  <dcterms:modified xsi:type="dcterms:W3CDTF">2024-06-03T19:44:11Z</dcterms:modified>
</cp:coreProperties>
</file>