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4256EB-E9B5-438C-984E-D5B8FACFCAA1}" type="datetimeFigureOut">
              <a:rPr lang="ru-RU" smtClean="0"/>
              <a:pPr/>
              <a:t>01.09.2016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C6146-975F-4291-BE77-7951594C122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826FD34-9832-4D8F-B227-7F9961AA9B02}" type="datetime1">
              <a:rPr lang="ru-RU" smtClean="0"/>
              <a:pPr/>
              <a:t>01.09.2016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796AC3-558D-424F-9014-9C9491A10728}" type="datetime1">
              <a:rPr lang="ru-RU" smtClean="0"/>
              <a:pPr/>
              <a:t>01.09.2016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4349AF-B493-44A8-9890-A5698C8A50DB}" type="datetime1">
              <a:rPr lang="ru-RU" smtClean="0"/>
              <a:pPr/>
              <a:t>01.09.2016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389DC77-1AC6-41CD-BAE1-2FB79234C688}" type="datetime1">
              <a:rPr lang="ru-RU" smtClean="0"/>
              <a:pPr/>
              <a:t>01.09.2016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ADC564-762E-4404-8A69-D18576A0DA19}" type="datetime1">
              <a:rPr lang="ru-RU" smtClean="0"/>
              <a:pPr/>
              <a:t>01.09.2016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C0400D-D218-479D-8FCD-41484397FC4B}" type="datetime1">
              <a:rPr lang="ru-RU" smtClean="0"/>
              <a:pPr/>
              <a:t>01.09.2016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0AA705B-D194-4F63-A222-2AB6EAAFA899}" type="datetime1">
              <a:rPr lang="ru-RU" smtClean="0"/>
              <a:pPr/>
              <a:t>01.09.2016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D75FF2-541F-45C8-8E6C-1BF84726A878}" type="datetime1">
              <a:rPr lang="ru-RU" smtClean="0"/>
              <a:pPr/>
              <a:t>01.09.2016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EB0E86-79AD-47ED-BAC2-19228806CF5F}" type="datetime1">
              <a:rPr lang="ru-RU" smtClean="0"/>
              <a:pPr/>
              <a:t>01.09.2016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88854A1C-4BBF-42A4-AE00-A96F814DBB77}" type="datetime1">
              <a:rPr lang="ru-RU" smtClean="0"/>
              <a:pPr/>
              <a:t>01.09.2016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7BCF649-05DC-4DEC-820A-98EC1995CD16}" type="datetime1">
              <a:rPr lang="ru-RU" smtClean="0"/>
              <a:pPr/>
              <a:t>01.09.2016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3B298A8-FA1D-4706-BF79-5826075C56BC}" type="datetime1">
              <a:rPr lang="ru-RU" smtClean="0"/>
              <a:pPr/>
              <a:t>01.09.2016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unesco.ru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2376264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effectLst/>
                <a:latin typeface="Arial Black" pitchFamily="34" charset="0"/>
              </a:rPr>
              <a:t>Основные подходы к оценке качества образования </a:t>
            </a:r>
            <a:br>
              <a:rPr lang="ru-RU" sz="3600" b="1" dirty="0" smtClean="0">
                <a:solidFill>
                  <a:schemeClr val="tx1"/>
                </a:solidFill>
                <a:effectLst/>
                <a:latin typeface="Arial Black" pitchFamily="34" charset="0"/>
              </a:rPr>
            </a:br>
            <a:r>
              <a:rPr lang="ru-RU" sz="3600" b="1" dirty="0" smtClean="0">
                <a:solidFill>
                  <a:schemeClr val="tx1"/>
                </a:solidFill>
                <a:effectLst/>
                <a:latin typeface="Arial Black" pitchFamily="34" charset="0"/>
              </a:rPr>
              <a:t>в России и ведущих зарубежных странах</a:t>
            </a:r>
            <a:endParaRPr lang="ru-RU" sz="3600" dirty="0">
              <a:solidFill>
                <a:schemeClr val="tx1"/>
              </a:solidFill>
              <a:effectLst/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3933055"/>
            <a:ext cx="7772400" cy="878255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Разработчик: доц. каф. педагогики </a:t>
            </a:r>
            <a:r>
              <a:rPr lang="ru-RU" sz="2400" b="1" dirty="0" err="1" smtClean="0">
                <a:solidFill>
                  <a:schemeClr val="tx1"/>
                </a:solidFill>
              </a:rPr>
              <a:t>Опфер</a:t>
            </a:r>
            <a:r>
              <a:rPr lang="ru-RU" sz="2400" b="1" dirty="0" smtClean="0">
                <a:solidFill>
                  <a:schemeClr val="tx1"/>
                </a:solidFill>
              </a:rPr>
              <a:t> Е.А.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29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Установление государственного статуса образовательной</a:t>
            </a:r>
          </a:p>
          <a:p>
            <a:pPr>
              <a:buNone/>
            </a:pPr>
            <a:r>
              <a:rPr lang="ru-RU" sz="29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организации. Выражается в доверии данной организации</a:t>
            </a:r>
          </a:p>
          <a:p>
            <a:pPr>
              <a:buNone/>
            </a:pPr>
            <a:r>
              <a:rPr lang="ru-RU" sz="29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выдавать выпускникам документ государственного образца. </a:t>
            </a:r>
          </a:p>
          <a:p>
            <a:pPr>
              <a:buNone/>
            </a:pPr>
            <a:endParaRPr lang="ru-RU" sz="2900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None/>
            </a:pPr>
            <a:r>
              <a:rPr lang="ru-RU" sz="29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Критерии аккредитации:</a:t>
            </a:r>
          </a:p>
          <a:p>
            <a:pPr>
              <a:buNone/>
            </a:pPr>
            <a:endParaRPr lang="ru-RU" sz="2900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ru-RU" sz="29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Уровень реализуемых ОП.</a:t>
            </a:r>
          </a:p>
          <a:p>
            <a:r>
              <a:rPr lang="ru-RU" sz="29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Направленность реализуемых ОП.</a:t>
            </a:r>
          </a:p>
          <a:p>
            <a:r>
              <a:rPr lang="ru-RU" sz="29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Структура контингента обучающихся.</a:t>
            </a:r>
          </a:p>
          <a:p>
            <a:r>
              <a:rPr lang="ru-RU" sz="29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Качество подготовки выпускников.</a:t>
            </a:r>
          </a:p>
          <a:p>
            <a:r>
              <a:rPr lang="ru-RU" sz="29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Кадровое обеспечение.</a:t>
            </a:r>
          </a:p>
          <a:p>
            <a:r>
              <a:rPr lang="ru-RU" sz="29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Информационное и техническое оснащение учебного процесса.</a:t>
            </a:r>
          </a:p>
          <a:p>
            <a:r>
              <a:rPr lang="ru-RU" sz="29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Медико-социальные условия пребывания обучающихся, воспитанников.</a:t>
            </a:r>
          </a:p>
          <a:p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effectLst/>
                <a:latin typeface="Arial Black" pitchFamily="34" charset="0"/>
              </a:rPr>
              <a:t>Аккредитация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66652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ru-RU" sz="20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None/>
            </a:pPr>
            <a:r>
              <a:rPr lang="ru-RU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Проводится в целях подтверждения соответствия педагогических</a:t>
            </a:r>
          </a:p>
          <a:p>
            <a:pPr>
              <a:buNone/>
            </a:pPr>
            <a:r>
              <a:rPr lang="ru-RU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работников занимаемым ими должностям на основе оценки их</a:t>
            </a:r>
          </a:p>
          <a:p>
            <a:pPr>
              <a:buNone/>
            </a:pPr>
            <a:r>
              <a:rPr lang="ru-RU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профессиональной деятельности … в целях установления</a:t>
            </a:r>
          </a:p>
          <a:p>
            <a:pPr>
              <a:buNone/>
            </a:pPr>
            <a:r>
              <a:rPr lang="ru-RU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квалификационной категории.</a:t>
            </a:r>
          </a:p>
          <a:p>
            <a:endParaRPr lang="ru-RU" sz="20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None/>
            </a:pPr>
            <a:r>
              <a:rPr lang="ru-RU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Аттестация педагогических работников проводится 1 раз в 5 лет (ст.</a:t>
            </a:r>
          </a:p>
          <a:p>
            <a:pPr>
              <a:buNone/>
            </a:pPr>
            <a:r>
              <a:rPr lang="ru-RU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49 ФЗ «Об образовании в РФ»).</a:t>
            </a:r>
          </a:p>
          <a:p>
            <a:endParaRPr lang="ru-RU" sz="20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None/>
            </a:pPr>
            <a:r>
              <a:rPr lang="ru-RU" sz="21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Основные показатели качества работы учителя</a:t>
            </a:r>
            <a:r>
              <a:rPr lang="ru-RU" sz="21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</a:t>
            </a:r>
          </a:p>
          <a:p>
            <a:r>
              <a:rPr lang="ru-RU" sz="21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запас фактических знаний по предмету;</a:t>
            </a:r>
          </a:p>
          <a:p>
            <a:r>
              <a:rPr lang="ru-RU" sz="21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совокупность умений пользоваться полученными знаниями в учебных и реальных ситуациях;</a:t>
            </a:r>
          </a:p>
          <a:p>
            <a:r>
              <a:rPr lang="ru-RU" sz="21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понимание сути процессов и явлений в природе и обществе;</a:t>
            </a:r>
          </a:p>
          <a:p>
            <a:r>
              <a:rPr lang="ru-RU" sz="21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степень самостоятельности </a:t>
            </a:r>
            <a:r>
              <a:rPr lang="ru-RU" sz="21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обучающихся </a:t>
            </a:r>
            <a:r>
              <a:rPr lang="ru-RU" sz="21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 различных видах деятельности и т.д.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effectLst/>
                <a:latin typeface="Arial Black" pitchFamily="34" charset="0"/>
              </a:rPr>
              <a:t>Аттестация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39552" y="1700808"/>
            <a:ext cx="82296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9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Вторая половина ХХ века </a:t>
            </a:r>
            <a:r>
              <a:rPr lang="ru-RU" sz="19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– появление системы мониторинга</a:t>
            </a:r>
          </a:p>
          <a:p>
            <a:pPr>
              <a:buNone/>
            </a:pPr>
            <a:r>
              <a:rPr lang="ru-RU" sz="19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качества образования. </a:t>
            </a:r>
          </a:p>
          <a:p>
            <a:pPr>
              <a:buNone/>
            </a:pPr>
            <a:endParaRPr lang="ru-RU" sz="19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None/>
            </a:pPr>
            <a:r>
              <a:rPr lang="ru-RU" sz="19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Участники</a:t>
            </a:r>
            <a:r>
              <a:rPr lang="ru-RU" sz="19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- около 50 стран (Россия в 1988 г.). </a:t>
            </a:r>
          </a:p>
          <a:p>
            <a:pPr>
              <a:buNone/>
            </a:pPr>
            <a:endParaRPr lang="ru-RU" sz="19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None/>
            </a:pPr>
            <a:r>
              <a:rPr lang="ru-RU" sz="19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Организаторы</a:t>
            </a:r>
            <a:r>
              <a:rPr lang="ru-RU" sz="19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</a:t>
            </a:r>
          </a:p>
          <a:p>
            <a:r>
              <a:rPr lang="ru-RU" sz="19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Международная ассоциация по оценке учебных достижений – IEA</a:t>
            </a:r>
          </a:p>
          <a:p>
            <a:pPr>
              <a:buNone/>
            </a:pPr>
            <a:r>
              <a:rPr lang="ru-RU" sz="19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</a:t>
            </a:r>
            <a:r>
              <a:rPr lang="ru-RU" sz="19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International</a:t>
            </a:r>
            <a:r>
              <a:rPr lang="ru-RU" sz="19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19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Association</a:t>
            </a:r>
            <a:r>
              <a:rPr lang="ru-RU" sz="19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19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for</a:t>
            </a:r>
            <a:r>
              <a:rPr lang="ru-RU" sz="19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19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the</a:t>
            </a:r>
            <a:r>
              <a:rPr lang="ru-RU" sz="19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19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Evaluation</a:t>
            </a:r>
            <a:r>
              <a:rPr lang="ru-RU" sz="19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19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of</a:t>
            </a:r>
            <a:r>
              <a:rPr lang="ru-RU" sz="19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19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Educational</a:t>
            </a:r>
            <a:r>
              <a:rPr lang="ru-RU" sz="19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19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Achievement</a:t>
            </a:r>
            <a:r>
              <a:rPr lang="ru-RU" sz="19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); </a:t>
            </a:r>
          </a:p>
          <a:p>
            <a:r>
              <a:rPr lang="ru-RU" sz="19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Организация экономического сотрудничества и развития – OECD</a:t>
            </a:r>
          </a:p>
          <a:p>
            <a:pPr>
              <a:buNone/>
            </a:pPr>
            <a:r>
              <a:rPr lang="ru-RU" sz="19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</a:t>
            </a:r>
            <a:r>
              <a:rPr lang="ru-RU" sz="19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Organisation</a:t>
            </a:r>
            <a:r>
              <a:rPr lang="ru-RU" sz="19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19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for</a:t>
            </a:r>
            <a:r>
              <a:rPr lang="ru-RU" sz="19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19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Economic</a:t>
            </a:r>
            <a:r>
              <a:rPr lang="ru-RU" sz="19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19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Cooperation</a:t>
            </a:r>
            <a:r>
              <a:rPr lang="ru-RU" sz="19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19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and</a:t>
            </a:r>
            <a:r>
              <a:rPr lang="ru-RU" sz="19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19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Development</a:t>
            </a:r>
            <a:r>
              <a:rPr lang="ru-RU" sz="19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).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effectLst/>
                <a:latin typeface="Arial Black" pitchFamily="34" charset="0"/>
              </a:rPr>
              <a:t>3. Подходы к оценке качества обучения в зарубежных странах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Международное исследование достижений в области образования – IAEP-II.</a:t>
            </a:r>
          </a:p>
          <a:p>
            <a:r>
              <a:rPr lang="ru-RU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Международное исследование по оценке качества математического и естественнонаучного образования – TIMSS.</a:t>
            </a:r>
          </a:p>
          <a:p>
            <a:r>
              <a:rPr lang="ru-RU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Международное исследование по иностранным языкам – LES.</a:t>
            </a:r>
          </a:p>
          <a:p>
            <a:r>
              <a:rPr lang="ru-RU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Международное исследование по обществоведческому образованию CIVIC.</a:t>
            </a:r>
          </a:p>
          <a:p>
            <a:r>
              <a:rPr lang="ru-RU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Международное исследование по информационным технологиям в обучении – SITES.</a:t>
            </a:r>
          </a:p>
          <a:p>
            <a:r>
              <a:rPr lang="ru-RU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Международная программа по оценке учебных достижений – OECD-PISA.</a:t>
            </a:r>
          </a:p>
          <a:p>
            <a:r>
              <a:rPr lang="ru-RU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Международное исследование PIRLS «Изучение качества чтения и понимания текста».</a:t>
            </a:r>
          </a:p>
          <a:p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effectLst/>
                <a:latin typeface="Arial Black" pitchFamily="34" charset="0"/>
              </a:rPr>
              <a:t>Международные сравнительные исследования качества образования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22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Доклады с презентациями:</a:t>
            </a:r>
          </a:p>
          <a:p>
            <a:r>
              <a:rPr lang="ru-RU" sz="22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ЮНЕСКО: история, страны–участницы, основные направления деятельности. Вклад в развитие систем качества образования.</a:t>
            </a:r>
          </a:p>
          <a:p>
            <a:r>
              <a:rPr lang="ru-RU" sz="22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Критерии оценки качества школьного образования в России.</a:t>
            </a:r>
          </a:p>
          <a:p>
            <a:r>
              <a:rPr lang="ru-RU" sz="22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Критерии оценки качества высшего образования в России.</a:t>
            </a:r>
          </a:p>
          <a:p>
            <a:r>
              <a:rPr lang="ru-RU" sz="22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Критерии оценки качества школьного и высшего образования в зарубежных странах (Германия, Франция, Великобритания. США, Китай).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effectLst/>
                <a:latin typeface="Arial Black" pitchFamily="34" charset="0"/>
              </a:rPr>
              <a:t>Задание к семинару 1.2.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312136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r>
              <a:rPr lang="ru-RU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1. Понятие качества обучения и его трактовка в</a:t>
            </a:r>
          </a:p>
          <a:p>
            <a:pPr marL="514350" indent="-514350">
              <a:buNone/>
            </a:pPr>
            <a:r>
              <a:rPr lang="ru-RU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педагогических исследованиях различных стран.</a:t>
            </a:r>
          </a:p>
          <a:p>
            <a:pPr marL="514350" indent="-514350">
              <a:buNone/>
            </a:pPr>
            <a:endParaRPr lang="ru-RU" sz="3600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514350" indent="-514350">
              <a:buNone/>
            </a:pPr>
            <a:r>
              <a:rPr lang="ru-RU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2. Подходы к оценке качества обучения в России.</a:t>
            </a:r>
          </a:p>
          <a:p>
            <a:pPr marL="514350" indent="-514350">
              <a:buNone/>
            </a:pPr>
            <a:endParaRPr lang="ru-RU" sz="24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514350" indent="-514350">
              <a:buNone/>
            </a:pPr>
            <a:r>
              <a:rPr lang="ru-RU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3. Подходы к оценке качества обучения в ведущих зарубежных странах.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810344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Arial Black" pitchFamily="34" charset="0"/>
              </a:rPr>
              <a:t>План занятия: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2000" u="sng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  <a:hlinkClick r:id="rId2"/>
              </a:rPr>
              <a:t>http://unesco.ru/</a:t>
            </a:r>
            <a:endParaRPr lang="ru-RU" sz="20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0"/>
            <a:endParaRPr lang="ru-RU" sz="20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0"/>
            <a:r>
              <a:rPr lang="ru-RU" sz="20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Бахмутский</a:t>
            </a:r>
            <a:r>
              <a:rPr lang="ru-RU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А.Е., Кондракова И.Э., Писарева С.А. Оценка деятельности современной школы: Учебное пособие. – М.: АПК и ППРО, 2009. – 72 с.</a:t>
            </a:r>
          </a:p>
          <a:p>
            <a:endParaRPr lang="ru-RU" sz="20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ru-RU" sz="20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Трайнев</a:t>
            </a:r>
            <a:r>
              <a:rPr lang="ru-RU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В.А. Повышение качества высшего образования и Болонский процесс. Обобщение отечественной и зарубежной практики [Электронный ресурс]/ </a:t>
            </a:r>
            <a:r>
              <a:rPr lang="ru-RU" sz="20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Трайнев</a:t>
            </a:r>
            <a:r>
              <a:rPr lang="ru-RU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В.А., Мкртчян С.С., Савельев А.Я.— Электрон. текстовые данные.— М.: Дашков и К, 2010.— 391 </a:t>
            </a:r>
            <a:r>
              <a:rPr lang="ru-RU" sz="20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</a:t>
            </a:r>
            <a:r>
              <a:rPr lang="ru-RU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.— Режим доступа: http://www.iprbookshop.ru/4450.— ЭБС «</a:t>
            </a:r>
            <a:r>
              <a:rPr lang="ru-RU" sz="20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IPRbooks</a:t>
            </a:r>
            <a:r>
              <a:rPr lang="ru-RU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», по паролю.</a:t>
            </a:r>
            <a:endParaRPr lang="ru-RU" sz="20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Arial Black" pitchFamily="34" charset="0"/>
              </a:rPr>
              <a:t>Литература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Качество</a:t>
            </a:r>
            <a:r>
              <a:rPr lang="ru-RU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– совокупность существенных признаков, свойств, особенностей, отличающих предмет или явление от других и придающих ему определенность.</a:t>
            </a:r>
          </a:p>
          <a:p>
            <a:pPr>
              <a:buNone/>
            </a:pPr>
            <a:endParaRPr lang="ru-RU" sz="24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None/>
            </a:pPr>
            <a:r>
              <a:rPr lang="ru-RU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 современном обществе качество рассматривается в двух аспектах:</a:t>
            </a:r>
          </a:p>
          <a:p>
            <a:pPr lvl="0"/>
            <a:r>
              <a:rPr lang="ru-RU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удовлетворение запросов и ожиданий </a:t>
            </a:r>
            <a:r>
              <a:rPr lang="ru-RU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–практический аспект; </a:t>
            </a:r>
          </a:p>
          <a:p>
            <a:pPr lvl="0"/>
            <a:r>
              <a:rPr lang="ru-RU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характер объекта или явления</a:t>
            </a:r>
            <a:r>
              <a:rPr lang="ru-RU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- технический аспект.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0" dirty="0" smtClean="0">
                <a:solidFill>
                  <a:schemeClr val="tx1"/>
                </a:solidFill>
                <a:effectLst/>
                <a:latin typeface="Arial Black" pitchFamily="34" charset="0"/>
              </a:rPr>
              <a:t>1.</a:t>
            </a:r>
            <a:r>
              <a:rPr lang="ru-RU" sz="3600" dirty="0" smtClean="0">
                <a:solidFill>
                  <a:schemeClr val="tx1"/>
                </a:solidFill>
                <a:effectLst/>
                <a:latin typeface="Arial Black" pitchFamily="34" charset="0"/>
              </a:rPr>
              <a:t> Понятие качества обучения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UNESCO — The United Nations Educational, Scientific and Cultural Organization</a:t>
            </a:r>
            <a:r>
              <a:rPr lang="ru-RU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>
              <a:buNone/>
            </a:pPr>
            <a:endParaRPr lang="ru-RU" sz="24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ru-RU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Организация Объединенных Наций по вопросам образования, науки и культуры (ЮНЕСКО) была создана 16 ноября 1945 г. </a:t>
            </a:r>
          </a:p>
          <a:p>
            <a:endParaRPr lang="ru-RU" sz="24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ru-RU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Штаб-квартира располагается в Париже. Организация располагает 67 бюро и подразделениями, расположенными в различных частях мира.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effectLst/>
                <a:latin typeface="Arial Black" pitchFamily="34" charset="0"/>
              </a:rPr>
              <a:t>ЮНЕСКО</a:t>
            </a:r>
            <a:endParaRPr lang="ru-RU" sz="3600" dirty="0">
              <a:effectLst/>
              <a:latin typeface="Arial Black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Качество образования можно описывать и улучшать через</a:t>
            </a:r>
          </a:p>
          <a:p>
            <a:pPr>
              <a:buNone/>
            </a:pP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характеристики:</a:t>
            </a:r>
          </a:p>
          <a:p>
            <a:pPr>
              <a:buNone/>
            </a:pPr>
            <a:endParaRPr lang="ru-RU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None/>
            </a:pP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1) учащихся (их здоровье, мотивацию к обучению и, безусловно, результаты обучения, которые учащиеся демонстрируют);</a:t>
            </a:r>
          </a:p>
          <a:p>
            <a:endParaRPr lang="ru-RU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None/>
            </a:pP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2) процессов (в которых компетентные учителя используют технологии активного обучения);</a:t>
            </a:r>
          </a:p>
          <a:p>
            <a:endParaRPr lang="ru-RU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None/>
            </a:pP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3) содержания (адекватные учебные планы и программы);</a:t>
            </a:r>
          </a:p>
          <a:p>
            <a:endParaRPr lang="ru-RU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None/>
            </a:pP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4) систем (хорошее управление и адекватное распределение и использование ресурсов).</a:t>
            </a:r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260648"/>
            <a:ext cx="8301608" cy="114300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effectLst/>
                <a:latin typeface="Arial Black" pitchFamily="34" charset="0"/>
              </a:rPr>
              <a:t>ЮНЕСКО о качестве образования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234475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 </a:t>
            </a: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информатизация жизни общества;</a:t>
            </a:r>
          </a:p>
          <a:p>
            <a:pPr>
              <a:buNone/>
            </a:pPr>
            <a:endParaRPr lang="ru-RU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становление открытого общества;</a:t>
            </a:r>
          </a:p>
          <a:p>
            <a:pPr>
              <a:buNone/>
            </a:pPr>
            <a:endParaRPr lang="ru-RU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становление гражданского общества;</a:t>
            </a:r>
          </a:p>
          <a:p>
            <a:pPr>
              <a:buNone/>
            </a:pPr>
            <a:endParaRPr lang="ru-RU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становление нового культурного типа личности (активность, самостоятельность, ответственность);</a:t>
            </a:r>
          </a:p>
          <a:p>
            <a:pPr>
              <a:buNone/>
            </a:pPr>
            <a:endParaRPr lang="ru-RU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профессионализация в течение всей жизни.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effectLst/>
                <a:latin typeface="Arial Black" pitchFamily="34" charset="0"/>
              </a:rPr>
              <a:t>Факторы развития современного общества, влияющие на понимание качества образования</a:t>
            </a:r>
            <a:r>
              <a:rPr lang="ru-RU" sz="2200" dirty="0" smtClean="0">
                <a:effectLst/>
                <a:latin typeface="Arial Black" pitchFamily="34" charset="0"/>
              </a:rPr>
              <a:t/>
            </a:r>
            <a:br>
              <a:rPr lang="ru-RU" sz="2200" dirty="0" smtClean="0">
                <a:effectLst/>
                <a:latin typeface="Arial Black" pitchFamily="34" charset="0"/>
              </a:rPr>
            </a:br>
            <a:endParaRPr lang="ru-RU" sz="2200" dirty="0" smtClean="0">
              <a:effectLst/>
              <a:latin typeface="Arial Black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882547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chemeClr val="accent2"/>
                </a:solidFill>
                <a:latin typeface="Book Antiqua" pitchFamily="18" charset="0"/>
              </a:rPr>
              <a:t>Концепция развития российского образования до 2020 г. </a:t>
            </a:r>
          </a:p>
          <a:p>
            <a:pPr algn="ctr">
              <a:buNone/>
            </a:pPr>
            <a:endParaRPr lang="ru-RU" sz="2400" b="1" dirty="0" smtClean="0">
              <a:solidFill>
                <a:schemeClr val="accent2"/>
              </a:solidFill>
              <a:latin typeface="Book Antiqua" pitchFamily="18" charset="0"/>
            </a:endParaRPr>
          </a:p>
          <a:p>
            <a:pPr algn="ctr">
              <a:buNone/>
            </a:pPr>
            <a:r>
              <a:rPr lang="ru-RU" sz="2400" b="1" dirty="0" smtClean="0">
                <a:solidFill>
                  <a:srgbClr val="0070C0"/>
                </a:solidFill>
                <a:latin typeface="Book Antiqua" pitchFamily="18" charset="0"/>
              </a:rPr>
              <a:t>«</a:t>
            </a:r>
            <a:r>
              <a:rPr lang="ru-RU" sz="2400" b="1" dirty="0" smtClean="0">
                <a:solidFill>
                  <a:srgbClr val="0070C0"/>
                </a:solidFill>
                <a:latin typeface="Book Antiqua" pitchFamily="18" charset="0"/>
              </a:rPr>
              <a:t>ДОСТУПНОСТЬ – КАЧЕСТВО –ЭФФЕКТИВНОСТЬ</a:t>
            </a:r>
            <a:r>
              <a:rPr lang="ru-RU" sz="2400" b="1" dirty="0" smtClean="0">
                <a:solidFill>
                  <a:srgbClr val="0070C0"/>
                </a:solidFill>
                <a:latin typeface="Book Antiqua" pitchFamily="18" charset="0"/>
              </a:rPr>
              <a:t>»</a:t>
            </a:r>
            <a:endParaRPr lang="ru-RU" sz="2400" dirty="0" smtClean="0">
              <a:solidFill>
                <a:srgbClr val="0070C0"/>
              </a:solidFill>
            </a:endParaRPr>
          </a:p>
          <a:p>
            <a:r>
              <a:rPr lang="ru-RU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обеспечение государственных гарантий доступности и равных возможностей получения полноценного образования;</a:t>
            </a:r>
          </a:p>
          <a:p>
            <a:r>
              <a:rPr lang="ru-RU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достижение нового современного качества дошкольного, общего и профессионального образования;</a:t>
            </a:r>
          </a:p>
          <a:p>
            <a:r>
              <a:rPr lang="ru-RU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формирование в системе образования эффективных механизмов привлечения и использования ресурсов;</a:t>
            </a:r>
          </a:p>
          <a:p>
            <a:r>
              <a:rPr lang="ru-RU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повышение социального статуса и профессионализма работников образования, усиление их государственной и общественной поддержки;</a:t>
            </a:r>
          </a:p>
          <a:p>
            <a:r>
              <a:rPr lang="ru-RU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развитие образования как открытой системы на основе распределения ответственности между субъектами образовательной политики и повышения роли всех участников образовательного процесса: обучающегося, педагога, родителя, образовательного учреждения.</a:t>
            </a:r>
          </a:p>
          <a:p>
            <a:pPr algn="just">
              <a:buNone/>
            </a:pPr>
            <a:endParaRPr lang="ru-RU" sz="2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effectLst/>
                <a:latin typeface="Arial Black" pitchFamily="34" charset="0"/>
              </a:rPr>
              <a:t>2. </a:t>
            </a:r>
            <a:r>
              <a:rPr lang="ru-RU" sz="2800" dirty="0" smtClean="0">
                <a:effectLst/>
                <a:latin typeface="Arial Black" pitchFamily="34" charset="0"/>
              </a:rPr>
              <a:t>Оценка качества обучения в России</a:t>
            </a:r>
            <a:endParaRPr lang="ru-RU" sz="3200" dirty="0">
              <a:effectLst/>
              <a:latin typeface="Arial Black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22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Установление соответствия условий осуществления</a:t>
            </a:r>
          </a:p>
          <a:p>
            <a:pPr>
              <a:buNone/>
            </a:pPr>
            <a:r>
              <a:rPr lang="ru-RU" sz="22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образовательного процесса, государственным и</a:t>
            </a:r>
          </a:p>
          <a:p>
            <a:pPr>
              <a:buNone/>
            </a:pPr>
            <a:r>
              <a:rPr lang="ru-RU" sz="22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региональным требованиям:</a:t>
            </a:r>
          </a:p>
          <a:p>
            <a:pPr>
              <a:buNone/>
            </a:pPr>
            <a:endParaRPr lang="ru-RU" sz="22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ru-RU" sz="22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 строительным, санитарным и гигиеническим нормам; </a:t>
            </a:r>
          </a:p>
          <a:p>
            <a:pPr>
              <a:buNone/>
            </a:pPr>
            <a:endParaRPr lang="ru-RU" sz="22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ru-RU" sz="22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 обеспечению безопасности;</a:t>
            </a:r>
          </a:p>
          <a:p>
            <a:pPr>
              <a:buNone/>
            </a:pPr>
            <a:endParaRPr lang="ru-RU" sz="22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ru-RU" sz="22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 оборудованию учебных помещений; </a:t>
            </a:r>
          </a:p>
          <a:p>
            <a:pPr>
              <a:buNone/>
            </a:pPr>
            <a:endParaRPr lang="ru-RU" sz="22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ru-RU" sz="22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Оснащенности учебного процесса; </a:t>
            </a:r>
          </a:p>
          <a:p>
            <a:pPr>
              <a:buNone/>
            </a:pPr>
            <a:endParaRPr lang="ru-RU" sz="22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ru-RU" sz="22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 квалификации профессорско-преподавательского состава и его соотношения к количеству обучаемых.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effectLst/>
                <a:latin typeface="Arial Black" pitchFamily="34" charset="0"/>
              </a:rPr>
              <a:t>Лицензирование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124</TotalTime>
  <Words>815</Words>
  <Application>Microsoft Office PowerPoint</Application>
  <PresentationFormat>Экран (4:3)</PresentationFormat>
  <Paragraphs>139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Открытая</vt:lpstr>
      <vt:lpstr>Основные подходы к оценке качества образования  в России и ведущих зарубежных странах</vt:lpstr>
      <vt:lpstr>План занятия: </vt:lpstr>
      <vt:lpstr>Литература</vt:lpstr>
      <vt:lpstr>1. Понятие качества обучения</vt:lpstr>
      <vt:lpstr>ЮНЕСКО</vt:lpstr>
      <vt:lpstr>ЮНЕСКО о качестве образования</vt:lpstr>
      <vt:lpstr>Факторы развития современного общества, влияющие на понимание качества образования </vt:lpstr>
      <vt:lpstr>2. Оценка качества обучения в России</vt:lpstr>
      <vt:lpstr>Лицензирование </vt:lpstr>
      <vt:lpstr>Аккредитация </vt:lpstr>
      <vt:lpstr>Аттестация </vt:lpstr>
      <vt:lpstr>3. Подходы к оценке качества обучения в зарубежных странах</vt:lpstr>
      <vt:lpstr>Международные сравнительные исследования качества образования</vt:lpstr>
      <vt:lpstr>Задание к семинару 1.2.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подходы к оценке качества образования в России и ведущих зарубежных странах</dc:title>
  <dc:creator>Женя</dc:creator>
  <cp:lastModifiedBy>Ефимова</cp:lastModifiedBy>
  <cp:revision>31</cp:revision>
  <dcterms:created xsi:type="dcterms:W3CDTF">2015-08-26T13:55:53Z</dcterms:created>
  <dcterms:modified xsi:type="dcterms:W3CDTF">2016-09-01T16:49:48Z</dcterms:modified>
</cp:coreProperties>
</file>