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5C091-9B84-42D7-8E36-81CC2A1CFDA6}" type="datetimeFigureOut">
              <a:rPr lang="ru-RU" smtClean="0"/>
              <a:pPr/>
              <a:t>20.09.2015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EB192-7017-419E-8686-278641CDD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3F0D298-6A43-4122-A8CD-F8DCC70DB59D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D98E-AB24-4948-A033-2FB827BDE036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FD894-371B-4C99-B024-6A7953D2D106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71CDC-97B4-47A9-9B98-0D383A41880E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0BD9D99-6CC7-4927-ADE5-6F6978C870E5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5B76-8CDF-406E-8296-58DF7E5B8D37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97638-DF94-4A48-8B32-BECC4804140D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51EA-4B44-4AC2-8EA4-5C02D789749D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68D-3145-4284-96DE-841C893ACB8D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9C35-C656-4065-9D4F-21750F088EA6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2C886-99E7-45D6-9DF2-A140D316020C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E7A415-4665-4699-AEAC-91CDA7E7130C}" type="datetime1">
              <a:rPr lang="ru-RU" smtClean="0"/>
              <a:pPr/>
              <a:t>20.09.2015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Национальные требования к качеству образования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Разработчик: доц. </a:t>
            </a:r>
            <a:r>
              <a:rPr lang="ru-RU" dirty="0" err="1" smtClean="0">
                <a:solidFill>
                  <a:srgbClr val="002060"/>
                </a:solidFill>
              </a:rPr>
              <a:t>Опфер</a:t>
            </a:r>
            <a:r>
              <a:rPr lang="ru-RU" dirty="0" smtClean="0">
                <a:solidFill>
                  <a:srgbClr val="002060"/>
                </a:solidFill>
              </a:rPr>
              <a:t> Е.А.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Предметные результаты ООП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основного общего образования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 numCol="2">
            <a:normAutofit fontScale="92500" lnSpcReduction="20000"/>
          </a:bodyPr>
          <a:lstStyle/>
          <a:p>
            <a:pPr lvl="0"/>
            <a:endParaRPr lang="ru-RU" dirty="0" smtClean="0"/>
          </a:p>
          <a:p>
            <a:pPr lvl="0"/>
            <a:r>
              <a:rPr lang="ru-RU" dirty="0" smtClean="0"/>
              <a:t>Русский язык. </a:t>
            </a:r>
          </a:p>
          <a:p>
            <a:pPr lvl="0"/>
            <a:r>
              <a:rPr lang="ru-RU" dirty="0" smtClean="0"/>
              <a:t>Литература. </a:t>
            </a:r>
          </a:p>
          <a:p>
            <a:pPr lvl="0"/>
            <a:r>
              <a:rPr lang="ru-RU" dirty="0" smtClean="0"/>
              <a:t>Иностранный язык. </a:t>
            </a:r>
          </a:p>
          <a:p>
            <a:pPr lvl="0"/>
            <a:r>
              <a:rPr lang="ru-RU" dirty="0" smtClean="0"/>
              <a:t>История России. Всеобщая история.</a:t>
            </a:r>
          </a:p>
          <a:p>
            <a:pPr lvl="0"/>
            <a:r>
              <a:rPr lang="ru-RU" dirty="0" smtClean="0"/>
              <a:t>Обществознание.</a:t>
            </a:r>
          </a:p>
          <a:p>
            <a:pPr lvl="0"/>
            <a:r>
              <a:rPr lang="ru-RU" dirty="0" smtClean="0"/>
              <a:t>География.</a:t>
            </a:r>
          </a:p>
          <a:p>
            <a:pPr lvl="0"/>
            <a:r>
              <a:rPr lang="ru-RU" dirty="0" smtClean="0"/>
              <a:t>Математика: алгебра, геометрия.</a:t>
            </a:r>
          </a:p>
          <a:p>
            <a:pPr lvl="0"/>
            <a:r>
              <a:rPr lang="ru-RU" dirty="0" smtClean="0"/>
              <a:t> Информатика.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Основы духовно-</a:t>
            </a:r>
          </a:p>
          <a:p>
            <a:pPr lvl="0">
              <a:buNone/>
            </a:pPr>
            <a:r>
              <a:rPr lang="ru-RU" dirty="0" smtClean="0"/>
              <a:t>нравственной  культуры народов России.</a:t>
            </a:r>
          </a:p>
          <a:p>
            <a:pPr lvl="0"/>
            <a:r>
              <a:rPr lang="ru-RU" dirty="0" smtClean="0"/>
              <a:t>Физика.</a:t>
            </a:r>
          </a:p>
          <a:p>
            <a:pPr lvl="0"/>
            <a:r>
              <a:rPr lang="ru-RU" dirty="0" smtClean="0"/>
              <a:t>Биология.</a:t>
            </a:r>
          </a:p>
          <a:p>
            <a:pPr lvl="0"/>
            <a:r>
              <a:rPr lang="ru-RU" dirty="0" smtClean="0"/>
              <a:t>Химия.</a:t>
            </a:r>
          </a:p>
          <a:p>
            <a:pPr lvl="0"/>
            <a:r>
              <a:rPr lang="ru-RU" dirty="0" smtClean="0"/>
              <a:t>Музыка.</a:t>
            </a:r>
          </a:p>
          <a:p>
            <a:pPr lvl="0"/>
            <a:r>
              <a:rPr lang="ru-RU" dirty="0" smtClean="0"/>
              <a:t>Технология.</a:t>
            </a:r>
          </a:p>
          <a:p>
            <a:pPr lvl="0"/>
            <a:r>
              <a:rPr lang="ru-RU" dirty="0" smtClean="0"/>
              <a:t>Физическая культура.</a:t>
            </a:r>
          </a:p>
          <a:p>
            <a:pPr lvl="0"/>
            <a:r>
              <a:rPr lang="ru-RU" dirty="0" smtClean="0"/>
              <a:t>Основы безопасности жизнедеятельности.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ФГОС ВО по направлению подготовки «Педагогическое образование» (19.12.2014 г.)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	Виды профессиональной деятельности</a:t>
            </a:r>
          </a:p>
          <a:p>
            <a:pPr>
              <a:buNone/>
            </a:pPr>
            <a:r>
              <a:rPr lang="ru-RU" b="1" i="1" dirty="0" smtClean="0"/>
              <a:t>Выпускников магистратуры:</a:t>
            </a:r>
          </a:p>
          <a:p>
            <a:r>
              <a:rPr lang="ru-RU" dirty="0" smtClean="0"/>
              <a:t>Педагогическая;</a:t>
            </a:r>
          </a:p>
          <a:p>
            <a:r>
              <a:rPr lang="ru-RU" dirty="0" smtClean="0"/>
              <a:t>Научно-исследовательская;</a:t>
            </a:r>
          </a:p>
          <a:p>
            <a:r>
              <a:rPr lang="ru-RU" dirty="0" smtClean="0"/>
              <a:t>Проектная;</a:t>
            </a:r>
          </a:p>
          <a:p>
            <a:r>
              <a:rPr lang="ru-RU" dirty="0" smtClean="0"/>
              <a:t>Методическая;</a:t>
            </a:r>
          </a:p>
          <a:p>
            <a:r>
              <a:rPr lang="ru-RU" dirty="0" smtClean="0"/>
              <a:t>Управленческая;</a:t>
            </a:r>
          </a:p>
          <a:p>
            <a:r>
              <a:rPr lang="ru-RU" dirty="0" smtClean="0"/>
              <a:t>Культурно-просветительская.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2050" name="Picture 2" descr="http://bilder2.n-tv.de/img/incoming/origs2456861/6252735681-w1000-h960/Dax-Euro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635075" cy="5123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Лиссабонская стратегия (2000 г.)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Цель </a:t>
            </a:r>
            <a:r>
              <a:rPr lang="ru-RU" dirty="0" smtClean="0"/>
              <a:t>- повышение глобальной конкурентоспособности</a:t>
            </a:r>
          </a:p>
          <a:p>
            <a:pPr>
              <a:buNone/>
            </a:pPr>
            <a:r>
              <a:rPr lang="ru-RU" dirty="0" smtClean="0"/>
              <a:t>ЕС и создание самой динамичной в мире экономики к</a:t>
            </a:r>
          </a:p>
          <a:p>
            <a:pPr>
              <a:buNone/>
            </a:pPr>
            <a:r>
              <a:rPr lang="ru-RU" dirty="0" smtClean="0"/>
              <a:t>2010 году. 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Дополнительная цель (</a:t>
            </a:r>
            <a:r>
              <a:rPr lang="ru-RU" b="1" dirty="0" smtClean="0"/>
              <a:t>2002 г.</a:t>
            </a:r>
            <a:r>
              <a:rPr lang="ru-RU" b="1" dirty="0" smtClean="0"/>
              <a:t>)</a:t>
            </a:r>
            <a:r>
              <a:rPr lang="ru-RU" dirty="0" smtClean="0"/>
              <a:t>: </a:t>
            </a:r>
            <a:r>
              <a:rPr lang="ru-RU" dirty="0" smtClean="0"/>
              <a:t>к 2010 году затраты </a:t>
            </a:r>
            <a:r>
              <a:rPr lang="ru-RU" dirty="0" smtClean="0"/>
              <a:t>на</a:t>
            </a:r>
          </a:p>
          <a:p>
            <a:pPr>
              <a:buNone/>
            </a:pPr>
            <a:r>
              <a:rPr lang="ru-RU" dirty="0" smtClean="0"/>
              <a:t>науку </a:t>
            </a:r>
            <a:r>
              <a:rPr lang="ru-RU" dirty="0" smtClean="0"/>
              <a:t>должны составлять не менее 3 % от </a:t>
            </a:r>
            <a:r>
              <a:rPr lang="ru-RU" dirty="0" smtClean="0"/>
              <a:t>ВВП ЕС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Редакция целей (2005 г.): </a:t>
            </a:r>
            <a:r>
              <a:rPr lang="ru-RU" dirty="0" smtClean="0"/>
              <a:t>удален крайний срок</a:t>
            </a:r>
          </a:p>
          <a:p>
            <a:pPr>
              <a:buNone/>
            </a:pPr>
            <a:r>
              <a:rPr lang="ru-RU" dirty="0" smtClean="0"/>
              <a:t>реализации </a:t>
            </a:r>
            <a:r>
              <a:rPr lang="ru-RU" dirty="0" smtClean="0"/>
              <a:t>поставленных </a:t>
            </a:r>
            <a:r>
              <a:rPr lang="ru-RU" dirty="0" smtClean="0"/>
              <a:t>целей(по причине их</a:t>
            </a:r>
          </a:p>
          <a:p>
            <a:pPr>
              <a:buNone/>
            </a:pPr>
            <a:r>
              <a:rPr lang="ru-RU" dirty="0" smtClean="0"/>
              <a:t>объективно предполагаемого невыполнения).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</a:rPr>
              <a:t>«Горизонт 2020</a:t>
            </a:r>
            <a:r>
              <a:rPr lang="ru-RU" sz="2800" b="1" i="1" dirty="0" smtClean="0">
                <a:solidFill>
                  <a:schemeClr val="tx1"/>
                </a:solidFill>
              </a:rPr>
              <a:t>» (2011 г.) </a:t>
            </a:r>
            <a:endParaRPr 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b="1" i="1" dirty="0" smtClean="0"/>
              <a:t>Программы:</a:t>
            </a:r>
            <a:endParaRPr lang="ru-RU" sz="2400" dirty="0" smtClean="0"/>
          </a:p>
          <a:p>
            <a:pPr lvl="0">
              <a:buNone/>
            </a:pPr>
            <a:r>
              <a:rPr lang="ru-RU" sz="2800" b="1" dirty="0" smtClean="0"/>
              <a:t>1. Передовая </a:t>
            </a:r>
            <a:r>
              <a:rPr lang="ru-RU" sz="2800" b="1" dirty="0" smtClean="0"/>
              <a:t>наука — 24,6 </a:t>
            </a:r>
            <a:r>
              <a:rPr lang="ru-RU" sz="2800" b="1" dirty="0" err="1" smtClean="0"/>
              <a:t>млрд</a:t>
            </a:r>
            <a:r>
              <a:rPr lang="ru-RU" sz="2800" b="1" dirty="0" smtClean="0"/>
              <a:t> €.</a:t>
            </a:r>
            <a:endParaRPr lang="ru-RU" sz="2400" dirty="0" smtClean="0"/>
          </a:p>
          <a:p>
            <a:pPr lvl="1"/>
            <a:r>
              <a:rPr lang="ru-RU" sz="2600" dirty="0" err="1" smtClean="0">
                <a:solidFill>
                  <a:schemeClr val="tx1"/>
                </a:solidFill>
              </a:rPr>
              <a:t>Европейския</a:t>
            </a:r>
            <a:r>
              <a:rPr lang="ru-RU" sz="2600" dirty="0" smtClean="0">
                <a:solidFill>
                  <a:schemeClr val="tx1"/>
                </a:solidFill>
              </a:rPr>
              <a:t> исследовательский совет</a:t>
            </a:r>
            <a:r>
              <a:rPr lang="ru-RU" sz="2600" dirty="0" smtClean="0">
                <a:solidFill>
                  <a:schemeClr val="tx1"/>
                </a:solidFill>
              </a:rPr>
              <a:t> (ERC);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Будущее и новые технологии (FET);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Программа «Мари Кюри»;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Инфраструктура для науки</a:t>
            </a:r>
            <a:r>
              <a:rPr lang="ru-RU" sz="2600" dirty="0" smtClean="0">
                <a:solidFill>
                  <a:schemeClr val="tx1"/>
                </a:solidFill>
              </a:rPr>
              <a:t>.</a:t>
            </a:r>
          </a:p>
          <a:p>
            <a:pPr lvl="1"/>
            <a:endParaRPr lang="ru-RU" sz="2600" b="1" dirty="0" smtClean="0"/>
          </a:p>
          <a:p>
            <a:pPr lvl="0">
              <a:buNone/>
            </a:pPr>
            <a:r>
              <a:rPr lang="ru-RU" sz="2800" b="1" dirty="0" smtClean="0"/>
              <a:t>2. Социальные </a:t>
            </a:r>
            <a:r>
              <a:rPr lang="ru-RU" sz="2800" b="1" dirty="0" smtClean="0"/>
              <a:t>вызовы</a:t>
            </a:r>
            <a:r>
              <a:rPr lang="ru-RU" sz="2400" b="1" dirty="0" smtClean="0"/>
              <a:t> </a:t>
            </a:r>
            <a:r>
              <a:rPr lang="ru-RU" sz="2800" b="1" dirty="0" smtClean="0"/>
              <a:t>— 31,7 </a:t>
            </a:r>
            <a:r>
              <a:rPr lang="ru-RU" sz="2800" b="1" dirty="0" err="1" smtClean="0"/>
              <a:t>млрд</a:t>
            </a:r>
            <a:r>
              <a:rPr lang="ru-RU" sz="2800" b="1" dirty="0" smtClean="0"/>
              <a:t> €</a:t>
            </a:r>
            <a:r>
              <a:rPr lang="ru-RU" sz="2800" b="1" dirty="0" smtClean="0"/>
              <a:t>.</a:t>
            </a:r>
            <a:endParaRPr lang="ru-RU" sz="2400" dirty="0" smtClean="0"/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Здоровье, демография и качество жизни;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Пищевая безопасность, устойчивое развитие сельского хозяйства;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Безопасная, чистая и эффективная энергетика;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Интеллектуальный, экологически чистый </a:t>
            </a:r>
            <a:r>
              <a:rPr lang="ru-RU" sz="2600" dirty="0" smtClean="0">
                <a:solidFill>
                  <a:schemeClr val="tx1"/>
                </a:solidFill>
              </a:rPr>
              <a:t>транспорт</a:t>
            </a:r>
            <a:r>
              <a:rPr lang="ru-RU" sz="2600" dirty="0" smtClean="0">
                <a:solidFill>
                  <a:schemeClr val="tx1"/>
                </a:solidFill>
              </a:rPr>
              <a:t>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Изменения климата, эффективное использование ресурсов и сырья;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Открытое, инновационное и безопасное общество.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«Горизонт </a:t>
            </a:r>
            <a:r>
              <a:rPr lang="ru-RU" b="1" i="1" dirty="0" smtClean="0">
                <a:solidFill>
                  <a:schemeClr val="tx1"/>
                </a:solidFill>
              </a:rPr>
              <a:t>2020» (2011 г.)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2800" b="1" dirty="0" smtClean="0"/>
              <a:t>3. Индустриальное </a:t>
            </a:r>
            <a:r>
              <a:rPr lang="ru-RU" sz="2800" b="1" dirty="0" smtClean="0"/>
              <a:t>лидерство</a:t>
            </a:r>
            <a:r>
              <a:rPr lang="en-US" sz="2400" b="1" dirty="0" smtClean="0"/>
              <a:t> </a:t>
            </a:r>
            <a:r>
              <a:rPr lang="en-US" sz="2800" b="1" dirty="0" smtClean="0"/>
              <a:t> — 17,9 </a:t>
            </a:r>
            <a:r>
              <a:rPr lang="ru-RU" sz="2800" b="1" dirty="0" err="1" smtClean="0"/>
              <a:t>млрд</a:t>
            </a:r>
            <a:r>
              <a:rPr lang="en-US" sz="2800" b="1" dirty="0" smtClean="0"/>
              <a:t> €.</a:t>
            </a:r>
            <a:endParaRPr lang="ru-RU" sz="2400" dirty="0" smtClean="0"/>
          </a:p>
          <a:p>
            <a:r>
              <a:rPr lang="ru-RU" sz="2100" dirty="0" smtClean="0"/>
              <a:t>Информационные </a:t>
            </a:r>
            <a:r>
              <a:rPr lang="ru-RU" sz="2100" dirty="0" smtClean="0"/>
              <a:t>и коммуникационные технологии;</a:t>
            </a:r>
          </a:p>
          <a:p>
            <a:r>
              <a:rPr lang="ru-RU" sz="2100" dirty="0" smtClean="0"/>
              <a:t> </a:t>
            </a:r>
            <a:r>
              <a:rPr lang="ru-RU" sz="2100" dirty="0" err="1" smtClean="0"/>
              <a:t>Нанотехнологии</a:t>
            </a:r>
            <a:r>
              <a:rPr lang="ru-RU" sz="2100" dirty="0" smtClean="0"/>
              <a:t>;</a:t>
            </a:r>
          </a:p>
          <a:p>
            <a:r>
              <a:rPr lang="ru-RU" sz="2100" dirty="0" smtClean="0"/>
              <a:t> </a:t>
            </a:r>
            <a:r>
              <a:rPr lang="ru-RU" sz="2100" dirty="0" smtClean="0"/>
              <a:t>Современные материалы;</a:t>
            </a:r>
          </a:p>
          <a:p>
            <a:r>
              <a:rPr lang="ru-RU" sz="2100" dirty="0" smtClean="0"/>
              <a:t> </a:t>
            </a:r>
            <a:r>
              <a:rPr lang="ru-RU" sz="2100" dirty="0" smtClean="0"/>
              <a:t>Биотехнологии;</a:t>
            </a:r>
          </a:p>
          <a:p>
            <a:r>
              <a:rPr lang="ru-RU" sz="2100" dirty="0" smtClean="0"/>
              <a:t>Перерабатывающая </a:t>
            </a:r>
            <a:r>
              <a:rPr lang="ru-RU" sz="2100" dirty="0" smtClean="0"/>
              <a:t>промышленность;</a:t>
            </a:r>
          </a:p>
          <a:p>
            <a:r>
              <a:rPr lang="ru-RU" sz="2100" dirty="0" smtClean="0"/>
              <a:t> </a:t>
            </a:r>
            <a:r>
              <a:rPr lang="ru-RU" sz="2100" dirty="0" smtClean="0"/>
              <a:t>Космос.</a:t>
            </a:r>
            <a:endParaRPr lang="ru-RU" sz="2100" dirty="0" smtClean="0"/>
          </a:p>
          <a:p>
            <a:pPr lvl="0"/>
            <a:r>
              <a:rPr lang="ru-RU" sz="2100" dirty="0" smtClean="0"/>
              <a:t>Доступ к капиталу;</a:t>
            </a:r>
          </a:p>
          <a:p>
            <a:pPr lvl="0"/>
            <a:r>
              <a:rPr lang="ru-RU" sz="2100" dirty="0" smtClean="0"/>
              <a:t>Инновации для малых и средних предприятий.</a:t>
            </a:r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r>
              <a:rPr lang="ru-RU" sz="2000" b="1" i="1" dirty="0" smtClean="0"/>
              <a:t>Общий бюджет программы </a:t>
            </a:r>
            <a:r>
              <a:rPr lang="ru-RU" sz="2000" dirty="0" smtClean="0"/>
              <a:t>- </a:t>
            </a:r>
            <a:r>
              <a:rPr lang="ru-RU" sz="2000" dirty="0" smtClean="0"/>
              <a:t>80 </a:t>
            </a:r>
            <a:r>
              <a:rPr lang="ru-RU" sz="2000" dirty="0" err="1" smtClean="0"/>
              <a:t>млрд</a:t>
            </a:r>
            <a:r>
              <a:rPr lang="ru-RU" sz="2000" dirty="0" smtClean="0"/>
              <a:t> </a:t>
            </a:r>
            <a:r>
              <a:rPr lang="en-US" sz="2000" b="1" dirty="0" smtClean="0"/>
              <a:t>€</a:t>
            </a:r>
            <a:r>
              <a:rPr lang="ru-RU" sz="2000" dirty="0" smtClean="0"/>
              <a:t>.</a:t>
            </a:r>
          </a:p>
          <a:p>
            <a:pPr lvl="0"/>
            <a:endParaRPr lang="ru-RU" sz="21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«Горизонт 2020» (2011 г.)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Участники программы:</a:t>
            </a:r>
          </a:p>
          <a:p>
            <a:pPr lvl="0"/>
            <a:r>
              <a:rPr lang="ru-RU" sz="2400" dirty="0" smtClean="0"/>
              <a:t>страны-члены </a:t>
            </a:r>
            <a:r>
              <a:rPr lang="ru-RU" sz="2400" dirty="0" smtClean="0"/>
              <a:t>Европейского Союза (</a:t>
            </a:r>
            <a:r>
              <a:rPr lang="ru-RU" sz="2400" i="1" dirty="0" smtClean="0"/>
              <a:t>EU </a:t>
            </a:r>
            <a:r>
              <a:rPr lang="ru-RU" sz="2400" i="1" dirty="0" err="1" smtClean="0"/>
              <a:t>MSs</a:t>
            </a:r>
            <a:r>
              <a:rPr lang="ru-RU" sz="2400" dirty="0" smtClean="0"/>
              <a:t>);</a:t>
            </a:r>
          </a:p>
          <a:p>
            <a:pPr lvl="0"/>
            <a:r>
              <a:rPr lang="ru-RU" sz="2400" dirty="0" smtClean="0"/>
              <a:t>ассоциированные участники (</a:t>
            </a:r>
            <a:r>
              <a:rPr lang="ru-RU" sz="2400" i="1" dirty="0" smtClean="0"/>
              <a:t>АС</a:t>
            </a:r>
            <a:r>
              <a:rPr lang="ru-RU" sz="2400" dirty="0" smtClean="0"/>
              <a:t>): Албания, </a:t>
            </a:r>
            <a:r>
              <a:rPr lang="ru-RU" sz="2400" dirty="0" smtClean="0"/>
              <a:t>Израиль,</a:t>
            </a:r>
          </a:p>
          <a:p>
            <a:pPr lvl="0">
              <a:buNone/>
            </a:pPr>
            <a:r>
              <a:rPr lang="ru-RU" sz="2400" dirty="0" smtClean="0"/>
              <a:t>Исландия</a:t>
            </a:r>
            <a:r>
              <a:rPr lang="ru-RU" sz="2400" dirty="0" smtClean="0"/>
              <a:t>, Лихтенштейн, Македония, </a:t>
            </a:r>
            <a:r>
              <a:rPr lang="ru-RU" sz="2400" dirty="0" smtClean="0"/>
              <a:t>Черногория,</a:t>
            </a:r>
          </a:p>
          <a:p>
            <a:pPr lvl="0">
              <a:buNone/>
            </a:pPr>
            <a:r>
              <a:rPr lang="ru-RU" sz="2400" dirty="0" smtClean="0"/>
              <a:t>Норвегия</a:t>
            </a:r>
            <a:r>
              <a:rPr lang="ru-RU" sz="2400" dirty="0" smtClean="0"/>
              <a:t>, Сербия, Турция, Хорватия, Швейцария, </a:t>
            </a:r>
            <a:r>
              <a:rPr lang="ru-RU" sz="2400" dirty="0" smtClean="0"/>
              <a:t>Босния</a:t>
            </a:r>
          </a:p>
          <a:p>
            <a:pPr lvl="0">
              <a:buNone/>
            </a:pPr>
            <a:r>
              <a:rPr lang="ru-RU" sz="2400" dirty="0" smtClean="0"/>
              <a:t>и </a:t>
            </a:r>
            <a:r>
              <a:rPr lang="ru-RU" sz="2400" dirty="0" smtClean="0"/>
              <a:t>Герцеговина, Фарерские острова, Молдова, </a:t>
            </a:r>
            <a:r>
              <a:rPr lang="ru-RU" sz="2400" dirty="0" smtClean="0"/>
              <a:t>Украина,</a:t>
            </a:r>
          </a:p>
          <a:p>
            <a:pPr lvl="0">
              <a:buNone/>
            </a:pPr>
            <a:r>
              <a:rPr lang="ru-RU" sz="2400" dirty="0" smtClean="0"/>
              <a:t>Грузия</a:t>
            </a:r>
            <a:r>
              <a:rPr lang="ru-RU" sz="2400" dirty="0" smtClean="0"/>
              <a:t>;</a:t>
            </a:r>
          </a:p>
          <a:p>
            <a:pPr lvl="0"/>
            <a:r>
              <a:rPr lang="ru-RU" sz="2400" dirty="0" smtClean="0"/>
              <a:t>третьи страны 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Факты о финансировании образования в ЕС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Обучение на </a:t>
            </a:r>
            <a:r>
              <a:rPr lang="ru-RU" b="1" dirty="0" err="1" smtClean="0"/>
              <a:t>бакалавриате</a:t>
            </a:r>
            <a:r>
              <a:rPr lang="ru-RU" b="1" dirty="0" smtClean="0"/>
              <a:t> бесплатно </a:t>
            </a:r>
            <a:r>
              <a:rPr lang="ru-RU" dirty="0" smtClean="0"/>
              <a:t>в Дании, Исландии,</a:t>
            </a:r>
          </a:p>
          <a:p>
            <a:pPr>
              <a:buNone/>
            </a:pPr>
            <a:r>
              <a:rPr lang="ru-RU" dirty="0" smtClean="0"/>
              <a:t>Норвегии, Польше</a:t>
            </a:r>
            <a:r>
              <a:rPr lang="ru-RU" dirty="0" smtClean="0"/>
              <a:t>, Словении, Финляндии </a:t>
            </a:r>
            <a:r>
              <a:rPr lang="ru-RU" dirty="0" smtClean="0"/>
              <a:t>и Швеции.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Среднегодовая зарплата </a:t>
            </a:r>
            <a:r>
              <a:rPr lang="ru-RU" dirty="0" smtClean="0"/>
              <a:t>учителей с 15-летним стажем в</a:t>
            </a:r>
          </a:p>
          <a:p>
            <a:pPr>
              <a:buNone/>
            </a:pPr>
            <a:r>
              <a:rPr lang="ru-RU" dirty="0" smtClean="0"/>
              <a:t>странах ОЭСР: 37 350 - 42 861 </a:t>
            </a:r>
            <a:r>
              <a:rPr lang="en-US" dirty="0" smtClean="0"/>
              <a:t>€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Во </a:t>
            </a:r>
            <a:r>
              <a:rPr lang="ru-RU" b="1" dirty="0" smtClean="0"/>
              <a:t>Франции </a:t>
            </a:r>
            <a:r>
              <a:rPr lang="ru-RU" dirty="0" smtClean="0"/>
              <a:t>надбавка педагогам за внеклассные</a:t>
            </a:r>
          </a:p>
          <a:p>
            <a:pPr>
              <a:buNone/>
            </a:pPr>
            <a:r>
              <a:rPr lang="ru-RU" dirty="0" smtClean="0"/>
              <a:t>мероприятия: 40 </a:t>
            </a:r>
            <a:r>
              <a:rPr lang="en-US" dirty="0" smtClean="0"/>
              <a:t>€</a:t>
            </a:r>
            <a:r>
              <a:rPr lang="ru-RU" dirty="0" smtClean="0"/>
              <a:t> </a:t>
            </a:r>
            <a:r>
              <a:rPr lang="ru-RU" dirty="0" smtClean="0"/>
              <a:t>на одного ученика, или 90 </a:t>
            </a:r>
            <a:r>
              <a:rPr lang="en-US" dirty="0" smtClean="0"/>
              <a:t>€</a:t>
            </a:r>
            <a:r>
              <a:rPr lang="ru-RU" dirty="0" smtClean="0"/>
              <a:t> на</a:t>
            </a:r>
          </a:p>
          <a:p>
            <a:pPr>
              <a:buNone/>
            </a:pPr>
            <a:r>
              <a:rPr lang="ru-RU" dirty="0" smtClean="0"/>
              <a:t>одного </a:t>
            </a:r>
            <a:r>
              <a:rPr lang="ru-RU" dirty="0" smtClean="0"/>
              <a:t>студента на 2015-2016 гг. 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Норвегия:</a:t>
            </a:r>
            <a:r>
              <a:rPr lang="ru-RU" dirty="0" smtClean="0"/>
              <a:t> с </a:t>
            </a:r>
            <a:r>
              <a:rPr lang="ru-RU" dirty="0" smtClean="0"/>
              <a:t>2017 года </a:t>
            </a:r>
            <a:r>
              <a:rPr lang="ru-RU" dirty="0" smtClean="0"/>
              <a:t>обязательным требованием при</a:t>
            </a:r>
          </a:p>
          <a:p>
            <a:pPr>
              <a:buNone/>
            </a:pPr>
            <a:r>
              <a:rPr lang="ru-RU" dirty="0" smtClean="0"/>
              <a:t>приеме </a:t>
            </a:r>
            <a:r>
              <a:rPr lang="ru-RU" dirty="0" smtClean="0"/>
              <a:t>на </a:t>
            </a:r>
            <a:r>
              <a:rPr lang="ru-RU" dirty="0" smtClean="0"/>
              <a:t>должность педагога </a:t>
            </a:r>
            <a:r>
              <a:rPr lang="ru-RU" dirty="0" smtClean="0"/>
              <a:t>будет </a:t>
            </a:r>
            <a:r>
              <a:rPr lang="ru-RU" dirty="0" smtClean="0"/>
              <a:t> наличие степени</a:t>
            </a:r>
          </a:p>
          <a:p>
            <a:pPr>
              <a:buNone/>
            </a:pPr>
            <a:r>
              <a:rPr lang="ru-RU" dirty="0" smtClean="0"/>
              <a:t>магистра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Факты о финансировании образования в ЕС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Международный рейтинг </a:t>
            </a:r>
            <a:r>
              <a:rPr lang="ru-RU" sz="2400" dirty="0" smtClean="0"/>
              <a:t>эффективности </a:t>
            </a:r>
            <a:r>
              <a:rPr lang="ru-RU" sz="2400" dirty="0" smtClean="0"/>
              <a:t>национальных</a:t>
            </a:r>
          </a:p>
          <a:p>
            <a:pPr>
              <a:buNone/>
            </a:pPr>
            <a:r>
              <a:rPr lang="ru-RU" sz="2400" dirty="0" smtClean="0"/>
              <a:t>систем образования (2014 г.): </a:t>
            </a:r>
          </a:p>
          <a:p>
            <a:pPr>
              <a:buNone/>
            </a:pPr>
            <a:r>
              <a:rPr lang="ru-RU" sz="2400" dirty="0" smtClean="0"/>
              <a:t>1 - Южная Корея;</a:t>
            </a:r>
          </a:p>
          <a:p>
            <a:pPr>
              <a:buNone/>
            </a:pPr>
            <a:r>
              <a:rPr lang="ru-RU" sz="2400" dirty="0" smtClean="0"/>
              <a:t>2 – Япония;</a:t>
            </a:r>
          </a:p>
          <a:p>
            <a:pPr>
              <a:buNone/>
            </a:pPr>
            <a:r>
              <a:rPr lang="ru-RU" sz="2400" dirty="0" smtClean="0"/>
              <a:t>3 - Сингапур;</a:t>
            </a:r>
          </a:p>
          <a:p>
            <a:pPr>
              <a:buNone/>
            </a:pPr>
            <a:r>
              <a:rPr lang="ru-RU" sz="2400" dirty="0" smtClean="0"/>
              <a:t>4 – Гонконг;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5 – Финляндия;</a:t>
            </a:r>
          </a:p>
          <a:p>
            <a:pPr>
              <a:buNone/>
            </a:pPr>
            <a:r>
              <a:rPr lang="ru-RU" sz="2400" dirty="0" smtClean="0"/>
              <a:t>6 – Великобритания;</a:t>
            </a:r>
          </a:p>
          <a:p>
            <a:pPr>
              <a:buNone/>
            </a:pPr>
            <a:r>
              <a:rPr lang="ru-RU" sz="2400" dirty="0" smtClean="0"/>
              <a:t>7 – Нидерланды; </a:t>
            </a:r>
          </a:p>
          <a:p>
            <a:pPr>
              <a:buNone/>
            </a:pPr>
            <a:r>
              <a:rPr lang="ru-RU" sz="2400" dirty="0" smtClean="0"/>
              <a:t>8 – Италия; </a:t>
            </a:r>
          </a:p>
          <a:p>
            <a:pPr>
              <a:buNone/>
            </a:pPr>
            <a:r>
              <a:rPr lang="ru-RU" sz="2400" dirty="0" smtClean="0"/>
              <a:t>9 - Польша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Факты о финансировании образования в ЕС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5</a:t>
            </a:r>
            <a:r>
              <a:rPr lang="ru-RU" b="1" dirty="0" smtClean="0"/>
              <a:t>% </a:t>
            </a:r>
            <a:r>
              <a:rPr lang="ru-RU" dirty="0" smtClean="0"/>
              <a:t>учителей </a:t>
            </a:r>
            <a:r>
              <a:rPr lang="ru-RU" dirty="0" smtClean="0"/>
              <a:t>в Европе считают</a:t>
            </a:r>
            <a:r>
              <a:rPr lang="ru-RU" dirty="0" smtClean="0"/>
              <a:t>, что их профессия </a:t>
            </a:r>
            <a:r>
              <a:rPr lang="ru-RU" dirty="0" smtClean="0"/>
              <a:t>ценится</a:t>
            </a:r>
          </a:p>
          <a:p>
            <a:pPr>
              <a:buNone/>
            </a:pPr>
            <a:r>
              <a:rPr lang="ru-RU" dirty="0" smtClean="0"/>
              <a:t>в обществе.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53% </a:t>
            </a:r>
            <a:r>
              <a:rPr lang="ru-RU" dirty="0" smtClean="0"/>
              <a:t>учителей начальной школы ответили, что </a:t>
            </a:r>
            <a:r>
              <a:rPr lang="ru-RU" dirty="0" smtClean="0"/>
              <a:t>выбрали</a:t>
            </a:r>
          </a:p>
          <a:p>
            <a:pPr>
              <a:buNone/>
            </a:pPr>
            <a:r>
              <a:rPr lang="ru-RU" dirty="0" smtClean="0"/>
              <a:t>бы </a:t>
            </a:r>
            <a:r>
              <a:rPr lang="ru-RU" dirty="0" smtClean="0"/>
              <a:t>ту же карьеру.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Причины:</a:t>
            </a:r>
            <a:r>
              <a:rPr lang="ru-RU" dirty="0" smtClean="0"/>
              <a:t> высокая </a:t>
            </a:r>
            <a:r>
              <a:rPr lang="ru-RU" dirty="0" smtClean="0"/>
              <a:t>степень загруженности </a:t>
            </a:r>
            <a:r>
              <a:rPr lang="ru-RU" dirty="0" smtClean="0"/>
              <a:t>и</a:t>
            </a:r>
          </a:p>
          <a:p>
            <a:pPr>
              <a:buNone/>
            </a:pPr>
            <a:r>
              <a:rPr lang="ru-RU" dirty="0" smtClean="0"/>
              <a:t>относительно </a:t>
            </a:r>
            <a:r>
              <a:rPr lang="ru-RU" dirty="0" smtClean="0"/>
              <a:t>низкие зарплаты.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b="1" dirty="0" smtClean="0">
                <a:solidFill>
                  <a:schemeClr val="tx1"/>
                </a:solidFill>
              </a:rPr>
              <a:t>План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1. Требования к качеству образования в России.</a:t>
            </a:r>
          </a:p>
          <a:p>
            <a:pPr lvl="0">
              <a:buNone/>
            </a:pPr>
            <a:r>
              <a:rPr lang="ru-RU" dirty="0" smtClean="0"/>
              <a:t>2. Программы развития качества образования в Европе.</a:t>
            </a:r>
          </a:p>
          <a:p>
            <a:pPr>
              <a:buNone/>
            </a:pPr>
            <a:r>
              <a:rPr lang="ru-RU" dirty="0" smtClean="0"/>
              <a:t>3. Особенности системы образования в США.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 descr="C:\Users\Женя\Desktop\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924944"/>
            <a:ext cx="6743700" cy="306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1026" name="Picture 2" descr="C:\Users\Женя\Desktop\СШ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474496" cy="4667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Факты о системе образования США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 </a:t>
            </a:r>
            <a:r>
              <a:rPr lang="ru-RU" dirty="0" smtClean="0"/>
              <a:t>США </a:t>
            </a:r>
            <a:r>
              <a:rPr lang="ru-RU" b="1" dirty="0" smtClean="0"/>
              <a:t>децентрализованная </a:t>
            </a:r>
            <a:r>
              <a:rPr lang="ru-RU" dirty="0" smtClean="0"/>
              <a:t>система </a:t>
            </a:r>
            <a:r>
              <a:rPr lang="ru-RU" dirty="0" smtClean="0"/>
              <a:t>образования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Учебные стандарты находятся в ведении правительств</a:t>
            </a:r>
          </a:p>
          <a:p>
            <a:pPr>
              <a:buNone/>
            </a:pPr>
            <a:r>
              <a:rPr lang="ru-RU" dirty="0" smtClean="0"/>
              <a:t>штатов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99%</a:t>
            </a:r>
            <a:r>
              <a:rPr lang="ru-RU" dirty="0" smtClean="0"/>
              <a:t> граждан США умеют читать и писать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b="1" dirty="0" smtClean="0"/>
              <a:t>86</a:t>
            </a:r>
            <a:r>
              <a:rPr lang="ru-RU" b="1" dirty="0" smtClean="0"/>
              <a:t>%</a:t>
            </a:r>
            <a:r>
              <a:rPr lang="ru-RU" dirty="0" smtClean="0"/>
              <a:t> </a:t>
            </a:r>
            <a:r>
              <a:rPr lang="ru-RU" dirty="0" smtClean="0"/>
              <a:t>граждан США от 25 </a:t>
            </a:r>
            <a:r>
              <a:rPr lang="ru-RU" dirty="0" smtClean="0"/>
              <a:t>лет и старше </a:t>
            </a:r>
            <a:r>
              <a:rPr lang="ru-RU" dirty="0" smtClean="0"/>
              <a:t>имеют среднее</a:t>
            </a:r>
          </a:p>
          <a:p>
            <a:pPr>
              <a:buNone/>
            </a:pPr>
            <a:r>
              <a:rPr lang="ru-RU" dirty="0" smtClean="0"/>
              <a:t>образование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30</a:t>
            </a:r>
            <a:r>
              <a:rPr lang="ru-RU" b="1" dirty="0" smtClean="0"/>
              <a:t>%</a:t>
            </a:r>
            <a:r>
              <a:rPr lang="ru-RU" dirty="0" smtClean="0"/>
              <a:t> </a:t>
            </a:r>
            <a:r>
              <a:rPr lang="ru-RU" dirty="0" smtClean="0"/>
              <a:t>имеют </a:t>
            </a:r>
            <a:r>
              <a:rPr lang="ru-RU" dirty="0" smtClean="0"/>
              <a:t>степень </a:t>
            </a:r>
            <a:r>
              <a:rPr lang="ru-RU" dirty="0" smtClean="0"/>
              <a:t>бакалавра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Министерство образования США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Основано в </a:t>
            </a:r>
            <a:r>
              <a:rPr lang="ru-RU" b="1" dirty="0" smtClean="0"/>
              <a:t>1980 г. </a:t>
            </a:r>
          </a:p>
          <a:p>
            <a:pPr>
              <a:buNone/>
            </a:pPr>
            <a:r>
              <a:rPr lang="ru-RU" dirty="0" smtClean="0"/>
              <a:t>Является одним из </a:t>
            </a:r>
            <a:r>
              <a:rPr lang="ru-RU" dirty="0" smtClean="0"/>
              <a:t>самых маленьких министерств </a:t>
            </a:r>
            <a:r>
              <a:rPr lang="ru-RU" dirty="0" smtClean="0"/>
              <a:t>в</a:t>
            </a:r>
          </a:p>
          <a:p>
            <a:pPr>
              <a:buNone/>
            </a:pPr>
            <a:r>
              <a:rPr lang="ru-RU" dirty="0" smtClean="0"/>
              <a:t>правительстве США - </a:t>
            </a:r>
            <a:r>
              <a:rPr lang="ru-RU" dirty="0" smtClean="0"/>
              <a:t>около </a:t>
            </a:r>
            <a:r>
              <a:rPr lang="ru-RU" b="1" dirty="0" smtClean="0"/>
              <a:t>5 000 сотрудников</a:t>
            </a:r>
            <a:r>
              <a:rPr lang="ru-RU" dirty="0" smtClean="0"/>
              <a:t>.</a:t>
            </a:r>
            <a:endParaRPr lang="ru-RU" dirty="0" smtClean="0"/>
          </a:p>
          <a:p>
            <a:pPr lvl="0">
              <a:buNone/>
            </a:pPr>
            <a:endParaRPr lang="ru-RU" i="1" dirty="0" smtClean="0"/>
          </a:p>
          <a:p>
            <a:pPr lvl="0">
              <a:buNone/>
            </a:pPr>
            <a:r>
              <a:rPr lang="ru-RU" b="1" i="1" dirty="0" smtClean="0"/>
              <a:t>Задачи:</a:t>
            </a:r>
            <a:endParaRPr lang="ru-RU" b="1" dirty="0" smtClean="0"/>
          </a:p>
          <a:p>
            <a:pPr lvl="0"/>
            <a:r>
              <a:rPr lang="ru-RU" dirty="0" smtClean="0"/>
              <a:t>обеспечение выполнения федеральных законов об образовании;</a:t>
            </a:r>
          </a:p>
          <a:p>
            <a:pPr lvl="0"/>
            <a:r>
              <a:rPr lang="ru-RU" dirty="0" smtClean="0"/>
              <a:t>сбор </a:t>
            </a:r>
            <a:r>
              <a:rPr lang="ru-RU" dirty="0" smtClean="0"/>
              <a:t>данных об учебных заведениях </a:t>
            </a:r>
            <a:r>
              <a:rPr lang="ru-RU" dirty="0" smtClean="0"/>
              <a:t>США;</a:t>
            </a:r>
            <a:endParaRPr lang="ru-RU" dirty="0" smtClean="0"/>
          </a:p>
          <a:p>
            <a:pPr lvl="0"/>
            <a:r>
              <a:rPr lang="ru-RU" dirty="0" smtClean="0"/>
              <a:t>распределение и управление </a:t>
            </a:r>
            <a:r>
              <a:rPr lang="ru-RU" dirty="0" smtClean="0"/>
              <a:t>использованием</a:t>
            </a:r>
          </a:p>
          <a:p>
            <a:pPr lvl="0">
              <a:buNone/>
            </a:pPr>
            <a:r>
              <a:rPr lang="ru-RU" dirty="0" smtClean="0"/>
              <a:t>федерального </a:t>
            </a:r>
            <a:r>
              <a:rPr lang="ru-RU" dirty="0" smtClean="0"/>
              <a:t>финансирования </a:t>
            </a:r>
            <a:r>
              <a:rPr lang="ru-RU" dirty="0" smtClean="0"/>
              <a:t>образовательных</a:t>
            </a:r>
          </a:p>
          <a:p>
            <a:pPr lvl="0">
              <a:buNone/>
            </a:pPr>
            <a:r>
              <a:rPr lang="ru-RU" dirty="0" smtClean="0"/>
              <a:t>проектов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Образование в США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2002 </a:t>
            </a:r>
            <a:r>
              <a:rPr lang="ru-RU" b="1" dirty="0" smtClean="0"/>
              <a:t>г</a:t>
            </a:r>
            <a:r>
              <a:rPr lang="ru-RU" b="1" dirty="0" smtClean="0"/>
              <a:t>.:  </a:t>
            </a:r>
            <a:r>
              <a:rPr lang="ru-RU" dirty="0" smtClean="0"/>
              <a:t>закон</a:t>
            </a:r>
            <a:r>
              <a:rPr lang="ru-RU" dirty="0" smtClean="0"/>
              <a:t> </a:t>
            </a:r>
            <a:r>
              <a:rPr lang="ru-RU" dirty="0" smtClean="0"/>
              <a:t>«Ни </a:t>
            </a:r>
            <a:r>
              <a:rPr lang="ru-RU" dirty="0" smtClean="0"/>
              <a:t>одного отстающего </a:t>
            </a:r>
            <a:r>
              <a:rPr lang="ru-RU" dirty="0" smtClean="0"/>
              <a:t>ребенка» </a:t>
            </a:r>
          </a:p>
          <a:p>
            <a:pPr>
              <a:buNone/>
            </a:pPr>
            <a:r>
              <a:rPr lang="ru-RU" dirty="0" smtClean="0"/>
              <a:t>(«</a:t>
            </a:r>
            <a:r>
              <a:rPr lang="ru-RU" i="1" dirty="0" err="1" smtClean="0"/>
              <a:t>No</a:t>
            </a:r>
            <a:r>
              <a:rPr lang="ru-RU" i="1" dirty="0" smtClean="0"/>
              <a:t> </a:t>
            </a:r>
            <a:r>
              <a:rPr lang="ru-RU" i="1" dirty="0" err="1" smtClean="0"/>
              <a:t>Child</a:t>
            </a:r>
            <a:r>
              <a:rPr lang="ru-RU" i="1" dirty="0" smtClean="0"/>
              <a:t> </a:t>
            </a:r>
            <a:r>
              <a:rPr lang="ru-RU" i="1" dirty="0" err="1" smtClean="0"/>
              <a:t>Left</a:t>
            </a:r>
            <a:r>
              <a:rPr lang="ru-RU" i="1" dirty="0" smtClean="0"/>
              <a:t> </a:t>
            </a:r>
            <a:r>
              <a:rPr lang="ru-RU" i="1" dirty="0" err="1" smtClean="0"/>
              <a:t>Behind</a:t>
            </a:r>
            <a:r>
              <a:rPr lang="ru-RU" i="1" dirty="0" smtClean="0"/>
              <a:t> </a:t>
            </a:r>
            <a:r>
              <a:rPr lang="ru-RU" i="1" dirty="0" err="1" smtClean="0"/>
              <a:t>Act</a:t>
            </a:r>
            <a:r>
              <a:rPr lang="ru-RU" i="1" dirty="0" smtClean="0"/>
              <a:t>»</a:t>
            </a:r>
            <a:r>
              <a:rPr lang="ru-RU" dirty="0" smtClean="0"/>
              <a:t>)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Основное положение закона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>увеличение </a:t>
            </a:r>
            <a:r>
              <a:rPr lang="ru-RU" dirty="0" smtClean="0"/>
              <a:t>федерального финансирования школ </a:t>
            </a:r>
            <a:r>
              <a:rPr lang="ru-RU" dirty="0" smtClean="0"/>
              <a:t>с</a:t>
            </a:r>
          </a:p>
          <a:p>
            <a:pPr>
              <a:buNone/>
            </a:pPr>
            <a:r>
              <a:rPr lang="ru-RU" dirty="0" smtClean="0"/>
              <a:t>целью </a:t>
            </a:r>
            <a:r>
              <a:rPr lang="ru-RU" dirty="0" smtClean="0"/>
              <a:t>улучшения уровня преподавания, </a:t>
            </a:r>
            <a:r>
              <a:rPr lang="ru-RU" dirty="0" smtClean="0"/>
              <a:t>знаний</a:t>
            </a:r>
          </a:p>
          <a:p>
            <a:pPr>
              <a:buNone/>
            </a:pPr>
            <a:r>
              <a:rPr lang="ru-RU" dirty="0" smtClean="0"/>
              <a:t>учеников</a:t>
            </a:r>
            <a:r>
              <a:rPr lang="ru-RU" dirty="0" smtClean="0"/>
              <a:t>, прохождения всеми </a:t>
            </a:r>
            <a:r>
              <a:rPr lang="ru-RU" dirty="0" smtClean="0"/>
              <a:t>учащимися</a:t>
            </a:r>
          </a:p>
          <a:p>
            <a:pPr>
              <a:buNone/>
            </a:pPr>
            <a:r>
              <a:rPr lang="ru-RU" dirty="0" smtClean="0"/>
              <a:t>общегосударственного </a:t>
            </a:r>
            <a:r>
              <a:rPr lang="ru-RU" dirty="0" smtClean="0"/>
              <a:t>стандартизированного </a:t>
            </a:r>
            <a:r>
              <a:rPr lang="ru-RU" dirty="0" smtClean="0"/>
              <a:t>теста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«Лига плюща»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"</a:t>
            </a:r>
            <a:r>
              <a:rPr lang="ru-RU" b="1" dirty="0" smtClean="0"/>
              <a:t>Лига плюща"</a:t>
            </a:r>
            <a:r>
              <a:rPr lang="ru-RU" dirty="0" smtClean="0"/>
              <a:t>- это восемь частных университетов </a:t>
            </a:r>
            <a:r>
              <a:rPr lang="ru-RU" dirty="0" smtClean="0"/>
              <a:t>и</a:t>
            </a:r>
          </a:p>
          <a:p>
            <a:pPr>
              <a:buNone/>
            </a:pPr>
            <a:r>
              <a:rPr lang="ru-RU" dirty="0" smtClean="0"/>
              <a:t>колледжей </a:t>
            </a:r>
            <a:r>
              <a:rPr lang="ru-RU" dirty="0" smtClean="0"/>
              <a:t>на </a:t>
            </a:r>
            <a:r>
              <a:rPr lang="ru-RU" dirty="0" smtClean="0"/>
              <a:t>Северо-востоке США, </a:t>
            </a:r>
            <a:r>
              <a:rPr lang="ru-RU" dirty="0" smtClean="0"/>
              <a:t>которые </a:t>
            </a:r>
            <a:r>
              <a:rPr lang="ru-RU" dirty="0" smtClean="0"/>
              <a:t>считаются</a:t>
            </a:r>
          </a:p>
          <a:p>
            <a:pPr>
              <a:buNone/>
            </a:pPr>
            <a:r>
              <a:rPr lang="ru-RU" dirty="0" smtClean="0"/>
              <a:t>самыми </a:t>
            </a:r>
            <a:r>
              <a:rPr lang="ru-RU" dirty="0" smtClean="0"/>
              <a:t>престижными ВУЗами США (и одними из </a:t>
            </a:r>
            <a:r>
              <a:rPr lang="ru-RU" dirty="0" smtClean="0"/>
              <a:t>самых</a:t>
            </a:r>
          </a:p>
          <a:p>
            <a:pPr>
              <a:buNone/>
            </a:pPr>
            <a:r>
              <a:rPr lang="ru-RU" dirty="0" smtClean="0"/>
              <a:t>престижных </a:t>
            </a:r>
            <a:r>
              <a:rPr lang="ru-RU" dirty="0" smtClean="0"/>
              <a:t>в мире</a:t>
            </a:r>
            <a:r>
              <a:rPr lang="ru-RU" dirty="0" smtClean="0"/>
              <a:t>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http://images.rapgenius.com/98168ab8e19715123a458ea77a828f6e.780x468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212976"/>
            <a:ext cx="4608512" cy="2765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«Лига плюща»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9" name="Содержимое 8" descr="Университет Брауна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18478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олумбийский университет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96752"/>
            <a:ext cx="1552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Корнелльский университет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268760"/>
            <a:ext cx="1809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Дартмутский колледж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780928"/>
            <a:ext cx="2190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Гарвардский университет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2996952"/>
            <a:ext cx="1209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Принстонский университет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852936"/>
            <a:ext cx="1123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Университет Пенсильвании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5816" y="4437112"/>
            <a:ext cx="11525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Йельский университет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40" y="4437112"/>
            <a:ext cx="14287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Задание к семинару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Международных программ оценки качества образования </a:t>
            </a:r>
            <a:r>
              <a:rPr lang="en-US" dirty="0" smtClean="0"/>
              <a:t>PISA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Международных программ оценки качества образования </a:t>
            </a:r>
            <a:r>
              <a:rPr lang="en-US" dirty="0" smtClean="0"/>
              <a:t>PIRLS</a:t>
            </a:r>
            <a:r>
              <a:rPr lang="ru-RU" dirty="0" smtClean="0"/>
              <a:t>. </a:t>
            </a:r>
          </a:p>
          <a:p>
            <a:pPr lvl="0"/>
            <a:r>
              <a:rPr lang="ru-RU" dirty="0" smtClean="0"/>
              <a:t>Международных программ оценки качества образования </a:t>
            </a:r>
            <a:r>
              <a:rPr lang="en-US" dirty="0" smtClean="0"/>
              <a:t>PASEC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Международных программ оценки качества образования </a:t>
            </a:r>
            <a:r>
              <a:rPr lang="en-US" dirty="0" smtClean="0"/>
              <a:t>LLECE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Международных программ оценки качества образования </a:t>
            </a:r>
            <a:r>
              <a:rPr lang="en-US" dirty="0" smtClean="0"/>
              <a:t>TIMSS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Международных программ оценки качества образования </a:t>
            </a:r>
            <a:r>
              <a:rPr lang="en-US" dirty="0" smtClean="0"/>
              <a:t>ICILS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5602" name="Picture 2" descr="http://www.minshara.ru/upload/medialibrary/721/721e615da5b6389f92fe250f0b7fd3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790256" cy="4610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tx1"/>
                </a:solidFill>
              </a:rPr>
              <a:t>Государственная программа РФ «Развитие образования» № 295 от 15 апреля 2014 г.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Цели: </a:t>
            </a:r>
          </a:p>
          <a:p>
            <a:pPr lvl="0"/>
            <a:r>
              <a:rPr lang="ru-RU" dirty="0" smtClean="0"/>
              <a:t>обеспечение высокого качества российского образования в соответствии с запросами населениями и задачами развития российского общества и экономики; </a:t>
            </a:r>
          </a:p>
          <a:p>
            <a:r>
              <a:rPr lang="ru-RU" dirty="0" smtClean="0"/>
              <a:t>повышение эффективности реализации молодежной политики в интересах инновационного социально ориентированного развития страны.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Задачи :</a:t>
            </a:r>
          </a:p>
          <a:p>
            <a:pPr lvl="0"/>
            <a:r>
              <a:rPr lang="ru-RU" dirty="0" smtClean="0"/>
              <a:t>формирование гибкой, подотчетной обществу системы непрерывного образования, развивающей человеческий потенциал…; </a:t>
            </a:r>
          </a:p>
          <a:p>
            <a:pPr lvl="0"/>
            <a:r>
              <a:rPr lang="ru-RU" dirty="0" smtClean="0"/>
              <a:t>развитие инфраструктуры и организационно-экономических механизмов, обеспечивающих равную доступность услуг дошкольного, общего, дополнительного образования детей; </a:t>
            </a:r>
          </a:p>
          <a:p>
            <a:pPr lvl="0"/>
            <a:r>
              <a:rPr lang="ru-RU" dirty="0" smtClean="0"/>
              <a:t>модернизация образовательных программ, направленная на достижение современного качества учебных результатов и результатов социализации; </a:t>
            </a:r>
          </a:p>
          <a:p>
            <a:pPr lvl="0"/>
            <a:r>
              <a:rPr lang="ru-RU" dirty="0" smtClean="0"/>
              <a:t>создание современной системы оценки качества образования на основе принципа открытости.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Государственная программа РФ «Развитие образования» № 295 от 15 апреля 2014 г.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/>
              <a:t>Подпрограммы:</a:t>
            </a:r>
          </a:p>
          <a:p>
            <a:pPr lvl="0"/>
            <a:r>
              <a:rPr lang="ru-RU" sz="2200" dirty="0" smtClean="0"/>
              <a:t>"Развитие профессионального образования"; </a:t>
            </a:r>
          </a:p>
          <a:p>
            <a:pPr lvl="0"/>
            <a:r>
              <a:rPr lang="ru-RU" sz="2200" dirty="0" smtClean="0"/>
              <a:t>"Развитие дошкольного, общего и дополнительного образования детей"; </a:t>
            </a:r>
          </a:p>
          <a:p>
            <a:pPr lvl="0"/>
            <a:r>
              <a:rPr lang="ru-RU" sz="2200" dirty="0" smtClean="0"/>
              <a:t>"Развитие системы оценки качества образования и информационной прозрачности системы образования"; </a:t>
            </a:r>
          </a:p>
          <a:p>
            <a:pPr lvl="0"/>
            <a:r>
              <a:rPr lang="ru-RU" sz="2200" dirty="0" smtClean="0"/>
              <a:t>"Вовлечение молодежи в социальную практику"; </a:t>
            </a:r>
          </a:p>
          <a:p>
            <a:pPr lvl="0"/>
            <a:r>
              <a:rPr lang="ru-RU" sz="2200" dirty="0" smtClean="0"/>
              <a:t>"Обеспечение реализации государственной программы "Развитие образования" на 2013 - 2020 годы и прочие мероприятия в области образования".</a:t>
            </a:r>
          </a:p>
          <a:p>
            <a:pPr>
              <a:buNone/>
            </a:pPr>
            <a:r>
              <a:rPr lang="ru-RU" sz="2400" b="1" i="1" dirty="0" smtClean="0"/>
              <a:t>Финансирование </a:t>
            </a:r>
            <a:r>
              <a:rPr lang="ru-RU" sz="2400" dirty="0" smtClean="0"/>
              <a:t>- 3992223353,4 тыс. рублей.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Государственная программа РФ «Развитие образования» № 295 от 15 апреля 2014 г.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b="1" i="1" dirty="0" smtClean="0"/>
              <a:t>Ожидаемые результаты реализации программы:</a:t>
            </a:r>
          </a:p>
          <a:p>
            <a:pPr lvl="0"/>
            <a:r>
              <a:rPr lang="ru-RU" sz="4200" dirty="0" smtClean="0"/>
              <a:t>улучшатся результаты российских школьников по итогам международных исследований качества образования; </a:t>
            </a:r>
          </a:p>
          <a:p>
            <a:pPr lvl="0"/>
            <a:r>
              <a:rPr lang="ru-RU" sz="4200" dirty="0" smtClean="0"/>
              <a:t>повысится удовлетворенность населения качеством образовательных услуг; </a:t>
            </a:r>
          </a:p>
          <a:p>
            <a:pPr lvl="0"/>
            <a:r>
              <a:rPr lang="ru-RU" sz="4200" dirty="0" smtClean="0"/>
              <a:t>совокупный объем затрат на сферу образования  увеличится с 4,9 до 6,3 процента;</a:t>
            </a:r>
          </a:p>
          <a:p>
            <a:pPr lvl="0"/>
            <a:r>
              <a:rPr lang="ru-RU" sz="4200" dirty="0" smtClean="0"/>
              <a:t>повысится эффективность использования бюджетных средств; </a:t>
            </a:r>
          </a:p>
          <a:p>
            <a:pPr lvl="0"/>
            <a:r>
              <a:rPr lang="ru-RU" sz="4200" dirty="0" smtClean="0"/>
              <a:t>повысится привлекательность педагогической профессии и уровень квалификации преподавательских кадров; </a:t>
            </a:r>
          </a:p>
          <a:p>
            <a:pPr lvl="0"/>
            <a:r>
              <a:rPr lang="ru-RU" sz="4200" dirty="0" smtClean="0"/>
              <a:t>увеличится количество российских вузов, отмеченных в рейтингах мировых университетов; </a:t>
            </a:r>
          </a:p>
          <a:p>
            <a:pPr lvl="0"/>
            <a:r>
              <a:rPr lang="ru-RU" sz="4200" dirty="0" smtClean="0"/>
              <a:t>будут созданы условия для получения любым гражданином страны профессионального образования, повышения квалификации и переподготовки на протяжении всей жизни; будет сформирована сеть ведущих вузов страны;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Государственная программа РФ «Развитие образования» № 295 от 15 апреля 2014 г.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r>
              <a:rPr lang="ru-RU" sz="2800" b="1" i="1" dirty="0" smtClean="0"/>
              <a:t>Ожидаемые результаты реализации программы:</a:t>
            </a:r>
            <a:endParaRPr lang="ru-RU" sz="2800" dirty="0" smtClean="0"/>
          </a:p>
          <a:p>
            <a:pPr lvl="0"/>
            <a:r>
              <a:rPr lang="ru-RU" sz="2400" dirty="0" smtClean="0"/>
              <a:t>будет создана инфраструктура поддержки раннего развития детей (0 - 3 года); </a:t>
            </a:r>
          </a:p>
          <a:p>
            <a:pPr lvl="0"/>
            <a:r>
              <a:rPr lang="ru-RU" sz="2400" dirty="0" smtClean="0"/>
              <a:t>будут ликвидированы очереди на зачисление детей от 3 до 7 лет в дошкольные образовательные организации; </a:t>
            </a:r>
          </a:p>
          <a:p>
            <a:pPr lvl="0"/>
            <a:r>
              <a:rPr lang="ru-RU" sz="2400" dirty="0" smtClean="0"/>
              <a:t>во всех общеобразовательных организациях будут созданы условия, соответствующие требованиям ФГОС; </a:t>
            </a:r>
          </a:p>
          <a:p>
            <a:pPr lvl="0"/>
            <a:r>
              <a:rPr lang="ru-RU" sz="2400" dirty="0" smtClean="0"/>
              <a:t>не менее 75 % детей 5 - 18 лет будут охвачены программами дополнительного образования; </a:t>
            </a:r>
          </a:p>
          <a:p>
            <a:pPr lvl="0"/>
            <a:r>
              <a:rPr lang="ru-RU" sz="2400" dirty="0" smtClean="0"/>
              <a:t>увеличится доля молодых людей, участвующих в деятельности молодежных общественных объединений, с 17 % в 2010 году до 28 % к 2020 году; </a:t>
            </a:r>
          </a:p>
          <a:p>
            <a:pPr lvl="0"/>
            <a:r>
              <a:rPr lang="ru-RU" sz="2400" dirty="0" smtClean="0"/>
              <a:t>повысится эффективность реализации молодежной политики в интересах инновационного развития страны.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b="1" dirty="0" smtClean="0">
                <a:solidFill>
                  <a:schemeClr val="tx1"/>
                </a:solidFill>
              </a:rPr>
              <a:t>ФГОС основного общего образования </a:t>
            </a:r>
            <a:br>
              <a:rPr lang="ru-RU" sz="2900" b="1" dirty="0" smtClean="0">
                <a:solidFill>
                  <a:schemeClr val="tx1"/>
                </a:solidFill>
              </a:rPr>
            </a:br>
            <a:r>
              <a:rPr lang="ru-RU" sz="2900" b="1" dirty="0" smtClean="0">
                <a:solidFill>
                  <a:schemeClr val="tx1"/>
                </a:solidFill>
              </a:rPr>
              <a:t>№ 1897 от 17 декабря 2010 г.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ФГОС содержит совокупность требований, обязательных</a:t>
            </a:r>
          </a:p>
          <a:p>
            <a:pPr>
              <a:buNone/>
            </a:pPr>
            <a:r>
              <a:rPr lang="ru-RU" sz="2400" dirty="0" smtClean="0"/>
              <a:t>при реализации основной образовательной программы</a:t>
            </a:r>
          </a:p>
          <a:p>
            <a:pPr>
              <a:buNone/>
            </a:pPr>
            <a:r>
              <a:rPr lang="ru-RU" sz="2400" dirty="0" smtClean="0"/>
              <a:t>основного общего образования образовательными</a:t>
            </a:r>
          </a:p>
          <a:p>
            <a:pPr>
              <a:buNone/>
            </a:pPr>
            <a:r>
              <a:rPr lang="ru-RU" sz="2400" dirty="0" smtClean="0"/>
              <a:t>учреждениями, имеющими государственную аккредитацию</a:t>
            </a:r>
            <a:endParaRPr lang="ru-RU" sz="2400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Стандарт включает требования:</a:t>
            </a:r>
          </a:p>
          <a:p>
            <a:pPr lvl="0"/>
            <a:r>
              <a:rPr lang="ru-RU" sz="2400" dirty="0" smtClean="0"/>
              <a:t>к результатам освоения ООП основного общего</a:t>
            </a:r>
          </a:p>
          <a:p>
            <a:pPr lvl="0">
              <a:buNone/>
            </a:pPr>
            <a:r>
              <a:rPr lang="ru-RU" sz="2400" dirty="0" smtClean="0"/>
              <a:t>образования;</a:t>
            </a:r>
          </a:p>
          <a:p>
            <a:pPr lvl="0"/>
            <a:r>
              <a:rPr lang="ru-RU" sz="2400" dirty="0" smtClean="0"/>
              <a:t>к структуре ООП основного общего образования ; </a:t>
            </a:r>
          </a:p>
          <a:p>
            <a:pPr lvl="0"/>
            <a:r>
              <a:rPr lang="ru-RU" sz="2400" dirty="0" smtClean="0"/>
              <a:t>к условиям реализации ООП основного общего образования.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ФГОС основного общего образования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№ 1897 от 17 декабря 2010 г.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i="1" dirty="0" smtClean="0"/>
              <a:t>Стандарт направлен на обеспечение:</a:t>
            </a:r>
          </a:p>
          <a:p>
            <a:pPr lvl="0"/>
            <a:r>
              <a:rPr lang="ru-RU" sz="3200" dirty="0" smtClean="0"/>
              <a:t>формирования российской гражданской идентичности обучающихся; </a:t>
            </a:r>
          </a:p>
          <a:p>
            <a:pPr lvl="0"/>
            <a:r>
              <a:rPr lang="ru-RU" sz="3200" dirty="0" smtClean="0"/>
              <a:t>единства образовательного пространства Российской Федерации; </a:t>
            </a:r>
          </a:p>
          <a:p>
            <a:pPr lvl="0"/>
            <a:r>
              <a:rPr lang="ru-RU" sz="3200" dirty="0" smtClean="0"/>
              <a:t>сохранения и развития культурного разнообразия и языкового наследия многонационального народа Российской Федерации… ;</a:t>
            </a:r>
          </a:p>
          <a:p>
            <a:pPr lvl="0"/>
            <a:r>
              <a:rPr lang="ru-RU" sz="3200" dirty="0" smtClean="0"/>
              <a:t>доступности получения  качественного основного общего образования; </a:t>
            </a:r>
          </a:p>
          <a:p>
            <a:pPr lvl="0"/>
            <a:r>
              <a:rPr lang="ru-RU" sz="3200" dirty="0" smtClean="0"/>
              <a:t>преемственности основных образовательных программ начального общего, основного общего, среднего (полного) общего, профессионального образования; </a:t>
            </a:r>
          </a:p>
          <a:p>
            <a:pPr lvl="0"/>
            <a:r>
              <a:rPr lang="ru-RU" sz="3200" dirty="0" smtClean="0"/>
              <a:t>духовно-нравственного развития, воспитания обучающихся и сохранения их здоровья; </a:t>
            </a:r>
          </a:p>
          <a:p>
            <a:pPr lvl="0"/>
            <a:r>
              <a:rPr lang="ru-RU" sz="3200" dirty="0" smtClean="0"/>
              <a:t>развития государственно-общественного управления в образовании;  </a:t>
            </a:r>
          </a:p>
          <a:p>
            <a:pPr lvl="0"/>
            <a:r>
              <a:rPr lang="ru-RU" sz="3200" dirty="0" smtClean="0"/>
              <a:t>формирования </a:t>
            </a:r>
            <a:r>
              <a:rPr lang="ru-RU" sz="3200" dirty="0" err="1" smtClean="0"/>
              <a:t>содержательно-критериальной</a:t>
            </a:r>
            <a:r>
              <a:rPr lang="ru-RU" sz="3200" dirty="0" smtClean="0"/>
              <a:t> основы оценки результатов освоения ООП ООО, деятельности педагогических работников, ОУ; </a:t>
            </a:r>
          </a:p>
          <a:p>
            <a:pPr lvl="0"/>
            <a:r>
              <a:rPr lang="ru-RU" sz="3200" dirty="0" smtClean="0"/>
              <a:t>условий создания социальной ситуации развития обучающихся.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109</TotalTime>
  <Words>1048</Words>
  <Application>Microsoft Office PowerPoint</Application>
  <PresentationFormat>Экран (4:3)</PresentationFormat>
  <Paragraphs>255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Начальная</vt:lpstr>
      <vt:lpstr>Национальные требования к качеству образования </vt:lpstr>
      <vt:lpstr>План занятия</vt:lpstr>
      <vt:lpstr>Слайд 3</vt:lpstr>
      <vt:lpstr> Государственная программа РФ «Развитие образования» № 295 от 15 апреля 2014 г. </vt:lpstr>
      <vt:lpstr>Государственная программа РФ «Развитие образования» № 295 от 15 апреля 2014 г.</vt:lpstr>
      <vt:lpstr>Государственная программа РФ «Развитие образования» № 295 от 15 апреля 2014 г.</vt:lpstr>
      <vt:lpstr>Государственная программа РФ «Развитие образования» № 295 от 15 апреля 2014 г.</vt:lpstr>
      <vt:lpstr>ФГОС основного общего образования  № 1897 от 17 декабря 2010 г.</vt:lpstr>
      <vt:lpstr>ФГОС основного общего образования  № 1897 от 17 декабря 2010 г.</vt:lpstr>
      <vt:lpstr> Предметные результаты ООП  основного общего образования</vt:lpstr>
      <vt:lpstr>ФГОС ВО по направлению подготовки «Педагогическое образование» (19.12.2014 г.)</vt:lpstr>
      <vt:lpstr>Слайд 12</vt:lpstr>
      <vt:lpstr>Лиссабонская стратегия (2000 г.)</vt:lpstr>
      <vt:lpstr>«Горизонт 2020» (2011 г.) </vt:lpstr>
      <vt:lpstr>«Горизонт 2020» (2011 г.) </vt:lpstr>
      <vt:lpstr>«Горизонт 2020» (2011 г.) </vt:lpstr>
      <vt:lpstr>Факты о финансировании образования в ЕС</vt:lpstr>
      <vt:lpstr>Факты о финансировании образования в ЕС</vt:lpstr>
      <vt:lpstr>Факты о финансировании образования в ЕС</vt:lpstr>
      <vt:lpstr>Слайд 20</vt:lpstr>
      <vt:lpstr>Факты о системе образования США</vt:lpstr>
      <vt:lpstr>Министерство образования США</vt:lpstr>
      <vt:lpstr>Образование в США</vt:lpstr>
      <vt:lpstr>«Лига плюща»</vt:lpstr>
      <vt:lpstr>«Лига плюща»</vt:lpstr>
      <vt:lpstr>Задание к семинару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Национальные требования к качеству образования </dc:title>
  <dc:creator>Женя</dc:creator>
  <cp:lastModifiedBy>Ефимова</cp:lastModifiedBy>
  <cp:revision>49</cp:revision>
  <dcterms:created xsi:type="dcterms:W3CDTF">2015-09-19T09:09:54Z</dcterms:created>
  <dcterms:modified xsi:type="dcterms:W3CDTF">2015-09-20T14:40:47Z</dcterms:modified>
</cp:coreProperties>
</file>