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3" r:id="rId12"/>
    <p:sldId id="268" r:id="rId13"/>
    <p:sldId id="272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90"/>
    <p:restoredTop sz="94707"/>
  </p:normalViewPr>
  <p:slideViewPr>
    <p:cSldViewPr snapToGrid="0" snapToObjects="1">
      <p:cViewPr varScale="1">
        <p:scale>
          <a:sx n="90" d="100"/>
          <a:sy n="90" d="100"/>
        </p:scale>
        <p:origin x="6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10/23/18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tunes.apple.com/ru/developer/memrise/id506043249?l=en&amp;mt=8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itunes.apple.com/ru/app/&#1072;&#1085;&#1075;&#1083;&#1080;&#1081;&#1089;&#1082;&#1080;&#1081;-&#1103;&#1079;&#1099;&#1082;-&#1089;-lingualeo/id480952151?mt=8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oluch.ru/archive/88/17087/" TargetMode="External"/><Relationship Id="rId2" Type="http://schemas.openxmlformats.org/officeDocument/2006/relationships/hyperlink" Target="https://cyberleninka.ru/article/v/mobilnye-tehnologii-v-obuchenii-inostrannomu-yazyku-studentov-nelingvisticheskih-napravleniy-podgotovk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1048;&#1085;&#1090;&#1077;&#1075;&#1088;&#1072;&#1094;&#1080;&#1103;%20&#1084;&#1086;&#1073;&#1080;&#1083;&#1100;&#1085;&#1099;&#1093;%20&#1090;&#1077;&#1093;&#1085;&#1086;&#1083;&#1086;&#1075;&#1080;&#1080;&#774;%20&#1074;%20&#1087;&#1088;&#1086;&#1094;&#1077;&#1089;&#1089;%20&#1086;&#1073;&#1091;&#1095;&#1077;&#1085;&#1080;&#1103;%20&#1072;&#1085;&#1075;&#1083;&#1080;&#1080;&#774;&#1089;&#1082;&#1086;&#1084;&#1091;%20&#1103;&#1079;&#1099;&#1082;&#1091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CA83BD-BD96-0946-8843-F051C5F1C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389" y="135285"/>
            <a:ext cx="10129836" cy="2128838"/>
          </a:xfrm>
        </p:spPr>
        <p:txBody>
          <a:bodyPr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иностранных языков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 44.03.05 «Педагогическое образование»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«Дистанционные технологии в обучении иностранным языкам»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372F03-C3DB-5C49-9961-D640D16A20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388" y="2846294"/>
            <a:ext cx="10129836" cy="800368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МОБИЛЬНОЕ ОБУЧЕНИЕ ИНОСТРАННЫМ ЯЗЫКАМ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48B270-6FA5-7D4B-9321-3FD6F361AB59}"/>
              </a:ext>
            </a:extLst>
          </p:cNvPr>
          <p:cNvSpPr txBox="1"/>
          <p:nvPr/>
        </p:nvSpPr>
        <p:spPr>
          <a:xfrm>
            <a:off x="8701088" y="5029201"/>
            <a:ext cx="3490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Гайбалиева Эвелина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ИИЯ-АВБ-112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Проверила: доц.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Канатова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С.Ш.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63B9A7-B8FA-1B4E-9B5A-332A342B6147}"/>
              </a:ext>
            </a:extLst>
          </p:cNvPr>
          <p:cNvSpPr txBox="1"/>
          <p:nvPr/>
        </p:nvSpPr>
        <p:spPr>
          <a:xfrm>
            <a:off x="4133851" y="6058080"/>
            <a:ext cx="3490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118183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188974-4429-D74B-819C-0C6AE7B77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" y="666750"/>
            <a:ext cx="10487025" cy="76200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24AE61-F481-2945-867B-CF3FD6FE9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1" y="1744662"/>
            <a:ext cx="10487025" cy="43703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Понятие «Мобильное обучение»  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Виды мобильных технологий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Цели и задачи мобильного обучения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Преимущества и недостатки мобильного обучения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Мобильные приложения для изучения иностранного языка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  <a:p>
            <a:pPr marL="457200" indent="-457200">
              <a:buAutoNum type="arabicParenR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23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584CF2-7710-0B4A-8B3F-175877198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4" y="695325"/>
            <a:ext cx="10958515" cy="86868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276C7C-A85C-F449-A812-A95DB1AE1F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1828800"/>
            <a:ext cx="10958514" cy="441483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информационно-коммуникационные технологии одерживают решительную победу в сфере образования во всем мире. </a:t>
            </a:r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многих школах и вузах созданы компьютерные среды обучения, сети повышения квалификации педагогов и преподавателей, имеются сотни порталов известных университетов и фондов, предлагающих открытые образовательные ресурсы в виде учебных курсов и учебников во всех отраслях знания. </a:t>
            </a:r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Появилось и развивается новое направление в образовании – мобильное обучение.</a:t>
            </a:r>
          </a:p>
        </p:txBody>
      </p:sp>
    </p:spTree>
    <p:extLst>
      <p:ext uri="{BB962C8B-B14F-4D97-AF65-F5344CB8AC3E}">
        <p14:creationId xmlns:p14="http://schemas.microsoft.com/office/powerpoint/2010/main" val="2434922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4FB655-F295-A544-9013-F4F9E88E8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2" y="538162"/>
            <a:ext cx="11144251" cy="8991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«Мобильное обучение»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22EAF4-0E23-914F-A992-B88AB1684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2" y="2160589"/>
            <a:ext cx="11144251" cy="42402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«мобильное обучение» 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mobilelearning</a:t>
            </a:r>
            <a:r>
              <a:rPr lang="en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 </a:t>
            </a:r>
            <a:r>
              <a:rPr lang="en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mLearning</a:t>
            </a:r>
            <a:r>
              <a:rPr lang="e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появившийся в англоязычной педагогической литературе около 10 лет назад, последнее время стал все чаше использоваться в нашей стране.</a:t>
            </a:r>
          </a:p>
          <a:p>
            <a:pPr marL="0" indent="0" algn="just"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мобильным обучением понимается электронное обучение с помощью мобильных устройств, независимое от времени и места, с использованием специального программного обеспечения на педагогической основе междисциплинарного и модульного подходов.</a:t>
            </a:r>
          </a:p>
        </p:txBody>
      </p:sp>
    </p:spTree>
    <p:extLst>
      <p:ext uri="{BB962C8B-B14F-4D97-AF65-F5344CB8AC3E}">
        <p14:creationId xmlns:p14="http://schemas.microsoft.com/office/powerpoint/2010/main" val="361640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C8DF4D-A75C-D54A-9887-C0F108DC6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503" y="365760"/>
            <a:ext cx="10998994" cy="71628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мобильных технологий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109C07-A866-5447-B774-ED6F0DB13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503" y="1082039"/>
            <a:ext cx="10998994" cy="2981961"/>
          </a:xfrm>
        </p:spPr>
        <p:txBody>
          <a:bodyPr>
            <a:normAutofit lnSpcReduction="10000"/>
          </a:bodyPr>
          <a:lstStyle/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Мобильные виде технологий делятся на:</a:t>
            </a:r>
          </a:p>
          <a:p>
            <a:pPr marL="400050" lvl="1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Портативные и персональные — мобильные телефоны, планшеты, ноутбуки, цифровые устройства. </a:t>
            </a: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 Стационарные и общедоступные — электронные доски, лингафонное оборудование, оборудование для видеоконференций.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3C56E4-8823-7B48-AEBC-A5844A1EF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749" y="4064001"/>
            <a:ext cx="3052502" cy="20282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A464B9-4264-854F-8ED4-66F7562480D6}"/>
              </a:ext>
            </a:extLst>
          </p:cNvPr>
          <p:cNvSpPr txBox="1"/>
          <p:nvPr/>
        </p:nvSpPr>
        <p:spPr>
          <a:xfrm>
            <a:off x="596504" y="6092219"/>
            <a:ext cx="10998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 с лингафонным оборудованием</a:t>
            </a:r>
          </a:p>
        </p:txBody>
      </p:sp>
    </p:spTree>
    <p:extLst>
      <p:ext uri="{BB962C8B-B14F-4D97-AF65-F5344CB8AC3E}">
        <p14:creationId xmlns:p14="http://schemas.microsoft.com/office/powerpoint/2010/main" val="209554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722443-3D94-4B48-8195-8A984E97D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727" y="365760"/>
            <a:ext cx="11218546" cy="73152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мобильных технологий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9208D2-4383-F443-A17C-8C1C64B18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727" y="1511616"/>
            <a:ext cx="11218545" cy="5117783"/>
          </a:xfrm>
        </p:spPr>
        <p:txBody>
          <a:bodyPr>
            <a:normAutofit lnSpcReduction="10000"/>
          </a:bodyPr>
          <a:lstStyle/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точки зрения иностранных языков выделяют следующие виды мобильных технологий:</a:t>
            </a: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Электронная почти или электронно-почтовая группа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интернет-сервис реализует языковые коммуникационные проекты, развивающие умения письменной речи учащихся.</a:t>
            </a:r>
          </a:p>
          <a:p>
            <a:pPr marL="400050" lvl="1" indent="0"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Подкасты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сервиса подкастов можно развивать умения говорения и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сформировать социокультурную компетенцию обучающихся.</a:t>
            </a:r>
          </a:p>
          <a:p>
            <a:pPr marL="400050" lvl="1" indent="0">
              <a:buNone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Блог-технология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Интернет-технология, позволяющая развивать ряд умений письменной речи учащихся.</a:t>
            </a:r>
          </a:p>
        </p:txBody>
      </p:sp>
    </p:spTree>
    <p:extLst>
      <p:ext uri="{BB962C8B-B14F-4D97-AF65-F5344CB8AC3E}">
        <p14:creationId xmlns:p14="http://schemas.microsoft.com/office/powerpoint/2010/main" val="333635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7256B2-23F8-9F45-825C-0F63A1A02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336" y="365760"/>
            <a:ext cx="11329989" cy="77724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мобильного обучения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14C350-A87C-BC44-9BCC-4180AA411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7" y="2468743"/>
            <a:ext cx="5466397" cy="3416321"/>
          </a:xfrm>
        </p:spPr>
        <p:txBody>
          <a:bodyPr>
            <a:normAutofit fontScale="62500" lnSpcReduction="20000"/>
          </a:bodyPr>
          <a:lstStyle/>
          <a:p>
            <a:pPr marL="400050" lvl="1" indent="0">
              <a:buNone/>
            </a:pPr>
            <a:r>
              <a:rPr lang="ru-RU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Связь в удобное время и в любом месте расширяет возможности коллективной работы</a:t>
            </a:r>
          </a:p>
          <a:p>
            <a:pPr marL="914400" lvl="1" indent="-514350">
              <a:buAutoNum type="arabicPeriod"/>
            </a:pPr>
            <a:endParaRPr lang="en-US" sz="3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en-US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использования мобильных средств, имеющихся у обучающихся</a:t>
            </a:r>
            <a:br>
              <a:rPr lang="ru-RU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en-US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Компактное хранение материала</a:t>
            </a:r>
          </a:p>
          <a:p>
            <a:pPr marL="400050" lvl="1" indent="0">
              <a:buNone/>
            </a:pP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DA5248D7-7C52-9642-8BD1-0B326DB60EAE}"/>
              </a:ext>
            </a:extLst>
          </p:cNvPr>
          <p:cNvCxnSpPr>
            <a:cxnSpLocks/>
          </p:cNvCxnSpPr>
          <p:nvPr/>
        </p:nvCxnSpPr>
        <p:spPr>
          <a:xfrm flipH="1">
            <a:off x="3259454" y="979170"/>
            <a:ext cx="2621280" cy="865189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259EF14A-B239-D244-B6F9-0155C08DF446}"/>
              </a:ext>
            </a:extLst>
          </p:cNvPr>
          <p:cNvCxnSpPr>
            <a:cxnSpLocks/>
          </p:cNvCxnSpPr>
          <p:nvPr/>
        </p:nvCxnSpPr>
        <p:spPr>
          <a:xfrm>
            <a:off x="5880734" y="979170"/>
            <a:ext cx="2804160" cy="865189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289EBCE-BCD7-3940-9084-0DDBE166018D}"/>
              </a:ext>
            </a:extLst>
          </p:cNvPr>
          <p:cNvSpPr txBox="1"/>
          <p:nvPr/>
        </p:nvSpPr>
        <p:spPr>
          <a:xfrm>
            <a:off x="5880734" y="2358709"/>
            <a:ext cx="58635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Персональная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медиатека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электронных образовательных ресурсов, работа с образовательными материалами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Обмен мгновенными сообщениями,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пересылка информации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Тестирование и другие виды контроля успеваемости.</a:t>
            </a:r>
          </a:p>
        </p:txBody>
      </p:sp>
    </p:spTree>
    <p:extLst>
      <p:ext uri="{BB962C8B-B14F-4D97-AF65-F5344CB8AC3E}">
        <p14:creationId xmlns:p14="http://schemas.microsoft.com/office/powerpoint/2010/main" val="42085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5FC4E9-F6B4-D147-A291-BE2983399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4" y="365760"/>
            <a:ext cx="11272839" cy="73152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мобильного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4032FE-27DC-FE4F-B9BD-99145FD7C3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4" y="1494473"/>
            <a:ext cx="11272839" cy="5020628"/>
          </a:xfrm>
        </p:spPr>
        <p:txBody>
          <a:bodyPr>
            <a:noAutofit/>
          </a:bodyPr>
          <a:lstStyle/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Мобильное обучение иностранному языку имеет ряд преимуществ: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Разнообразие форм работы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Возможность обратиться к учебным материалам в любом месте и в любое время.</a:t>
            </a: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Подача материала с иллюстрациями и мультимедийными эффектами.</a:t>
            </a: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Автоматическая и быстрая проверка упражнений</a:t>
            </a:r>
          </a:p>
          <a:p>
            <a:pPr marL="400050" lvl="1" indent="0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Возможность обращения к аутентичных материалам, работа с реальным иностранным языком.</a:t>
            </a:r>
          </a:p>
          <a:p>
            <a:pPr marL="400050" lvl="1" indent="0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Индивидуализация учебного процесса,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выбирать из широкого спектра ресурсов, нужную и интересную информацию.</a:t>
            </a:r>
          </a:p>
          <a:p>
            <a:pPr marL="0" indent="0">
              <a:buNone/>
            </a:pP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741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8DC930-3215-A943-A512-4628E4629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336" y="465773"/>
            <a:ext cx="11272837" cy="73152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мобильного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8D7AB4-4DD7-7C4D-B7C4-48FE063F3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7" y="1611630"/>
            <a:ext cx="11272837" cy="4960620"/>
          </a:xfrm>
        </p:spPr>
        <p:txBody>
          <a:bodyPr>
            <a:normAutofit lnSpcReduction="10000"/>
          </a:bodyPr>
          <a:lstStyle/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очевидных плюсов использование мобильное обучение имеет ряд недостатков</a:t>
            </a:r>
          </a:p>
          <a:p>
            <a:pPr marL="400050" lvl="1" indent="0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При недостаточной степени владения техническим устройством, ученик испытывает дополнительные трудности, что может значительно снизить его мотивацию к обучению.</a:t>
            </a:r>
          </a:p>
          <a:p>
            <a:pPr marL="400050" lvl="1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Отсутствие живого взаимодействия ученика и учителя, отсутствие прямого контакта снижает эффективность обучения.</a:t>
            </a:r>
          </a:p>
          <a:p>
            <a:pPr marL="400050" lvl="1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Мобильное обучение не позволяет в полной мере развить коммуникативную компетенцию учащихся.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54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8B8C99-0C0D-8246-B584-8909D1F5E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69" y="365760"/>
            <a:ext cx="11213305" cy="71628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Мобильные приложения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0838C5-8E95-C946-B600-E52D20894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869" y="1657351"/>
            <a:ext cx="11213306" cy="4486274"/>
          </a:xfrm>
        </p:spPr>
        <p:txBody>
          <a:bodyPr>
            <a:normAutofit/>
          </a:bodyPr>
          <a:lstStyle/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Спектр предлагаемых современному пользователю мобильных приложений широк и охватывает практически все стороны жизни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b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мобильные приложения, направленные на обучение иностранному языку можно условно разделить на две категории: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Приложения, созданные специально в учебных целях</a:t>
            </a:r>
          </a:p>
          <a:p>
            <a:pPr marL="857250" lvl="1" indent="-457200"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Приложения, созданные для использования в различных жизненных ситуациях.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796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9D7BC0-14B3-1345-86FB-92962AAC0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580" y="300038"/>
            <a:ext cx="11272839" cy="728662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Memrise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9D974C9-05EF-5F47-8B35-A4060324370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25917" y="3510795"/>
            <a:ext cx="4540166" cy="2199919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131353-43FF-8045-8A6B-237B3C9E547E}"/>
              </a:ext>
            </a:extLst>
          </p:cNvPr>
          <p:cNvSpPr txBox="1"/>
          <p:nvPr/>
        </p:nvSpPr>
        <p:spPr>
          <a:xfrm>
            <a:off x="459581" y="905827"/>
            <a:ext cx="1127283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endParaRPr lang="ru-RU" sz="2200" dirty="0"/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Данное приложение является хорошим помощником для расширения словарного запаса, методом интервального запоминания. 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приложении существует раздел «Курсы». В каждый курс входит несколько уровней – это наборы слов, объединенные темой . Вы можете учить уровни (наборы слов) по порядку или выбирая уровень произвольно. Закрепить слова в памяти помогут несколько видов упражнений. Повторение происходит в последующих занятиях.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2E005C-E7E5-8449-A5B2-58BBD63B0E88}"/>
              </a:ext>
            </a:extLst>
          </p:cNvPr>
          <p:cNvSpPr txBox="1"/>
          <p:nvPr/>
        </p:nvSpPr>
        <p:spPr>
          <a:xfrm>
            <a:off x="459580" y="6304002"/>
            <a:ext cx="11272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u="sng" dirty="0">
                <a:hlinkClick r:id="rId3"/>
              </a:rPr>
              <a:t>Ссылка на скачивание в </a:t>
            </a:r>
            <a:r>
              <a:rPr lang="en-US" u="sng" dirty="0">
                <a:hlinkClick r:id="rId3"/>
              </a:rPr>
              <a:t>AppStore</a:t>
            </a:r>
            <a:r>
              <a:rPr lang="ru-RU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DA55D9-9908-984F-BDB1-626B5B21E87B}"/>
              </a:ext>
            </a:extLst>
          </p:cNvPr>
          <p:cNvSpPr txBox="1"/>
          <p:nvPr/>
        </p:nvSpPr>
        <p:spPr>
          <a:xfrm>
            <a:off x="459580" y="5915025"/>
            <a:ext cx="11272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Скриншот мобильного приложения «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Memrise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757114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602508-152E-0E46-AB9C-F91A23F1E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8969"/>
            <a:ext cx="12192000" cy="701040"/>
          </a:xfrm>
        </p:spPr>
        <p:txBody>
          <a:bodyPr/>
          <a:lstStyle/>
          <a:p>
            <a:pPr algn="ctr"/>
            <a:r>
              <a:rPr lang="en" b="1" dirty="0" err="1">
                <a:solidFill>
                  <a:schemeClr val="tx1"/>
                </a:solidFill>
              </a:rPr>
              <a:t>LinguaLeo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01BC96-E9DC-A74A-BC2B-DFD14A66DE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257300"/>
            <a:ext cx="11301413" cy="5386387"/>
          </a:xfrm>
        </p:spPr>
        <p:txBody>
          <a:bodyPr>
            <a:noAutofit/>
          </a:bodyPr>
          <a:lstStyle/>
          <a:p>
            <a:pPr marL="57150" indent="0">
              <a:buNone/>
            </a:pPr>
            <a:b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LinguaLeo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позволяет учить новые слова, оттачивать навыки правописания, смотреть видео с субтитрами, разбирать тексты песен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состоит из разделов, посвященных конкретным заданиям. </a:t>
            </a:r>
          </a:p>
          <a:p>
            <a:pPr marL="57150" indent="0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«Джунгли»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этом разделе находятся материалы для чтения и прослушивания аудио/просмотра видео по конкретной теме. </a:t>
            </a:r>
          </a:p>
          <a:p>
            <a:pPr marL="57150" indent="0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«Учиться»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из «Грамматических курсов» и «Видео курсов»</a:t>
            </a:r>
          </a:p>
          <a:p>
            <a:pPr marL="57150" indent="0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 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«Тренировки»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вам выбрать способ для тренировки набранной за время обучения лексики.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5C169F-473E-7545-BFB9-8ABEAE23C430}"/>
              </a:ext>
            </a:extLst>
          </p:cNvPr>
          <p:cNvSpPr txBox="1"/>
          <p:nvPr/>
        </p:nvSpPr>
        <p:spPr>
          <a:xfrm>
            <a:off x="0" y="6243577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Ссылка на скачивание в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AppStore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50D17D-50F9-8641-AD4F-60B38ACC0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240" y="215900"/>
            <a:ext cx="11348957" cy="673100"/>
          </a:xfrm>
        </p:spPr>
        <p:txBody>
          <a:bodyPr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LinguaLeo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BBAF76A-6A67-3E4B-9473-AF8947B7E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40" y="1041400"/>
            <a:ext cx="4622342" cy="2540000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884E809-4F30-DA4E-8D8E-C6F7B7BC8D3F}"/>
              </a:ext>
            </a:extLst>
          </p:cNvPr>
          <p:cNvSpPr txBox="1"/>
          <p:nvPr/>
        </p:nvSpPr>
        <p:spPr>
          <a:xfrm>
            <a:off x="-10214" y="104140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1C8D06D9-A6CB-E14A-8326-C5BA08B3CA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825" y="1030374"/>
            <a:ext cx="4537372" cy="2551026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F88B65C-155E-B840-8177-47F8A4D8C0F6}"/>
              </a:ext>
            </a:extLst>
          </p:cNvPr>
          <p:cNvSpPr txBox="1"/>
          <p:nvPr/>
        </p:nvSpPr>
        <p:spPr>
          <a:xfrm>
            <a:off x="6801371" y="104140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/>
              <a:t>.</a:t>
            </a:r>
          </a:p>
        </p:txBody>
      </p:sp>
      <p:pic>
        <p:nvPicPr>
          <p:cNvPr id="13" name="Рисунок 1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50C17CD-92A3-654E-B1D4-50E19D209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7100" y="4078372"/>
            <a:ext cx="4537372" cy="2551026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485EBA7-6424-BE4F-A578-0D2A774CAC27}"/>
              </a:ext>
            </a:extLst>
          </p:cNvPr>
          <p:cNvSpPr txBox="1"/>
          <p:nvPr/>
        </p:nvSpPr>
        <p:spPr>
          <a:xfrm>
            <a:off x="3425646" y="4014552"/>
            <a:ext cx="391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401106-68FF-C742-8643-56DEEAA49D8D}"/>
              </a:ext>
            </a:extLst>
          </p:cNvPr>
          <p:cNvSpPr txBox="1"/>
          <p:nvPr/>
        </p:nvSpPr>
        <p:spPr>
          <a:xfrm>
            <a:off x="347576" y="3645220"/>
            <a:ext cx="11382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Скриншоты мобильного приложения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LinguaLeo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093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A40B2F-B6B4-9C46-9941-C92C91BAC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165" y="365760"/>
            <a:ext cx="11244264" cy="73152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726CCC-343D-EE49-A352-9FA2D48FC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165" y="1097280"/>
            <a:ext cx="11244263" cy="56035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Перечисленные формы обучения с помощью мобильных устройств позволяют развивать у обучающихся 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Фонетические 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Грамматические 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Письменные навыки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 дают возможность совершенствовать навыки 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Чтения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Говорения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Аудирования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Сфера применения мобильного обучения иностранным языкам распространяется в основном на учеников средней и старшей школы, так как учащиеся начальных классов не всегда способны подходить к подобной форме обучения более осознанно и разумно.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758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A15EDA-610B-F041-B6BC-A1D7FFC04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760"/>
            <a:ext cx="12192000" cy="6705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278B4E-4635-064A-826D-8BF750BF3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60589"/>
            <a:ext cx="12192000" cy="388077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Mobile technologes in teaching foreing languages</a:t>
            </a:r>
            <a:endParaRPr lang="en-US" sz="24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Учебное пособие Логинова А.В. Использование технологии мобильного обучения в образовательном процессе</a:t>
            </a:r>
            <a:endParaRPr lang="ru-RU" sz="24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Образовательная статься Саидовой Зареты «Интеграция мобильных технологий в процесс обучения английскому языку»</a:t>
            </a:r>
            <a:endParaRPr lang="ru-RU" sz="24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5240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Аспект</Template>
  <TotalTime>3160</TotalTime>
  <Words>404</Words>
  <Application>Microsoft Macintosh PowerPoint</Application>
  <PresentationFormat>Широкоэкранный</PresentationFormat>
  <Paragraphs>101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Trebuchet MS</vt:lpstr>
      <vt:lpstr>Wingdings 3</vt:lpstr>
      <vt:lpstr>Аспект</vt:lpstr>
      <vt:lpstr>ФГБОУ ВО «Волгоградский государственный социально-педагогический университет» Институт иностранных языков Направление подготовки 44.03.05 «Педагогическое образование» Дисциплина «Дистанционные технологии в обучении иностранным языкам» </vt:lpstr>
      <vt:lpstr>Содержание</vt:lpstr>
      <vt:lpstr>Введение</vt:lpstr>
      <vt:lpstr>Понятие «Мобильное обучение»</vt:lpstr>
      <vt:lpstr>Виды мобильных технологий</vt:lpstr>
      <vt:lpstr>Виды мобильных технологий</vt:lpstr>
      <vt:lpstr>Цели и задачи мобильного обучения </vt:lpstr>
      <vt:lpstr>Преимущества мобильного обучения</vt:lpstr>
      <vt:lpstr>Недостатки мобильного обучения</vt:lpstr>
      <vt:lpstr>Мобильные приложения</vt:lpstr>
      <vt:lpstr>Memrise</vt:lpstr>
      <vt:lpstr>LinguaLeo</vt:lpstr>
      <vt:lpstr>LinguaLeo</vt:lpstr>
      <vt:lpstr>Заключение</vt:lpstr>
      <vt:lpstr>Источники</vt:lpstr>
    </vt:vector>
  </TitlesOfParts>
  <Manager/>
  <Company/>
  <LinksUpToDate>false</LinksUpToDate>
  <SharedDoc>false</SharedDoc>
  <HyperlinkBase/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Evelina Evelina</dc:creator>
  <cp:keywords/>
  <dc:description/>
  <cp:lastModifiedBy>Evelina Evelina</cp:lastModifiedBy>
  <cp:revision>53</cp:revision>
  <dcterms:created xsi:type="dcterms:W3CDTF">2018-10-02T19:29:31Z</dcterms:created>
  <dcterms:modified xsi:type="dcterms:W3CDTF">2018-10-23T10:07:27Z</dcterms:modified>
  <cp:category/>
</cp:coreProperties>
</file>