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31" r:id="rId1"/>
  </p:sldMasterIdLst>
  <p:sldIdLst>
    <p:sldId id="256" r:id="rId2"/>
    <p:sldId id="257" r:id="rId3"/>
    <p:sldId id="272" r:id="rId4"/>
    <p:sldId id="258" r:id="rId5"/>
    <p:sldId id="259" r:id="rId6"/>
    <p:sldId id="261" r:id="rId7"/>
    <p:sldId id="262" r:id="rId8"/>
    <p:sldId id="263" r:id="rId9"/>
    <p:sldId id="264" r:id="rId10"/>
    <p:sldId id="265" r:id="rId11"/>
    <p:sldId id="267" r:id="rId12"/>
    <p:sldId id="268" r:id="rId13"/>
    <p:sldId id="269" r:id="rId14"/>
    <p:sldId id="270" r:id="rId15"/>
    <p:sldId id="271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5790"/>
    <p:restoredTop sz="94707"/>
  </p:normalViewPr>
  <p:slideViewPr>
    <p:cSldViewPr snapToGrid="0" snapToObjects="1">
      <p:cViewPr varScale="1">
        <p:scale>
          <a:sx n="84" d="100"/>
          <a:sy n="84" d="100"/>
        </p:scale>
        <p:origin x="840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10/25/18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03577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10/25/18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81449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10/25/18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42435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10/25/18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04000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10/25/18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82547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10/25/18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97474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10/25/18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09346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10/25/18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21367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10/25/18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10480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10/25/18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60902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10/25/18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711608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10/25/18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13941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10/25/18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633648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10/25/18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020214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10/25/18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376893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10/25/18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3987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10/25/18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79993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2" r:id="rId1"/>
    <p:sldLayoutId id="2147483833" r:id="rId2"/>
    <p:sldLayoutId id="2147483834" r:id="rId3"/>
    <p:sldLayoutId id="2147483835" r:id="rId4"/>
    <p:sldLayoutId id="2147483836" r:id="rId5"/>
    <p:sldLayoutId id="2147483837" r:id="rId6"/>
    <p:sldLayoutId id="2147483838" r:id="rId7"/>
    <p:sldLayoutId id="2147483839" r:id="rId8"/>
    <p:sldLayoutId id="2147483840" r:id="rId9"/>
    <p:sldLayoutId id="2147483841" r:id="rId10"/>
    <p:sldLayoutId id="2147483842" r:id="rId11"/>
    <p:sldLayoutId id="2147483843" r:id="rId12"/>
    <p:sldLayoutId id="2147483844" r:id="rId13"/>
    <p:sldLayoutId id="2147483845" r:id="rId14"/>
    <p:sldLayoutId id="2147483846" r:id="rId15"/>
    <p:sldLayoutId id="2147483847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rgo-org.ru/ergo.html" TargetMode="External"/><Relationship Id="rId2" Type="http://schemas.openxmlformats.org/officeDocument/2006/relationships/hyperlink" Target="https://ru.wikipedia.org/wiki/&#1069;&#1088;&#1075;&#1086;&#1085;&#1086;&#1084;&#1080;&#1082;&#1072;#&#1056;&#1072;&#1079;&#1076;&#1077;&#1083;&#1099;_&#1101;&#1088;&#1075;&#1086;&#1085;&#1086;&#1084;&#1080;&#1082;&#1080;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920E223-5A15-9D4B-A9B0-51D490E6120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2938" y="2642317"/>
            <a:ext cx="10929937" cy="1497622"/>
          </a:xfrm>
        </p:spPr>
        <p:txBody>
          <a:bodyPr>
            <a:normAutofit/>
          </a:bodyPr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ЭРГОНОМИКА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46129FE-9605-1948-AFFC-AC605E284CF1}"/>
              </a:ext>
            </a:extLst>
          </p:cNvPr>
          <p:cNvSpPr txBox="1"/>
          <p:nvPr/>
        </p:nvSpPr>
        <p:spPr>
          <a:xfrm>
            <a:off x="642938" y="447673"/>
            <a:ext cx="10929937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</a:t>
            </a:r>
          </a:p>
          <a:p>
            <a:pPr algn="ctr"/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«Волгоградский государственный социально-педагогический университет»</a:t>
            </a:r>
          </a:p>
          <a:p>
            <a:pPr algn="ctr"/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Институт иностранных языков</a:t>
            </a:r>
          </a:p>
          <a:p>
            <a:pPr algn="ctr"/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 44.03.05 «Педагогическое образование»</a:t>
            </a:r>
          </a:p>
          <a:p>
            <a:pPr algn="ctr"/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Дисциплина «Дистанционные технологии в обучении иностранным языкам»</a:t>
            </a:r>
          </a:p>
          <a:p>
            <a:endParaRPr lang="ru-RU" sz="2000" dirty="0"/>
          </a:p>
          <a:p>
            <a:endParaRPr lang="ru-RU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C1723E9-9A06-8D42-AA44-260ED23DE48E}"/>
              </a:ext>
            </a:extLst>
          </p:cNvPr>
          <p:cNvSpPr txBox="1"/>
          <p:nvPr/>
        </p:nvSpPr>
        <p:spPr>
          <a:xfrm>
            <a:off x="642938" y="5943600"/>
            <a:ext cx="1092993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Волгоград </a:t>
            </a:r>
          </a:p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2018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B762B43-3D4F-D341-A289-996E92795168}"/>
              </a:ext>
            </a:extLst>
          </p:cNvPr>
          <p:cNvSpPr txBox="1"/>
          <p:nvPr/>
        </p:nvSpPr>
        <p:spPr>
          <a:xfrm>
            <a:off x="8601075" y="5020270"/>
            <a:ext cx="359092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Выполнила: Гайбалиева Эвелина</a:t>
            </a:r>
          </a:p>
          <a:p>
            <a:pPr algn="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Гр. ИИЯ-АВБ-112</a:t>
            </a:r>
          </a:p>
          <a:p>
            <a:pPr algn="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Проверила: доц.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Канатова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С.Ш.</a:t>
            </a:r>
          </a:p>
        </p:txBody>
      </p:sp>
    </p:spTree>
    <p:extLst>
      <p:ext uri="{BB962C8B-B14F-4D97-AF65-F5344CB8AC3E}">
        <p14:creationId xmlns:p14="http://schemas.microsoft.com/office/powerpoint/2010/main" val="11429733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2C01DBF-4270-BE4B-A52F-6953063B2B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7226" y="560877"/>
            <a:ext cx="10887074" cy="1478570"/>
          </a:xfrm>
        </p:spPr>
        <p:txBody>
          <a:bodyPr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Содержание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DDD2922-FBCA-9748-ADEF-9727109C41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7226" y="1300162"/>
            <a:ext cx="10887074" cy="50434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Введение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Понятие «Эргономика»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Цели и задачи эргономики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Разделы эргономики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Направления эргономики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Область применения эргономики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Взаимосвязь эргономики с другими науками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рабочего места</a:t>
            </a:r>
          </a:p>
          <a:p>
            <a:pPr marL="0" indent="0">
              <a:buNone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Заключение </a:t>
            </a:r>
          </a:p>
          <a:p>
            <a:pPr marL="0" indent="0">
              <a:buNone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Источники</a:t>
            </a:r>
          </a:p>
        </p:txBody>
      </p:sp>
    </p:spTree>
    <p:extLst>
      <p:ext uri="{BB962C8B-B14F-4D97-AF65-F5344CB8AC3E}">
        <p14:creationId xmlns:p14="http://schemas.microsoft.com/office/powerpoint/2010/main" val="2024048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8E1B306-F389-214B-8C3F-94DAD5BE2C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2463" y="609601"/>
            <a:ext cx="10887074" cy="947738"/>
          </a:xfrm>
        </p:spPr>
        <p:txBody>
          <a:bodyPr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Введение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E5C9E57-7F2C-474B-87B2-86C6A20BBF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2462" y="1960562"/>
            <a:ext cx="10887074" cy="42116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развитием производства меняются условия, методы и организация трудовой деятельности человека, претерпевают существенное изменение функции, роль и место человека в труде.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Возникновение эргономики обусловлено бурными темпами научно-технического прогресса и возрастанием роли человеческого фактора в общественном производстве. </a:t>
            </a:r>
          </a:p>
          <a:p>
            <a:pPr marL="0" indent="0">
              <a:buNone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Внедрение мощных современных машин, автоматизация и механизация труда, роботизация и компьютеризация остро ставят вопросы о взаимоотношениях человека и техники.</a:t>
            </a:r>
          </a:p>
        </p:txBody>
      </p:sp>
    </p:spTree>
    <p:extLst>
      <p:ext uri="{BB962C8B-B14F-4D97-AF65-F5344CB8AC3E}">
        <p14:creationId xmlns:p14="http://schemas.microsoft.com/office/powerpoint/2010/main" val="11658192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E537637-5C62-8347-B070-AFBA81F743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7225" y="405158"/>
            <a:ext cx="10887075" cy="905916"/>
          </a:xfrm>
        </p:spPr>
        <p:txBody>
          <a:bodyPr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Понятие эргономики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626944E-44EF-BA4E-A8BD-3E65735327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7225" y="2111174"/>
            <a:ext cx="10887075" cy="474682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Эргономика –  (от греч. </a:t>
            </a:r>
            <a:r>
              <a:rPr lang="en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ergon -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и </a:t>
            </a:r>
            <a:r>
              <a:rPr lang="en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nomos -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закон) </a:t>
            </a:r>
          </a:p>
          <a:p>
            <a:pPr marL="0" indent="0">
              <a:buNone/>
            </a:pP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AutoNum type="arabicPeriod"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 научная дисциплина, занимающаяся изучением взаимодействия между людьми и другими элементами систем</a:t>
            </a:r>
          </a:p>
          <a:p>
            <a:pPr marL="457200" indent="-457200">
              <a:buAutoNum type="arabicPeriod"/>
            </a:pP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AutoNum type="arabicPeriod"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Профессия, которая использует теорию, законы, данные и методы конструирования в целях обеспечения здоровья человека и оптимизации общего функционирования системы.</a:t>
            </a:r>
          </a:p>
        </p:txBody>
      </p:sp>
    </p:spTree>
    <p:extLst>
      <p:ext uri="{BB962C8B-B14F-4D97-AF65-F5344CB8AC3E}">
        <p14:creationId xmlns:p14="http://schemas.microsoft.com/office/powerpoint/2010/main" val="14524598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85A8F2F-004D-F741-B519-33450A3BB0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2938" y="228599"/>
            <a:ext cx="11215687" cy="1127443"/>
          </a:xfrm>
        </p:spPr>
        <p:txBody>
          <a:bodyPr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Цели и задачи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EAA3E95-5810-F343-B81E-208D5BCBD8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2938" y="2256041"/>
            <a:ext cx="5200649" cy="4154985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Изучение закономерностей трудовых процессов</a:t>
            </a:r>
          </a:p>
          <a:p>
            <a:pPr marL="457200" indent="-457200">
              <a:buFont typeface="+mj-lt"/>
              <a:buAutoNum type="arabicPeriod"/>
            </a:pP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Определение роли человеческих факторов в трудовой деятельности</a:t>
            </a:r>
          </a:p>
          <a:p>
            <a:pPr marL="457200" indent="-457200">
              <a:buFont typeface="+mj-lt"/>
              <a:buAutoNum type="arabicPeriod"/>
            </a:pP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эффективности производства при соблюдении условий безопасности труда.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B5E652A-E763-9842-A4B2-5BF9B0FC04FE}"/>
              </a:ext>
            </a:extLst>
          </p:cNvPr>
          <p:cNvSpPr txBox="1"/>
          <p:nvPr/>
        </p:nvSpPr>
        <p:spPr>
          <a:xfrm>
            <a:off x="5843587" y="2256042"/>
            <a:ext cx="6015038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eriod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Разработка специфических категорий эргономики, отражающих специфику предмета, содержания и методов.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AutoNum type="arabicPeriod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Поиск и описание связи между трудом человека и эргономическими параметрами технических систем и внешней средой.</a:t>
            </a:r>
          </a:p>
          <a:p>
            <a:pPr marL="457200" indent="-457200">
              <a:buAutoNum type="arabicPeriod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Исследование закономерностей взаимодействия человека и технических систем. </a:t>
            </a:r>
          </a:p>
        </p:txBody>
      </p:sp>
      <p:cxnSp>
        <p:nvCxnSpPr>
          <p:cNvPr id="6" name="Прямая со стрелкой 5">
            <a:extLst>
              <a:ext uri="{FF2B5EF4-FFF2-40B4-BE49-F238E27FC236}">
                <a16:creationId xmlns:a16="http://schemas.microsoft.com/office/drawing/2014/main" id="{39947FB2-FD17-A743-A07F-87FCBBBC5D15}"/>
              </a:ext>
            </a:extLst>
          </p:cNvPr>
          <p:cNvCxnSpPr>
            <a:cxnSpLocks/>
          </p:cNvCxnSpPr>
          <p:nvPr/>
        </p:nvCxnSpPr>
        <p:spPr>
          <a:xfrm flipH="1">
            <a:off x="3782757" y="1356042"/>
            <a:ext cx="1080000" cy="900000"/>
          </a:xfrm>
          <a:prstGeom prst="straightConnector1">
            <a:avLst/>
          </a:prstGeom>
          <a:ln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 стрелкой 6">
            <a:extLst>
              <a:ext uri="{FF2B5EF4-FFF2-40B4-BE49-F238E27FC236}">
                <a16:creationId xmlns:a16="http://schemas.microsoft.com/office/drawing/2014/main" id="{43F3F84A-D317-D34E-87D8-DA27911AB1C6}"/>
              </a:ext>
            </a:extLst>
          </p:cNvPr>
          <p:cNvCxnSpPr>
            <a:cxnSpLocks/>
          </p:cNvCxnSpPr>
          <p:nvPr/>
        </p:nvCxnSpPr>
        <p:spPr>
          <a:xfrm>
            <a:off x="7136889" y="1356042"/>
            <a:ext cx="1080000" cy="900000"/>
          </a:xfrm>
          <a:prstGeom prst="straightConnector1">
            <a:avLst/>
          </a:prstGeom>
          <a:ln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532341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325AFF1-9D30-004B-B1B2-73ABC81D4C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2938" y="420398"/>
            <a:ext cx="10887075" cy="808327"/>
          </a:xfrm>
        </p:spPr>
        <p:txBody>
          <a:bodyPr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Разделы эргономики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45643D9-F4E4-8841-BBAD-35146DBE78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2938" y="1585913"/>
            <a:ext cx="10887075" cy="5143499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Микроэргономика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Занимается исследованием и проектированием систем «человек — машина». В частности, проектирование интерфейсов программных продуктов.</a:t>
            </a:r>
          </a:p>
          <a:p>
            <a:pPr marL="514350" indent="-514350">
              <a:buFont typeface="+mj-lt"/>
              <a:buAutoNum type="arabicPeriod"/>
            </a:pP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Мидиэргономика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 Занимается изучением и проектированием систем «человек — коллектив», «коллектив — организация», «коллектив — машина», «человек — сеть». Исследует производственные взаимодействия на уровне рабочих мест и производственных задач. </a:t>
            </a:r>
          </a:p>
          <a:p>
            <a:pPr marL="514350" indent="-514350">
              <a:buFont typeface="+mj-lt"/>
              <a:buAutoNum type="arabicPeriod"/>
            </a:pP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Макроэргономика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 Исследует и проектирует систему в целом, учитывая все факторы: технические, социальные, организационные. Целью является гармоничная, надежная работа всей системы и всех элементов системы.</a:t>
            </a:r>
          </a:p>
          <a:p>
            <a:pPr>
              <a:buFont typeface="Wingdings" pitchFamily="2" charset="2"/>
              <a:buChar char="Ø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64813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F07BCEE-9704-B449-A4E1-440C70403A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1668" y="520410"/>
            <a:ext cx="10887076" cy="808327"/>
          </a:xfrm>
        </p:spPr>
        <p:txBody>
          <a:bodyPr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направления эргономики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B66EC68-402C-3F49-901D-9713AA1427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1668" y="1542269"/>
            <a:ext cx="10887076" cy="5315731"/>
          </a:xfrm>
        </p:spPr>
        <p:txBody>
          <a:bodyPr>
            <a:norm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Физическая эргономика.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Рассматривает погрузочно-разгрузочные работы, монотонные движения, работу, чреватую мышечно-скелетными расстройствами, компоновку рабочего места и безопасность.</a:t>
            </a:r>
          </a:p>
          <a:p>
            <a:pPr marL="342900" indent="-342900">
              <a:buFont typeface="+mj-lt"/>
              <a:buAutoNum type="arabicPeriod"/>
            </a:pP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Когнитивная эргономика.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Изучает умственную нагрузку, процессы принятия решения, работу высокой квалификации, взаимодействие человека с компьютером.</a:t>
            </a:r>
          </a:p>
          <a:p>
            <a:pPr marL="342900" indent="-342900">
              <a:buFont typeface="+mj-lt"/>
              <a:buAutoNum type="arabicPeriod"/>
            </a:pP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Организационная эргономика.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Нацелена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управление трудовыми ресурсами, проектирование деятельности, проектирование рабочего времени, новые парадигмы организации труда.</a:t>
            </a:r>
          </a:p>
        </p:txBody>
      </p:sp>
    </p:spTree>
    <p:extLst>
      <p:ext uri="{BB962C8B-B14F-4D97-AF65-F5344CB8AC3E}">
        <p14:creationId xmlns:p14="http://schemas.microsoft.com/office/powerpoint/2010/main" val="1019396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0A84213-6CA6-A84D-B933-74FBBF1499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1514" y="420398"/>
            <a:ext cx="10887076" cy="894051"/>
          </a:xfrm>
        </p:spPr>
        <p:txBody>
          <a:bodyPr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Область применения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9ED480B-A9B5-6649-9007-30F4721AF9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1513" y="1314449"/>
            <a:ext cx="10887076" cy="5286375"/>
          </a:xfrm>
        </p:spPr>
        <p:txBody>
          <a:bodyPr>
            <a:normAutofit/>
          </a:bodyPr>
          <a:lstStyle/>
          <a:p>
            <a:pPr marL="0" indent="0">
              <a:buNone/>
            </a:pPr>
            <a:b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Обеспечение эффективности взаимодействия человека в системе «человек – машина – предмет деятельности – среда»</a:t>
            </a:r>
          </a:p>
          <a:p>
            <a:pPr marL="0" indent="0">
              <a:buNone/>
            </a:pP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достижения этого установлены требования эргономики: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Рабочее место должно соответствовать антропометрическим данным.</a:t>
            </a:r>
          </a:p>
          <a:p>
            <a:pPr marL="342900" indent="-342900">
              <a:buFont typeface="+mj-lt"/>
              <a:buAutoNum type="arabicPeriod"/>
            </a:pP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Благоприятное внешнее оформление оборудования.</a:t>
            </a:r>
          </a:p>
          <a:p>
            <a:pPr marL="342900" indent="-342900">
              <a:buFont typeface="+mj-lt"/>
              <a:buAutoNum type="arabicPeriod"/>
            </a:pP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Обязательный учёт физической тяжести работ.</a:t>
            </a:r>
          </a:p>
        </p:txBody>
      </p:sp>
    </p:spTree>
    <p:extLst>
      <p:ext uri="{BB962C8B-B14F-4D97-AF65-F5344CB8AC3E}">
        <p14:creationId xmlns:p14="http://schemas.microsoft.com/office/powerpoint/2010/main" val="3789982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8EF44B0-DE53-5E40-871E-F385FD2A61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7237" y="420398"/>
            <a:ext cx="10887075" cy="822615"/>
          </a:xfrm>
        </p:spPr>
        <p:txBody>
          <a:bodyPr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Взаимосвязь с другими науками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114F72C-B7CD-A948-BCF9-22C89BD129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7237" y="1898968"/>
            <a:ext cx="10887075" cy="482678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Эргономика неразрывно связана с физиологией и психологией труда. </a:t>
            </a:r>
            <a:b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Физиология изучает закономерности протекания и регулирования физиологических процессов во время трудовой деятельности. </a:t>
            </a:r>
          </a:p>
          <a:p>
            <a:pPr marL="457200" indent="-457200">
              <a:buFont typeface="+mj-lt"/>
              <a:buAutoNum type="arabicPeriod"/>
            </a:pP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Психология изучает закономерности психических процессов во время трудовой деятельности. </a:t>
            </a:r>
          </a:p>
          <a:p>
            <a:pPr marL="457200" indent="-457200">
              <a:buFont typeface="+mj-lt"/>
              <a:buAutoNum type="arabicPeriod"/>
            </a:pP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 виды технических наук позволяют создавать и совершенствовать машины. Эргономика позволяет использовать их оптимально.</a:t>
            </a:r>
          </a:p>
        </p:txBody>
      </p:sp>
    </p:spTree>
    <p:extLst>
      <p:ext uri="{BB962C8B-B14F-4D97-AF65-F5344CB8AC3E}">
        <p14:creationId xmlns:p14="http://schemas.microsoft.com/office/powerpoint/2010/main" val="26019482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48E3769-E774-3645-87F1-911B6E973C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6712"/>
            <a:ext cx="10887075" cy="762001"/>
          </a:xfrm>
        </p:spPr>
        <p:txBody>
          <a:bodyPr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рабочего места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206698B-5E2F-FB46-977B-3470DFA1E2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341967"/>
            <a:ext cx="10887075" cy="175842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 организации рабочих мест необходимо учитывать то, что конструкция рабочего места, его размеры и взаимное расположение его элементов должны соответствовать антропометрическим, физиологическим и психофизиологическим данным человека, а также характеру.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65CCF4B-31A4-4B46-9035-62C49816B173}"/>
              </a:ext>
            </a:extLst>
          </p:cNvPr>
          <p:cNvSpPr txBox="1"/>
          <p:nvPr/>
        </p:nvSpPr>
        <p:spPr>
          <a:xfrm>
            <a:off x="628650" y="3313642"/>
            <a:ext cx="10887075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выбор положения работающего необходимо учитывать: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физическую тяжесть работ</a:t>
            </a:r>
          </a:p>
          <a:p>
            <a:pPr marL="457200" indent="-457200">
              <a:buFont typeface="+mj-lt"/>
              <a:buAutoNum type="arabicPeriod"/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размеры рабочей зоны и необходимость передвижения в ней работающего в процессе выполнения работ</a:t>
            </a:r>
          </a:p>
          <a:p>
            <a:pPr marL="457200" indent="-457200">
              <a:buFont typeface="+mj-lt"/>
              <a:buAutoNum type="arabicPeriod"/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статические нагрузки рабочей позы</a:t>
            </a:r>
          </a:p>
          <a:p>
            <a:pPr marL="457200" indent="-457200">
              <a:buFont typeface="+mj-lt"/>
              <a:buAutoNum type="arabicPeriod"/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время пребывания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828065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40BDC6B-8626-0140-93AD-54C28C0C54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210805"/>
            <a:ext cx="10887076" cy="84647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Размещение организационной оснастки</a:t>
            </a:r>
            <a:br>
              <a:rPr lang="ru-RU" b="1" dirty="0"/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F8642A5-9A68-BA46-982B-F48B9A3E4A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799" y="1396538"/>
            <a:ext cx="10887076" cy="2173779"/>
          </a:xfrm>
        </p:spPr>
        <p:txBody>
          <a:bodyPr>
            <a:norm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месте не должно быть ничего лишнего, необходимое должно находиться в непосредственной близости от работающего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Предметы, которыми пользуются чаще, располагаются ближе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Более опасная оснастка должна располагаться ниже менее опасной оснастки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ru-RU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4663BF9-CD4F-4A44-A562-786D2C42FB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19600" y="3570317"/>
            <a:ext cx="3352800" cy="23313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9E88962-A6C0-3F47-836F-4FA9D093BC2A}"/>
              </a:ext>
            </a:extLst>
          </p:cNvPr>
          <p:cNvSpPr txBox="1"/>
          <p:nvPr/>
        </p:nvSpPr>
        <p:spPr>
          <a:xfrm>
            <a:off x="685799" y="5925070"/>
            <a:ext cx="108870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Правильный вариант организации рабочего места</a:t>
            </a:r>
          </a:p>
        </p:txBody>
      </p:sp>
    </p:spTree>
    <p:extLst>
      <p:ext uri="{BB962C8B-B14F-4D97-AF65-F5344CB8AC3E}">
        <p14:creationId xmlns:p14="http://schemas.microsoft.com/office/powerpoint/2010/main" val="2898842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0BA104D-BEED-8A4B-9D5F-20E770B120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2938" y="402808"/>
            <a:ext cx="11244262" cy="883067"/>
          </a:xfrm>
        </p:spPr>
        <p:txBody>
          <a:bodyPr>
            <a:normAutofit/>
          </a:bodyPr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Антропометрическая совместимость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164ADF2-F0B4-3943-AC15-6C1CA24561C2}"/>
              </a:ext>
            </a:extLst>
          </p:cNvPr>
          <p:cNvSpPr txBox="1"/>
          <p:nvPr/>
        </p:nvSpPr>
        <p:spPr>
          <a:xfrm>
            <a:off x="642938" y="1648633"/>
            <a:ext cx="1124426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Антропометрическая совместимость предполагает учет размеров тела человека и возможности обзора внешнего пространства или положения (позы) человека при организации работы.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BC53CE3C-C27C-7945-BE5C-EDC5BFA61D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32200" y="3423046"/>
            <a:ext cx="4927600" cy="19558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79A65179-F40D-4C43-BF43-57D7B4D90B26}"/>
              </a:ext>
            </a:extLst>
          </p:cNvPr>
          <p:cNvSpPr txBox="1"/>
          <p:nvPr/>
        </p:nvSpPr>
        <p:spPr>
          <a:xfrm>
            <a:off x="642938" y="5952929"/>
            <a:ext cx="1124426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Схема биомеханического анализа рабочей позы при устойчивой (а, б) и неустойчивой (в, г) позах; а, в – стоя; б, г – сидя</a:t>
            </a:r>
          </a:p>
        </p:txBody>
      </p:sp>
    </p:spTree>
    <p:extLst>
      <p:ext uri="{BB962C8B-B14F-4D97-AF65-F5344CB8AC3E}">
        <p14:creationId xmlns:p14="http://schemas.microsoft.com/office/powerpoint/2010/main" val="7968623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970B485-BD86-4149-9B77-640A74AE93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8099" y="420399"/>
            <a:ext cx="10886202" cy="836902"/>
          </a:xfrm>
        </p:spPr>
        <p:txBody>
          <a:bodyPr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Заключение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D1BD113-588D-7B4C-9DA2-0B2BD976A4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8100" y="2000250"/>
            <a:ext cx="10886201" cy="428625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Учебный процесс вызывает большое давление на организм и психическую сферу ребенка. </a:t>
            </a:r>
          </a:p>
          <a:p>
            <a:pPr marL="0" indent="0" algn="just">
              <a:buNone/>
            </a:pPr>
            <a:b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 неправильной организации учебной среды и учебной деятельности такие нагрузки затрудняют ее развитие и вредят здоровью обучающегося.</a:t>
            </a:r>
          </a:p>
          <a:p>
            <a:pPr marL="0" indent="0" algn="just">
              <a:buNone/>
            </a:pPr>
            <a:b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Предотвратить это помогают знания и соблюдения требований эргономики, которая исследует различные аспекты гармонизации взаимовлияний окружающей среды и человека в учебно-воспитательном процессе</a:t>
            </a:r>
            <a:r>
              <a:rPr lang="ru-RU" i="1" dirty="0">
                <a:solidFill>
                  <a:schemeClr val="tx1"/>
                </a:solidFill>
              </a:rPr>
              <a:t>. 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82510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8FC913D-E1F4-7442-8EC9-A762AFD266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1513" y="609601"/>
            <a:ext cx="10887075" cy="833438"/>
          </a:xfrm>
        </p:spPr>
        <p:txBody>
          <a:bodyPr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Источники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6A67C3A-7472-7843-9E8D-83172C753F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1513" y="2027767"/>
            <a:ext cx="10887075" cy="2272771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" sz="2400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https://ru.wikipedia.org/wiki/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Эргономика#Разделы_эргономики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Мунипов В.М., Зинченко В.П. Эргономика</a:t>
            </a:r>
          </a:p>
          <a:p>
            <a:pPr marL="457200" indent="-457200">
              <a:buFont typeface="+mj-lt"/>
              <a:buAutoNum type="arabicPeriod"/>
            </a:pPr>
            <a:r>
              <a:rPr lang="en" sz="2400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http://www.ergo-org.ru/ergo.html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921647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1E83CA1-1D5C-FC4A-A2B0-FA5BC56DBA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2938" y="2127278"/>
            <a:ext cx="10887075" cy="1478570"/>
          </a:xfrm>
        </p:spPr>
        <p:txBody>
          <a:bodyPr>
            <a:normAutofit/>
          </a:bodyPr>
          <a:lstStyle/>
          <a:p>
            <a:pPr algn="ctr"/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3001445591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{61A0FD58-9A5C-CA40-8E89-E8BA78296CB3}tf10001069</Template>
  <TotalTime>11152</TotalTime>
  <Words>499</Words>
  <Application>Microsoft Macintosh PowerPoint</Application>
  <PresentationFormat>Широкоэкранный</PresentationFormat>
  <Paragraphs>97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1" baseType="lpstr">
      <vt:lpstr>Arial</vt:lpstr>
      <vt:lpstr>Century Gothic</vt:lpstr>
      <vt:lpstr>Times New Roman</vt:lpstr>
      <vt:lpstr>Wingdings</vt:lpstr>
      <vt:lpstr>Wingdings 3</vt:lpstr>
      <vt:lpstr>Легкий дым</vt:lpstr>
      <vt:lpstr>ЭРГОНОМИКА</vt:lpstr>
      <vt:lpstr>Содержание</vt:lpstr>
      <vt:lpstr>Введение</vt:lpstr>
      <vt:lpstr>Понятие эргономики</vt:lpstr>
      <vt:lpstr>Цели и задачи</vt:lpstr>
      <vt:lpstr>Разделы эргономики</vt:lpstr>
      <vt:lpstr>Основные направления эргономики</vt:lpstr>
      <vt:lpstr>Область применения</vt:lpstr>
      <vt:lpstr>Взаимосвязь с другими науками</vt:lpstr>
      <vt:lpstr>Организация рабочего места</vt:lpstr>
      <vt:lpstr>Размещение организационной оснастки </vt:lpstr>
      <vt:lpstr>Антропометрическая совместимость</vt:lpstr>
      <vt:lpstr>Заключение</vt:lpstr>
      <vt:lpstr>Источники</vt:lpstr>
      <vt:lpstr>Спасибо за внимание!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ЭРГОНОМИКА</dc:title>
  <dc:creator>Evelina Evelina</dc:creator>
  <cp:lastModifiedBy>Evelina Evelina</cp:lastModifiedBy>
  <cp:revision>41</cp:revision>
  <cp:lastPrinted>2018-09-21T06:10:04Z</cp:lastPrinted>
  <dcterms:created xsi:type="dcterms:W3CDTF">2018-09-20T16:22:20Z</dcterms:created>
  <dcterms:modified xsi:type="dcterms:W3CDTF">2018-10-25T19:05:30Z</dcterms:modified>
</cp:coreProperties>
</file>