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0" r:id="rId4"/>
    <p:sldId id="262" r:id="rId5"/>
    <p:sldId id="257" r:id="rId6"/>
    <p:sldId id="261" r:id="rId7"/>
    <p:sldId id="258" r:id="rId8"/>
    <p:sldId id="263" r:id="rId9"/>
    <p:sldId id="259" r:id="rId10"/>
    <p:sldId id="266" r:id="rId11"/>
    <p:sldId id="267" r:id="rId12"/>
    <p:sldId id="264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F58E91F-AD4E-4A11-BF07-5DF69F5EE55B}" v="997" dt="2024-05-21T15:53:20.4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2" autoAdjust="0"/>
    <p:restoredTop sz="94660"/>
  </p:normalViewPr>
  <p:slideViewPr>
    <p:cSldViewPr snapToGrid="0">
      <p:cViewPr varScale="1">
        <p:scale>
          <a:sx n="89" d="100"/>
          <a:sy n="89" d="100"/>
        </p:scale>
        <p:origin x="8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27.05.2024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079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27.05.2024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3711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27.05.2024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6369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27.05.2024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5762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27.05.2024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002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27.05.2024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5335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27.05.2024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8754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27.05.2024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5695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27.05.2024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4169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27.05.2024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727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27.05.2024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2261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2FFB779-270B-4192-84BA-A697F48306DC}" type="datetimeFigureOut">
              <a:rPr lang="ru-RU" smtClean="0"/>
              <a:t>27.05.2024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979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038248A-211C-4EEC-8401-C761B929FB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0A849F-66D9-40C8-BEC8-35AFF8F45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6550" y="260772"/>
            <a:ext cx="11310654" cy="335131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400" kern="1200" err="1">
                <a:solidFill>
                  <a:schemeClr val="tx2"/>
                </a:solidFill>
                <a:latin typeface="Times New Roman"/>
                <a:cs typeface="Times New Roman"/>
              </a:rPr>
              <a:t>Федеральное</a:t>
            </a:r>
            <a:r>
              <a:rPr lang="en-US" sz="2400" kern="1200" dirty="0">
                <a:solidFill>
                  <a:schemeClr val="tx2"/>
                </a:solidFill>
                <a:latin typeface="Times New Roman"/>
                <a:cs typeface="Times New Roman"/>
              </a:rPr>
              <a:t> </a:t>
            </a:r>
            <a:r>
              <a:rPr lang="en-US" sz="2400" kern="1200" err="1">
                <a:solidFill>
                  <a:schemeClr val="tx2"/>
                </a:solidFill>
                <a:latin typeface="Times New Roman"/>
                <a:cs typeface="Times New Roman"/>
              </a:rPr>
              <a:t>государственное</a:t>
            </a:r>
            <a:r>
              <a:rPr lang="en-US" sz="2400" kern="1200" dirty="0">
                <a:solidFill>
                  <a:schemeClr val="tx2"/>
                </a:solidFill>
                <a:latin typeface="Times New Roman"/>
                <a:cs typeface="Times New Roman"/>
              </a:rPr>
              <a:t> </a:t>
            </a:r>
            <a:r>
              <a:rPr lang="en-US" sz="2400" kern="1200" err="1">
                <a:solidFill>
                  <a:schemeClr val="tx2"/>
                </a:solidFill>
                <a:latin typeface="Times New Roman"/>
                <a:cs typeface="Times New Roman"/>
              </a:rPr>
              <a:t>бюджетное</a:t>
            </a:r>
            <a:r>
              <a:rPr lang="en-US" sz="2400" kern="1200" dirty="0">
                <a:solidFill>
                  <a:schemeClr val="tx2"/>
                </a:solidFill>
                <a:latin typeface="Times New Roman"/>
                <a:cs typeface="Times New Roman"/>
              </a:rPr>
              <a:t> </a:t>
            </a:r>
            <a:r>
              <a:rPr lang="en-US" sz="2400" kern="1200" err="1">
                <a:solidFill>
                  <a:schemeClr val="tx2"/>
                </a:solidFill>
                <a:latin typeface="Times New Roman"/>
                <a:cs typeface="Times New Roman"/>
              </a:rPr>
              <a:t>образовательное</a:t>
            </a:r>
            <a:r>
              <a:rPr lang="en-US" sz="2400" kern="1200" dirty="0">
                <a:solidFill>
                  <a:schemeClr val="tx2"/>
                </a:solidFill>
                <a:latin typeface="Times New Roman"/>
                <a:cs typeface="Times New Roman"/>
              </a:rPr>
              <a:t> </a:t>
            </a:r>
            <a:r>
              <a:rPr lang="en-US" sz="2400" kern="1200" err="1">
                <a:solidFill>
                  <a:schemeClr val="tx2"/>
                </a:solidFill>
                <a:latin typeface="Times New Roman"/>
                <a:cs typeface="Times New Roman"/>
              </a:rPr>
              <a:t>учреждение</a:t>
            </a:r>
            <a:r>
              <a:rPr lang="en-US" sz="2400" kern="1200" dirty="0">
                <a:solidFill>
                  <a:schemeClr val="tx2"/>
                </a:solidFill>
                <a:latin typeface="Times New Roman"/>
                <a:cs typeface="Times New Roman"/>
              </a:rPr>
              <a:t> </a:t>
            </a:r>
            <a:br>
              <a:rPr lang="en-US" sz="2400" kern="1200" dirty="0">
                <a:solidFill>
                  <a:schemeClr val="tx2"/>
                </a:solidFill>
                <a:latin typeface="Times New Roman"/>
              </a:rPr>
            </a:br>
            <a:r>
              <a:rPr lang="en-US" sz="2400" kern="1200" err="1">
                <a:solidFill>
                  <a:schemeClr val="tx2"/>
                </a:solidFill>
                <a:latin typeface="Times New Roman"/>
                <a:cs typeface="Times New Roman"/>
              </a:rPr>
              <a:t>высшего</a:t>
            </a:r>
            <a:r>
              <a:rPr lang="en-US" sz="2400" kern="1200" dirty="0">
                <a:solidFill>
                  <a:schemeClr val="tx2"/>
                </a:solidFill>
                <a:latin typeface="Times New Roman"/>
                <a:cs typeface="Times New Roman"/>
              </a:rPr>
              <a:t> </a:t>
            </a:r>
            <a:r>
              <a:rPr lang="en-US" sz="2400" kern="1200" err="1">
                <a:solidFill>
                  <a:schemeClr val="tx2"/>
                </a:solidFill>
                <a:latin typeface="Times New Roman"/>
                <a:cs typeface="Times New Roman"/>
              </a:rPr>
              <a:t>образования</a:t>
            </a:r>
            <a:r>
              <a:rPr lang="en-US" sz="2400" kern="1200" dirty="0">
                <a:solidFill>
                  <a:schemeClr val="tx2"/>
                </a:solidFill>
                <a:latin typeface="Times New Roman"/>
                <a:cs typeface="Times New Roman"/>
              </a:rPr>
              <a:t> </a:t>
            </a:r>
            <a:br>
              <a:rPr lang="en-US" sz="2400" kern="1200" dirty="0">
                <a:solidFill>
                  <a:schemeClr val="tx2"/>
                </a:solidFill>
                <a:latin typeface="Times New Roman"/>
              </a:rPr>
            </a:br>
            <a:r>
              <a:rPr lang="en-US" sz="2400" kern="1200" dirty="0">
                <a:solidFill>
                  <a:schemeClr val="tx2"/>
                </a:solidFill>
                <a:latin typeface="Times New Roman"/>
                <a:cs typeface="Times New Roman"/>
              </a:rPr>
              <a:t>ВОЛГОГРАДСКИЙ СОЦИАЛЬНО-ПЕДАГОГИЧЕСКИЙ </a:t>
            </a:r>
            <a:br>
              <a:rPr lang="en-US" sz="2400" kern="1200" dirty="0">
                <a:solidFill>
                  <a:schemeClr val="tx2"/>
                </a:solidFill>
                <a:latin typeface="Times New Roman"/>
              </a:rPr>
            </a:br>
            <a:r>
              <a:rPr lang="en-US" sz="2400" kern="1200" dirty="0">
                <a:solidFill>
                  <a:schemeClr val="tx2"/>
                </a:solidFill>
                <a:latin typeface="Times New Roman"/>
                <a:cs typeface="Times New Roman"/>
              </a:rPr>
              <a:t>УНИВЕРСИТЕТ</a:t>
            </a:r>
            <a:br>
              <a:rPr lang="en-US" sz="2400" kern="1200" dirty="0">
                <a:solidFill>
                  <a:schemeClr val="tx2"/>
                </a:solidFill>
                <a:latin typeface="Times New Roman"/>
              </a:rPr>
            </a:br>
            <a:br>
              <a:rPr lang="en-US" sz="2400" kern="1200" dirty="0">
                <a:solidFill>
                  <a:schemeClr val="tx2"/>
                </a:solidFill>
                <a:latin typeface="Times New Roman"/>
              </a:rPr>
            </a:br>
            <a:br>
              <a:rPr lang="en-US" sz="2400" kern="1200" dirty="0">
                <a:solidFill>
                  <a:schemeClr val="tx2"/>
                </a:solidFill>
                <a:latin typeface="Times New Roman"/>
              </a:rPr>
            </a:br>
            <a:r>
              <a:rPr lang="en-US" sz="2800" kern="1200" dirty="0">
                <a:solidFill>
                  <a:schemeClr val="tx2"/>
                </a:solidFill>
                <a:latin typeface="Times New Roman"/>
                <a:cs typeface="Times New Roman"/>
              </a:rPr>
              <a:t> </a:t>
            </a:r>
            <a:r>
              <a:rPr lang="en-US" sz="2800" b="1" kern="1200" err="1">
                <a:solidFill>
                  <a:schemeClr val="tx2"/>
                </a:solidFill>
                <a:latin typeface="Times New Roman"/>
                <a:cs typeface="Times New Roman"/>
              </a:rPr>
              <a:t>Презентация</a:t>
            </a:r>
            <a:r>
              <a:rPr lang="en-US" sz="2800" b="1" kern="1200" dirty="0">
                <a:solidFill>
                  <a:schemeClr val="tx2"/>
                </a:solidFill>
                <a:latin typeface="Times New Roman"/>
                <a:cs typeface="Times New Roman"/>
              </a:rPr>
              <a:t> </a:t>
            </a:r>
            <a:r>
              <a:rPr lang="en-US" sz="2800" b="1" kern="1200" err="1">
                <a:solidFill>
                  <a:schemeClr val="tx2"/>
                </a:solidFill>
                <a:latin typeface="Times New Roman"/>
                <a:cs typeface="Times New Roman"/>
              </a:rPr>
              <a:t>на</a:t>
            </a:r>
            <a:r>
              <a:rPr lang="en-US" sz="2800" b="1" kern="1200" dirty="0">
                <a:solidFill>
                  <a:schemeClr val="tx2"/>
                </a:solidFill>
                <a:latin typeface="Times New Roman"/>
                <a:cs typeface="Times New Roman"/>
              </a:rPr>
              <a:t> </a:t>
            </a:r>
            <a:r>
              <a:rPr lang="en-US" sz="2800" b="1" kern="1200" err="1">
                <a:solidFill>
                  <a:schemeClr val="tx2"/>
                </a:solidFill>
                <a:latin typeface="Times New Roman"/>
                <a:cs typeface="Times New Roman"/>
              </a:rPr>
              <a:t>тему</a:t>
            </a:r>
            <a:r>
              <a:rPr lang="en-US" sz="2800" b="1" kern="1200" dirty="0">
                <a:solidFill>
                  <a:schemeClr val="tx2"/>
                </a:solidFill>
                <a:latin typeface="Times New Roman"/>
                <a:cs typeface="Times New Roman"/>
              </a:rPr>
              <a:t>:</a:t>
            </a:r>
            <a:br>
              <a:rPr lang="en-US" sz="2800" b="1" kern="1200" dirty="0">
                <a:latin typeface="Times New Roman"/>
              </a:rPr>
            </a:br>
            <a:r>
              <a:rPr lang="en-US" sz="2800" b="1" kern="1200" err="1">
                <a:solidFill>
                  <a:schemeClr val="tx2"/>
                </a:solidFill>
                <a:latin typeface="Times New Roman"/>
                <a:cs typeface="Times New Roman"/>
              </a:rPr>
              <a:t>Композиция</a:t>
            </a:r>
            <a:r>
              <a:rPr lang="en-US" sz="2800" b="1" kern="1200" dirty="0">
                <a:solidFill>
                  <a:schemeClr val="tx2"/>
                </a:solidFill>
                <a:latin typeface="Times New Roman"/>
                <a:cs typeface="Times New Roman"/>
              </a:rPr>
              <a:t> и </a:t>
            </a:r>
            <a:r>
              <a:rPr lang="en-US" sz="2800" b="1" kern="1200" err="1">
                <a:solidFill>
                  <a:schemeClr val="tx2"/>
                </a:solidFill>
                <a:latin typeface="Times New Roman"/>
                <a:cs typeface="Times New Roman"/>
              </a:rPr>
              <a:t>сюжет</a:t>
            </a:r>
            <a:r>
              <a:rPr lang="en-US" sz="2800" b="1" kern="1200" dirty="0">
                <a:solidFill>
                  <a:schemeClr val="tx2"/>
                </a:solidFill>
                <a:latin typeface="Times New Roman"/>
                <a:cs typeface="Times New Roman"/>
              </a:rPr>
              <a:t>. </a:t>
            </a:r>
            <a:r>
              <a:rPr lang="en-US" sz="2800" b="1" kern="1200" err="1">
                <a:solidFill>
                  <a:schemeClr val="tx2"/>
                </a:solidFill>
                <a:latin typeface="Times New Roman"/>
                <a:cs typeface="Times New Roman"/>
              </a:rPr>
              <a:t>Внесюжетные</a:t>
            </a:r>
            <a:r>
              <a:rPr lang="en-US" sz="2800" b="1" kern="1200" dirty="0">
                <a:solidFill>
                  <a:schemeClr val="tx2"/>
                </a:solidFill>
                <a:latin typeface="Times New Roman"/>
                <a:cs typeface="Times New Roman"/>
              </a:rPr>
              <a:t> </a:t>
            </a:r>
            <a:r>
              <a:rPr lang="en-US" sz="2800" b="1" kern="1200" err="1">
                <a:solidFill>
                  <a:schemeClr val="tx2"/>
                </a:solidFill>
                <a:latin typeface="Times New Roman"/>
                <a:cs typeface="Times New Roman"/>
              </a:rPr>
              <a:t>элементы</a:t>
            </a:r>
            <a:r>
              <a:rPr lang="en-US" sz="2800" b="1" kern="1200" dirty="0">
                <a:solidFill>
                  <a:schemeClr val="tx2"/>
                </a:solidFill>
                <a:latin typeface="Times New Roman"/>
                <a:cs typeface="Times New Roman"/>
              </a:rPr>
              <a:t>.</a:t>
            </a:r>
          </a:p>
          <a:p>
            <a:endParaRPr lang="en-US" sz="900" kern="120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n-US" sz="900" kern="120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542298-A2B1-480F-A11C-A40EDD19B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89890" y="0"/>
            <a:ext cx="3902110" cy="2382977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4AEB45E-B965-46A0-8557-C646B5011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1A22C7-11AD-44B0-9BF7-6E3A45821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7049D82-B7F3-4192-8337-4BDB16955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4A7FAD9-577C-4D2E-A3B5-C6D0A39D4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6549" y="3195779"/>
            <a:ext cx="11763166" cy="3397360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 marL="685800" lvl="2" algn="l">
              <a:spcBef>
                <a:spcPts val="300"/>
              </a:spcBef>
              <a:spcAft>
                <a:spcPts val="300"/>
              </a:spcAft>
            </a:pPr>
            <a:r>
              <a:rPr lang="en-US" dirty="0">
                <a:solidFill>
                  <a:schemeClr val="tx2"/>
                </a:solidFill>
              </a:rPr>
              <a:t>                                                                                                                                                                         </a:t>
            </a:r>
            <a:r>
              <a:rPr lang="en-US" sz="2000" dirty="0">
                <a:solidFill>
                  <a:schemeClr val="tx2"/>
                </a:solidFill>
                <a:latin typeface="Times New Roman"/>
                <a:cs typeface="Times New Roman"/>
              </a:rPr>
              <a:t>    </a:t>
            </a:r>
            <a:endParaRPr lang="ru-RU" sz="200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 marL="685800" lvl="2" algn="l">
              <a:spcBef>
                <a:spcPts val="300"/>
              </a:spcBef>
              <a:spcAft>
                <a:spcPts val="300"/>
              </a:spcAft>
            </a:pPr>
            <a:r>
              <a:rPr lang="en-US" sz="2000" dirty="0">
                <a:solidFill>
                  <a:schemeClr val="tx2"/>
                </a:solidFill>
                <a:latin typeface="Times New Roman"/>
                <a:cs typeface="Times New Roman"/>
              </a:rPr>
              <a:t>                                                                                                                                                               </a:t>
            </a:r>
            <a:r>
              <a:rPr lang="en-US" sz="2000" err="1">
                <a:solidFill>
                  <a:schemeClr val="tx2"/>
                </a:solidFill>
                <a:latin typeface="Times New Roman"/>
                <a:cs typeface="Times New Roman"/>
              </a:rPr>
              <a:t>Выполнили</a:t>
            </a:r>
            <a:r>
              <a:rPr lang="en-US" sz="2000" dirty="0">
                <a:solidFill>
                  <a:schemeClr val="tx2"/>
                </a:solidFill>
                <a:latin typeface="Times New Roman"/>
                <a:cs typeface="Times New Roman"/>
              </a:rPr>
              <a:t>:</a:t>
            </a:r>
            <a:endParaRPr lang="ru-RU" sz="200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 marL="685800" lvl="2" algn="l">
              <a:spcBef>
                <a:spcPts val="300"/>
              </a:spcBef>
              <a:spcAft>
                <a:spcPts val="300"/>
              </a:spcAft>
            </a:pPr>
            <a:r>
              <a:rPr lang="en-US" sz="2000" dirty="0">
                <a:solidFill>
                  <a:schemeClr val="tx2"/>
                </a:solidFill>
                <a:latin typeface="Times New Roman"/>
                <a:cs typeface="Times New Roman"/>
              </a:rPr>
              <a:t>                                                                                                                                                               </a:t>
            </a:r>
            <a:r>
              <a:rPr lang="en-US" sz="2000" err="1">
                <a:solidFill>
                  <a:schemeClr val="tx2"/>
                </a:solidFill>
                <a:latin typeface="Times New Roman"/>
                <a:cs typeface="Times New Roman"/>
              </a:rPr>
              <a:t>студентки</a:t>
            </a:r>
            <a:r>
              <a:rPr lang="en-US" sz="2000" dirty="0">
                <a:solidFill>
                  <a:schemeClr val="tx2"/>
                </a:solidFill>
                <a:latin typeface="Times New Roman"/>
                <a:cs typeface="Times New Roman"/>
              </a:rPr>
              <a:t> </a:t>
            </a:r>
            <a:r>
              <a:rPr lang="en-US" sz="2000" err="1">
                <a:solidFill>
                  <a:schemeClr val="tx2"/>
                </a:solidFill>
                <a:latin typeface="Times New Roman"/>
                <a:cs typeface="Times New Roman"/>
              </a:rPr>
              <a:t>гр</a:t>
            </a:r>
            <a:r>
              <a:rPr lang="en-US" sz="2000" dirty="0">
                <a:solidFill>
                  <a:schemeClr val="tx2"/>
                </a:solidFill>
                <a:latin typeface="Times New Roman"/>
                <a:cs typeface="Times New Roman"/>
              </a:rPr>
              <a:t>. Д-ПАБ-21</a:t>
            </a:r>
          </a:p>
          <a:p>
            <a:pPr marL="685800" lvl="2" algn="l">
              <a:spcBef>
                <a:spcPts val="300"/>
              </a:spcBef>
              <a:spcAft>
                <a:spcPts val="300"/>
              </a:spcAft>
            </a:pPr>
            <a:r>
              <a:rPr lang="en-US" sz="2000" dirty="0">
                <a:solidFill>
                  <a:schemeClr val="tx2"/>
                </a:solidFill>
                <a:latin typeface="Times New Roman"/>
                <a:cs typeface="Times New Roman"/>
              </a:rPr>
              <a:t>                                                                                                                                                                </a:t>
            </a:r>
            <a:r>
              <a:rPr lang="en-US" sz="2000" err="1">
                <a:solidFill>
                  <a:schemeClr val="tx2"/>
                </a:solidFill>
                <a:latin typeface="Times New Roman"/>
                <a:cs typeface="Times New Roman"/>
              </a:rPr>
              <a:t>Маслова</a:t>
            </a:r>
            <a:r>
              <a:rPr lang="en-US" sz="2000" dirty="0">
                <a:solidFill>
                  <a:schemeClr val="tx2"/>
                </a:solidFill>
                <a:latin typeface="Times New Roman"/>
                <a:cs typeface="Times New Roman"/>
              </a:rPr>
              <a:t> </a:t>
            </a:r>
            <a:r>
              <a:rPr lang="en-US" sz="2000" err="1">
                <a:solidFill>
                  <a:schemeClr val="tx2"/>
                </a:solidFill>
                <a:latin typeface="Times New Roman"/>
                <a:cs typeface="Times New Roman"/>
              </a:rPr>
              <a:t>Ева</a:t>
            </a:r>
            <a:r>
              <a:rPr lang="en-US" sz="2000" dirty="0">
                <a:solidFill>
                  <a:schemeClr val="tx2"/>
                </a:solidFill>
                <a:latin typeface="Times New Roman"/>
                <a:cs typeface="Times New Roman"/>
              </a:rPr>
              <a:t>, </a:t>
            </a:r>
          </a:p>
          <a:p>
            <a:pPr marL="685800" lvl="2" algn="l">
              <a:spcBef>
                <a:spcPts val="300"/>
              </a:spcBef>
              <a:spcAft>
                <a:spcPts val="300"/>
              </a:spcAft>
            </a:pPr>
            <a:r>
              <a:rPr lang="en-US" sz="2000" dirty="0">
                <a:solidFill>
                  <a:schemeClr val="tx2"/>
                </a:solidFill>
                <a:latin typeface="Times New Roman"/>
                <a:cs typeface="Times New Roman"/>
              </a:rPr>
              <a:t>                                                                                                                                                                </a:t>
            </a:r>
            <a:r>
              <a:rPr lang="en-US" sz="2000" err="1">
                <a:solidFill>
                  <a:schemeClr val="tx2"/>
                </a:solidFill>
                <a:latin typeface="Times New Roman"/>
                <a:cs typeface="Times New Roman"/>
              </a:rPr>
              <a:t>Авдеева</a:t>
            </a:r>
            <a:r>
              <a:rPr lang="en-US" sz="2000" dirty="0">
                <a:solidFill>
                  <a:schemeClr val="tx2"/>
                </a:solidFill>
                <a:latin typeface="Times New Roman"/>
                <a:cs typeface="Times New Roman"/>
              </a:rPr>
              <a:t> </a:t>
            </a:r>
            <a:r>
              <a:rPr lang="en-US" sz="2000" err="1">
                <a:solidFill>
                  <a:schemeClr val="tx2"/>
                </a:solidFill>
                <a:latin typeface="Times New Roman"/>
                <a:cs typeface="Times New Roman"/>
              </a:rPr>
              <a:t>Виктория</a:t>
            </a:r>
            <a:r>
              <a:rPr lang="en-US" sz="2000" dirty="0">
                <a:solidFill>
                  <a:schemeClr val="tx2"/>
                </a:solidFill>
                <a:latin typeface="Times New Roman"/>
                <a:cs typeface="Times New Roman"/>
              </a:rPr>
              <a:t> </a:t>
            </a:r>
          </a:p>
          <a:p>
            <a:pPr algn="l">
              <a:spcBef>
                <a:spcPts val="1400"/>
              </a:spcBef>
              <a:spcAft>
                <a:spcPts val="200"/>
              </a:spcAft>
            </a:pPr>
            <a:r>
              <a:rPr lang="en-US" sz="2000" dirty="0">
                <a:solidFill>
                  <a:schemeClr val="tx2"/>
                </a:solidFill>
                <a:latin typeface="Times New Roman"/>
                <a:cs typeface="Times New Roman"/>
              </a:rPr>
              <a:t>                                       </a:t>
            </a:r>
          </a:p>
          <a:p>
            <a:pPr algn="l">
              <a:spcBef>
                <a:spcPts val="1400"/>
              </a:spcBef>
              <a:spcAft>
                <a:spcPts val="200"/>
              </a:spcAft>
            </a:pP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/>
              <a:cs typeface="Times New Roman"/>
            </a:endParaRPr>
          </a:p>
          <a:p>
            <a:pPr algn="l">
              <a:spcBef>
                <a:spcPts val="1400"/>
              </a:spcBef>
              <a:spcAft>
                <a:spcPts val="200"/>
              </a:spcAft>
            </a:pP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/>
              <a:cs typeface="Times New Roman"/>
            </a:endParaRPr>
          </a:p>
          <a:p>
            <a:pPr algn="l">
              <a:spcBef>
                <a:spcPts val="1400"/>
              </a:spcBef>
              <a:spcAft>
                <a:spcPts val="200"/>
              </a:spcAft>
            </a:pP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                                                                                       </a:t>
            </a:r>
            <a:r>
              <a:rPr lang="en-US" sz="2000" dirty="0">
                <a:solidFill>
                  <a:schemeClr val="tx2"/>
                </a:solidFill>
                <a:latin typeface="Times New Roman"/>
                <a:cs typeface="Times New Roman"/>
              </a:rPr>
              <a:t>Волгоград-2024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800">
              <a:solidFill>
                <a:schemeClr val="tx2"/>
              </a:solidFill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5C9C35-2375-49EB-B99C-17C87D42F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82671"/>
            <a:ext cx="2898948" cy="2175328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BE7B8C5-3FC9-47E9-B555-AFCB849A4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15B6EFE-6DC2-4A72-AC12-BCCC3638A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E8C1B65-6799-4DD1-B262-01901DA126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3829674-8FAF-4E90-9FB7-C6CE17839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351651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9F1B64-7C58-7B46-A8DC-D50DCB68DE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ru-RU" sz="3600">
                <a:solidFill>
                  <a:schemeClr val="tx2"/>
                </a:solidFill>
                <a:latin typeface="Times New Roman"/>
                <a:cs typeface="Times New Roman"/>
              </a:rPr>
              <a:t>Понятие сюжета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276C396-0F17-5178-2954-CB711062DC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86047" y="804672"/>
            <a:ext cx="5807377" cy="523036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buNone/>
            </a:pPr>
            <a:r>
              <a:rPr lang="ru-RU" sz="1800" dirty="0">
                <a:solidFill>
                  <a:schemeClr val="tx2"/>
                </a:solidFill>
                <a:latin typeface="Times New Roman"/>
                <a:ea typeface="+mn-lt"/>
                <a:cs typeface="+mn-lt"/>
              </a:rPr>
              <a:t>    </a:t>
            </a:r>
            <a:r>
              <a:rPr lang="ru-RU" sz="2400" dirty="0">
                <a:solidFill>
                  <a:schemeClr val="tx2"/>
                </a:solidFill>
                <a:latin typeface="Times New Roman"/>
                <a:ea typeface="+mn-lt"/>
                <a:cs typeface="+mn-lt"/>
              </a:rPr>
              <a:t>СЮЖЕТ (от франц. </a:t>
            </a:r>
            <a:r>
              <a:rPr lang="ru-RU" sz="2400" dirty="0" err="1">
                <a:solidFill>
                  <a:schemeClr val="tx2"/>
                </a:solidFill>
                <a:latin typeface="Times New Roman"/>
                <a:ea typeface="+mn-lt"/>
                <a:cs typeface="+mn-lt"/>
              </a:rPr>
              <a:t>sujet</a:t>
            </a:r>
            <a:r>
              <a:rPr lang="ru-RU" sz="2400" dirty="0">
                <a:solidFill>
                  <a:schemeClr val="tx2"/>
                </a:solidFill>
                <a:latin typeface="Times New Roman"/>
                <a:ea typeface="+mn-lt"/>
                <a:cs typeface="+mn-lt"/>
              </a:rPr>
              <a:t> - предмет) – это развитие действия, ход событий в литературном произведении (эпическом или драматическом). В лирических текстах понятие сюжета отсутствует, лирика строится на переживании. Впервые этот термин использовали Пьер Корнель и Николя Буало, имея в виду происшествия в жизни героев древней литературы.</a:t>
            </a:r>
            <a:endParaRPr lang="ru-RU" sz="2400" dirty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ru-RU" sz="2400" dirty="0">
              <a:solidFill>
                <a:schemeClr val="tx2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88511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12">
            <a:extLst>
              <a:ext uri="{FF2B5EF4-FFF2-40B4-BE49-F238E27FC236}">
                <a16:creationId xmlns:a16="http://schemas.microsoft.com/office/drawing/2014/main" id="{0D7B6173-1D58-48E2-83CF-37350F315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4">
            <a:extLst>
              <a:ext uri="{FF2B5EF4-FFF2-40B4-BE49-F238E27FC236}">
                <a16:creationId xmlns:a16="http://schemas.microsoft.com/office/drawing/2014/main" id="{2F36CA75-CFBF-4844-B719-8FE9EBADA9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6">
            <a:extLst>
              <a:ext uri="{FF2B5EF4-FFF2-40B4-BE49-F238E27FC236}">
                <a16:creationId xmlns:a16="http://schemas.microsoft.com/office/drawing/2014/main" id="{3D4A84B9-E564-4DD0-97F8-DBF1C460C2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8">
            <a:extLst>
              <a:ext uri="{FF2B5EF4-FFF2-40B4-BE49-F238E27FC236}">
                <a16:creationId xmlns:a16="http://schemas.microsoft.com/office/drawing/2014/main" id="{102382E0-0A09-46AE-B955-B911CAFE7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20">
            <a:extLst>
              <a:ext uri="{FF2B5EF4-FFF2-40B4-BE49-F238E27FC236}">
                <a16:creationId xmlns:a16="http://schemas.microsoft.com/office/drawing/2014/main" id="{7DE75D4A-0965-4973-BE75-DECCAC9A96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6" name="Picture 22">
            <a:extLst>
              <a:ext uri="{FF2B5EF4-FFF2-40B4-BE49-F238E27FC236}">
                <a16:creationId xmlns:a16="http://schemas.microsoft.com/office/drawing/2014/main" id="{4A599609-F5C2-4A0B-A992-913F814A63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" y="0"/>
            <a:ext cx="12181172" cy="6858000"/>
          </a:xfrm>
          <a:prstGeom prst="rect">
            <a:avLst/>
          </a:prstGeom>
        </p:spPr>
      </p:pic>
      <p:pic>
        <p:nvPicPr>
          <p:cNvPr id="5" name="Рисунок 4" descr="Изображение выглядит как текст, книга, одежда, Предмет коллекционирования&#10;&#10;Автоматически созданное описание">
            <a:extLst>
              <a:ext uri="{FF2B5EF4-FFF2-40B4-BE49-F238E27FC236}">
                <a16:creationId xmlns:a16="http://schemas.microsoft.com/office/drawing/2014/main" id="{BB088B4D-6F42-8A1F-4634-89323349C76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60000"/>
          </a:blip>
          <a:srcRect l="6432" r="618"/>
          <a:stretch/>
        </p:blipFill>
        <p:spPr>
          <a:xfrm>
            <a:off x="20" y="10"/>
            <a:ext cx="4063768" cy="6857990"/>
          </a:xfrm>
          <a:prstGeom prst="rect">
            <a:avLst/>
          </a:prstGeom>
        </p:spPr>
      </p:pic>
      <p:pic>
        <p:nvPicPr>
          <p:cNvPr id="4" name="Объект 3" descr="Изображение выглядит как текст, Узда, книга, Товары для лошадей&#10;&#10;Автоматически созданное описание">
            <a:extLst>
              <a:ext uri="{FF2B5EF4-FFF2-40B4-BE49-F238E27FC236}">
                <a16:creationId xmlns:a16="http://schemas.microsoft.com/office/drawing/2014/main" id="{5A5B0430-31A5-B62D-AE17-B358EEA73D7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60000"/>
          </a:blip>
          <a:srcRect l="6195" r="488"/>
          <a:stretch/>
        </p:blipFill>
        <p:spPr>
          <a:xfrm>
            <a:off x="4064424" y="10"/>
            <a:ext cx="4063788" cy="6857990"/>
          </a:xfrm>
          <a:prstGeom prst="rect">
            <a:avLst/>
          </a:prstGeom>
        </p:spPr>
      </p:pic>
      <p:pic>
        <p:nvPicPr>
          <p:cNvPr id="6" name="Рисунок 5" descr="Изображение выглядит как текст, человек, книга, Человеческое лицо&#10;&#10;Автоматически созданное описание">
            <a:extLst>
              <a:ext uri="{FF2B5EF4-FFF2-40B4-BE49-F238E27FC236}">
                <a16:creationId xmlns:a16="http://schemas.microsoft.com/office/drawing/2014/main" id="{ADFFADD3-AE0B-CD18-6BC4-66674CA2501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60000"/>
          </a:blip>
          <a:srcRect l="2751" r="3932"/>
          <a:stretch/>
        </p:blipFill>
        <p:spPr>
          <a:xfrm>
            <a:off x="8128212" y="10"/>
            <a:ext cx="4063788" cy="685799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99BD37-ACF3-1439-BC70-C5270627D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1965" y="552807"/>
            <a:ext cx="9801854" cy="2790331"/>
          </a:xfrm>
        </p:spPr>
        <p:txBody>
          <a:bodyPr anchor="b">
            <a:normAutofit/>
          </a:bodyPr>
          <a:lstStyle/>
          <a:p>
            <a:pPr algn="ctr"/>
            <a:r>
              <a:rPr lang="ru-RU" sz="4800" dirty="0">
                <a:solidFill>
                  <a:srgbClr val="FFFFFF"/>
                </a:solidFill>
              </a:rPr>
              <a:t>Хроникальные сюжеты</a:t>
            </a:r>
          </a:p>
        </p:txBody>
      </p:sp>
    </p:spTree>
    <p:extLst>
      <p:ext uri="{BB962C8B-B14F-4D97-AF65-F5344CB8AC3E}">
        <p14:creationId xmlns:p14="http://schemas.microsoft.com/office/powerpoint/2010/main" val="1019037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0D7B6173-1D58-48E2-83CF-37350F315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F36CA75-CFBF-4844-B719-8FE9EBADA9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D4A84B9-E564-4DD0-97F8-DBF1C460C2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02382E0-0A09-46AE-B955-B911CAFE7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DE75D4A-0965-4973-BE75-DECCAC9A96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4A599609-F5C2-4A0B-A992-913F814A63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" y="0"/>
            <a:ext cx="12181172" cy="6858000"/>
          </a:xfrm>
          <a:prstGeom prst="rect">
            <a:avLst/>
          </a:prstGeom>
        </p:spPr>
      </p:pic>
      <p:pic>
        <p:nvPicPr>
          <p:cNvPr id="4" name="Объект 3" descr="Изображение выглядит как текст, Человеческое лицо, одежда, мультфильм&#10;&#10;Автоматически созданное описание">
            <a:extLst>
              <a:ext uri="{FF2B5EF4-FFF2-40B4-BE49-F238E27FC236}">
                <a16:creationId xmlns:a16="http://schemas.microsoft.com/office/drawing/2014/main" id="{A4A7FDEC-94C6-5FE1-F823-841D60D13C6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60000"/>
          </a:blip>
          <a:srcRect r="5191"/>
          <a:stretch/>
        </p:blipFill>
        <p:spPr>
          <a:xfrm>
            <a:off x="20" y="10"/>
            <a:ext cx="4063768" cy="6857990"/>
          </a:xfrm>
          <a:prstGeom prst="rect">
            <a:avLst/>
          </a:prstGeom>
        </p:spPr>
      </p:pic>
      <p:pic>
        <p:nvPicPr>
          <p:cNvPr id="6" name="Рисунок 5" descr="Изображение выглядит как текст, Человеческое лицо, одежда, плакат&#10;&#10;Автоматически созданное описание">
            <a:extLst>
              <a:ext uri="{FF2B5EF4-FFF2-40B4-BE49-F238E27FC236}">
                <a16:creationId xmlns:a16="http://schemas.microsoft.com/office/drawing/2014/main" id="{4100A1C8-1D82-BAE0-86E3-EFD37F39E42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60000"/>
          </a:blip>
          <a:srcRect l="1602" r="4340"/>
          <a:stretch/>
        </p:blipFill>
        <p:spPr>
          <a:xfrm>
            <a:off x="4064424" y="10"/>
            <a:ext cx="4063788" cy="6857990"/>
          </a:xfrm>
          <a:prstGeom prst="rect">
            <a:avLst/>
          </a:prstGeom>
        </p:spPr>
      </p:pic>
      <p:pic>
        <p:nvPicPr>
          <p:cNvPr id="7" name="Рисунок 6" descr="Изображение выглядит как текст, одежда, плакат, платье&#10;&#10;Автоматически созданное описание">
            <a:extLst>
              <a:ext uri="{FF2B5EF4-FFF2-40B4-BE49-F238E27FC236}">
                <a16:creationId xmlns:a16="http://schemas.microsoft.com/office/drawing/2014/main" id="{241AC840-B5EC-246D-CFBD-7B39AA012D3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60000"/>
          </a:blip>
          <a:srcRect l="4351" r="2332"/>
          <a:stretch/>
        </p:blipFill>
        <p:spPr>
          <a:xfrm>
            <a:off x="8128212" y="10"/>
            <a:ext cx="4063788" cy="685799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202A26-9ADD-A8F2-2132-84BEB3AB6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1965" y="552807"/>
            <a:ext cx="9801854" cy="2790331"/>
          </a:xfrm>
        </p:spPr>
        <p:txBody>
          <a:bodyPr anchor="b">
            <a:normAutofit/>
          </a:bodyPr>
          <a:lstStyle/>
          <a:p>
            <a:pPr algn="ctr"/>
            <a:r>
              <a:rPr lang="ru-RU" sz="4800">
                <a:solidFill>
                  <a:srgbClr val="FFFFFF"/>
                </a:solidFill>
              </a:rPr>
              <a:t>Концентрические сюжеты</a:t>
            </a:r>
          </a:p>
        </p:txBody>
      </p:sp>
    </p:spTree>
    <p:extLst>
      <p:ext uri="{BB962C8B-B14F-4D97-AF65-F5344CB8AC3E}">
        <p14:creationId xmlns:p14="http://schemas.microsoft.com/office/powerpoint/2010/main" val="2539418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253A28-52F0-9BF0-9708-F18D7199DF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ru-RU" sz="3600">
                <a:solidFill>
                  <a:schemeClr val="tx2"/>
                </a:solidFill>
              </a:rPr>
              <a:t>Понятие композиции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07CC51D-3586-2F99-227E-7487603475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44662" y="804672"/>
            <a:ext cx="5748762" cy="523036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chemeClr val="tx2"/>
                </a:solidFill>
                <a:latin typeface="PT Sans"/>
              </a:rPr>
              <a:t>Композиция </a:t>
            </a:r>
            <a:r>
              <a:rPr lang="ru-RU" sz="2400" dirty="0">
                <a:solidFill>
                  <a:schemeClr val="tx2"/>
                </a:solidFill>
                <a:latin typeface="PT Sans"/>
              </a:rPr>
              <a:t>(от лат. </a:t>
            </a:r>
            <a:r>
              <a:rPr lang="ru-RU" sz="2400" err="1">
                <a:solidFill>
                  <a:schemeClr val="tx2"/>
                </a:solidFill>
                <a:latin typeface="PT Sans"/>
              </a:rPr>
              <a:t>componere</a:t>
            </a:r>
            <a:r>
              <a:rPr lang="ru-RU" sz="2400" dirty="0">
                <a:solidFill>
                  <a:schemeClr val="tx2"/>
                </a:solidFill>
                <a:latin typeface="PT Sans"/>
              </a:rPr>
              <a:t> - составлять, соединять) - построение произведения, соотношение всех его элементов, создающее целостную картину жизни и способствующее выражению идейного содержания. В композиции различают внешние элементы - деление на части, главы, и внутренние -группировка и расстановка образов. Создавая произведение, писатель тщательно продумывает композицию, место и взаимосвязь образов и других элементов, стремясь придать материалу наибольшую идейно-художественную выразительность.</a:t>
            </a:r>
            <a:endParaRPr lang="ru-RU" sz="24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03599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Изображение выглядит как текст, снимок экрана, графическая вставка, мультфильм&#10;&#10;Автоматически созданное описание">
            <a:extLst>
              <a:ext uri="{FF2B5EF4-FFF2-40B4-BE49-F238E27FC236}">
                <a16:creationId xmlns:a16="http://schemas.microsoft.com/office/drawing/2014/main" id="{313AC8B0-1135-E264-C4FD-1B13A90B6A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8073" y="-1302"/>
            <a:ext cx="11750345" cy="6696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058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3C823D3-D619-407C-89E0-C6F6B1E7A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47F8E3E-2FFA-4A0F-B3C7-E57ADDCFB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062605-B4EF-CD4D-4A94-82A419738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866" y="586522"/>
            <a:ext cx="9843708" cy="1935163"/>
          </a:xfrm>
        </p:spPr>
        <p:txBody>
          <a:bodyPr anchor="b">
            <a:normAutofit/>
          </a:bodyPr>
          <a:lstStyle/>
          <a:p>
            <a:pPr algn="ctr"/>
            <a:r>
              <a:rPr lang="ru-RU" sz="3600">
                <a:solidFill>
                  <a:schemeClr val="tx2"/>
                </a:solidFill>
                <a:latin typeface="system-ui"/>
              </a:rPr>
              <a:t>Выделяют следующие типы композиции с точки зрения организации сюжета в тексте:</a:t>
            </a:r>
          </a:p>
          <a:p>
            <a:pPr algn="ctr"/>
            <a:endParaRPr lang="ru-RU" sz="3600">
              <a:solidFill>
                <a:schemeClr val="tx2"/>
              </a:solidFill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3D939F1-7ABE-4D0E-946A-43F37F556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3346102" cy="2510865"/>
            <a:chOff x="-305" y="-1"/>
            <a:chExt cx="3832880" cy="2876136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3FE0426-0FE4-451E-A8BB-08DA6A6AC2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A32F7E8-35B4-451F-AA07-AECF7CA1D5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097796-C3C8-4772-9EBD-9F5CA368F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C4BC137-BB50-4235-A83F-4B4EEE159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216639-6410-2C2A-8F58-CFBF7514AB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1866" y="2333216"/>
            <a:ext cx="10290748" cy="406333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Arial"/>
              <a:buChar char="•"/>
            </a:pPr>
            <a:r>
              <a:rPr lang="ru-RU" dirty="0">
                <a:solidFill>
                  <a:schemeClr val="tx2"/>
                </a:solidFill>
                <a:ea typeface="+mn-lt"/>
                <a:cs typeface="+mn-lt"/>
              </a:rPr>
              <a:t>линейная </a:t>
            </a:r>
          </a:p>
          <a:p>
            <a:pPr>
              <a:buFont typeface="Arial"/>
              <a:buChar char="•"/>
            </a:pPr>
            <a:r>
              <a:rPr lang="ru-RU" dirty="0">
                <a:solidFill>
                  <a:schemeClr val="tx2"/>
                </a:solidFill>
                <a:ea typeface="+mn-lt"/>
                <a:cs typeface="+mn-lt"/>
              </a:rPr>
              <a:t>обратная (ретроспективная, инверсионная) </a:t>
            </a:r>
          </a:p>
          <a:p>
            <a:pPr>
              <a:buFont typeface="Arial"/>
              <a:buChar char="•"/>
            </a:pPr>
            <a:r>
              <a:rPr lang="ru-RU" dirty="0">
                <a:solidFill>
                  <a:schemeClr val="tx2"/>
                </a:solidFill>
                <a:ea typeface="+mn-lt"/>
                <a:cs typeface="+mn-lt"/>
              </a:rPr>
              <a:t>кольцевая </a:t>
            </a:r>
          </a:p>
          <a:p>
            <a:pPr>
              <a:buFont typeface="Arial"/>
              <a:buChar char="•"/>
            </a:pPr>
            <a:r>
              <a:rPr lang="ru-RU" dirty="0">
                <a:solidFill>
                  <a:schemeClr val="tx2"/>
                </a:solidFill>
                <a:ea typeface="+mn-lt"/>
                <a:cs typeface="+mn-lt"/>
              </a:rPr>
              <a:t>концентрическая </a:t>
            </a:r>
          </a:p>
          <a:p>
            <a:pPr>
              <a:buFont typeface="Arial"/>
              <a:buChar char="•"/>
            </a:pPr>
            <a:r>
              <a:rPr lang="ru-RU" dirty="0">
                <a:solidFill>
                  <a:schemeClr val="tx2"/>
                </a:solidFill>
                <a:ea typeface="+mn-lt"/>
                <a:cs typeface="+mn-lt"/>
              </a:rPr>
              <a:t>зеркальная </a:t>
            </a:r>
          </a:p>
          <a:p>
            <a:pPr>
              <a:buFont typeface="Arial"/>
              <a:buChar char="•"/>
            </a:pPr>
            <a:r>
              <a:rPr lang="ru-RU" dirty="0">
                <a:solidFill>
                  <a:schemeClr val="tx2"/>
                </a:solidFill>
                <a:ea typeface="+mn-lt"/>
                <a:cs typeface="Times New Roman"/>
              </a:rPr>
              <a:t>“монтажная” 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9DB3963A-4187-4A72-9DA4-CA6BADE22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9072780" y="3734338"/>
            <a:ext cx="3878664" cy="236865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2428E75E-001A-4568-B035-574F1303EF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4AC8CFC-1164-4525-82A0-25F75ADCF4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F35C856-5B70-4CA2-BB8F-A37197D8F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50FD8B0-DE97-47B1-84ED-67A3BD00F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8237519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279D90-C8E2-0CA9-F543-9A0435FFA4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ru-RU" sz="3600">
                <a:solidFill>
                  <a:schemeClr val="tx2"/>
                </a:solidFill>
              </a:rPr>
              <a:t>А.А.Блок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C3EC5C0-9CAB-BA6A-186C-4B7F6BCA61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2760" y="804672"/>
            <a:ext cx="5820664" cy="523036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buNone/>
            </a:pPr>
            <a:r>
              <a:rPr lang="ru-RU" dirty="0">
                <a:solidFill>
                  <a:schemeClr val="tx2"/>
                </a:solidFill>
                <a:ea typeface="+mn-lt"/>
                <a:cs typeface="+mn-lt"/>
              </a:rPr>
              <a:t>Ночь, улица, фонарь, аптека,</a:t>
            </a:r>
            <a:endParaRPr lang="ru-RU">
              <a:solidFill>
                <a:schemeClr val="tx2"/>
              </a:solidFill>
            </a:endParaRPr>
          </a:p>
          <a:p>
            <a:pPr>
              <a:buNone/>
            </a:pPr>
            <a:r>
              <a:rPr lang="ru-RU" dirty="0">
                <a:solidFill>
                  <a:schemeClr val="tx2"/>
                </a:solidFill>
                <a:ea typeface="+mn-lt"/>
                <a:cs typeface="+mn-lt"/>
              </a:rPr>
              <a:t>Бессмысленный и тусклый свет.</a:t>
            </a:r>
            <a:endParaRPr lang="ru-RU">
              <a:solidFill>
                <a:schemeClr val="tx2"/>
              </a:solidFill>
            </a:endParaRPr>
          </a:p>
          <a:p>
            <a:pPr>
              <a:buNone/>
            </a:pPr>
            <a:r>
              <a:rPr lang="ru-RU" dirty="0">
                <a:solidFill>
                  <a:schemeClr val="tx2"/>
                </a:solidFill>
                <a:ea typeface="+mn-lt"/>
                <a:cs typeface="+mn-lt"/>
              </a:rPr>
              <a:t>Живи еще хоть четверть века -</a:t>
            </a:r>
            <a:endParaRPr lang="ru-RU">
              <a:solidFill>
                <a:schemeClr val="tx2"/>
              </a:solidFill>
            </a:endParaRPr>
          </a:p>
          <a:p>
            <a:pPr>
              <a:buNone/>
            </a:pPr>
            <a:r>
              <a:rPr lang="ru-RU" dirty="0">
                <a:solidFill>
                  <a:schemeClr val="tx2"/>
                </a:solidFill>
                <a:ea typeface="+mn-lt"/>
                <a:cs typeface="+mn-lt"/>
              </a:rPr>
              <a:t>Всё будет так. Исхода нет.</a:t>
            </a:r>
            <a:endParaRPr lang="ru-RU">
              <a:solidFill>
                <a:schemeClr val="tx2"/>
              </a:solidFill>
            </a:endParaRPr>
          </a:p>
          <a:p>
            <a:pPr>
              <a:buNone/>
            </a:pPr>
            <a:r>
              <a:rPr lang="ru-RU" dirty="0">
                <a:solidFill>
                  <a:schemeClr val="tx2"/>
                </a:solidFill>
                <a:ea typeface="+mn-lt"/>
                <a:cs typeface="+mn-lt"/>
              </a:rPr>
              <a:t>Умрёшь - начнёшь опять сначала,</a:t>
            </a:r>
            <a:endParaRPr lang="ru-RU">
              <a:solidFill>
                <a:schemeClr val="tx2"/>
              </a:solidFill>
            </a:endParaRPr>
          </a:p>
          <a:p>
            <a:pPr>
              <a:buNone/>
            </a:pPr>
            <a:r>
              <a:rPr lang="ru-RU" dirty="0">
                <a:solidFill>
                  <a:schemeClr val="tx2"/>
                </a:solidFill>
                <a:ea typeface="+mn-lt"/>
                <a:cs typeface="+mn-lt"/>
              </a:rPr>
              <a:t>И повторится всё, как встарь:</a:t>
            </a:r>
            <a:endParaRPr lang="ru-RU">
              <a:solidFill>
                <a:schemeClr val="tx2"/>
              </a:solidFill>
            </a:endParaRPr>
          </a:p>
          <a:p>
            <a:pPr>
              <a:buNone/>
            </a:pPr>
            <a:r>
              <a:rPr lang="ru-RU" dirty="0">
                <a:solidFill>
                  <a:schemeClr val="tx2"/>
                </a:solidFill>
                <a:ea typeface="+mn-lt"/>
                <a:cs typeface="+mn-lt"/>
              </a:rPr>
              <a:t>Ночь, ледяная рябь канала,</a:t>
            </a:r>
            <a:endParaRPr lang="ru-RU">
              <a:solidFill>
                <a:schemeClr val="tx2"/>
              </a:solidFill>
            </a:endParaRPr>
          </a:p>
          <a:p>
            <a:pPr>
              <a:buNone/>
            </a:pPr>
            <a:r>
              <a:rPr lang="ru-RU" dirty="0">
                <a:solidFill>
                  <a:schemeClr val="tx2"/>
                </a:solidFill>
                <a:ea typeface="+mn-lt"/>
                <a:cs typeface="+mn-lt"/>
              </a:rPr>
              <a:t>Аптека, улица, фонарь.</a:t>
            </a:r>
            <a:endParaRPr lang="ru-RU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ru-RU" sz="18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6460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EB50FB-024B-3832-36EC-B6724D1A3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ru-RU" sz="3600">
                <a:solidFill>
                  <a:schemeClr val="tx2"/>
                </a:solidFill>
              </a:rPr>
              <a:t>Внесюжетные элементы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5816363-CCF5-2241-56F4-4504D7989D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57093" y="804672"/>
            <a:ext cx="5936331" cy="523036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ru-RU" dirty="0">
                <a:solidFill>
                  <a:schemeClr val="tx2"/>
                </a:solidFill>
              </a:rPr>
              <a:t>-Описание</a:t>
            </a:r>
          </a:p>
          <a:p>
            <a:pPr marL="0" indent="0">
              <a:buNone/>
            </a:pPr>
            <a:r>
              <a:rPr lang="ru-RU" dirty="0">
                <a:solidFill>
                  <a:schemeClr val="tx2"/>
                </a:solidFill>
              </a:rPr>
              <a:t>-Авторские отступления</a:t>
            </a:r>
          </a:p>
          <a:p>
            <a:pPr marL="0" indent="0">
              <a:buNone/>
            </a:pPr>
            <a:r>
              <a:rPr lang="ru-RU" dirty="0">
                <a:solidFill>
                  <a:schemeClr val="tx2"/>
                </a:solidFill>
              </a:rPr>
              <a:t>-Вставные эпизоды</a:t>
            </a:r>
          </a:p>
          <a:p>
            <a:pPr marL="0" indent="0">
              <a:buNone/>
            </a:pPr>
            <a:r>
              <a:rPr lang="ru-RU" dirty="0">
                <a:solidFill>
                  <a:schemeClr val="tx2"/>
                </a:solidFill>
              </a:rPr>
              <a:t>-</a:t>
            </a:r>
            <a:r>
              <a:rPr lang="ru-RU" dirty="0">
                <a:solidFill>
                  <a:schemeClr val="tx2"/>
                </a:solidFill>
                <a:latin typeface="Aptos"/>
                <a:cs typeface="Times New Roman"/>
              </a:rPr>
              <a:t>Художественное опережение </a:t>
            </a:r>
          </a:p>
          <a:p>
            <a:pPr marL="0" indent="0">
              <a:buNone/>
            </a:pPr>
            <a:r>
              <a:rPr lang="ru-RU" dirty="0">
                <a:solidFill>
                  <a:schemeClr val="tx2"/>
                </a:solidFill>
                <a:latin typeface="Aptos"/>
                <a:cs typeface="Times New Roman"/>
              </a:rPr>
              <a:t>-Художественное обрамление </a:t>
            </a:r>
            <a:endParaRPr lang="ru-RU">
              <a:solidFill>
                <a:schemeClr val="tx2"/>
              </a:solidFill>
              <a:latin typeface="Aptos"/>
              <a:cs typeface="Times New Roman"/>
            </a:endParaRPr>
          </a:p>
          <a:p>
            <a:pPr marL="0" indent="0">
              <a:buNone/>
            </a:pPr>
            <a:r>
              <a:rPr lang="ru-RU" dirty="0">
                <a:solidFill>
                  <a:schemeClr val="tx2"/>
                </a:solidFill>
                <a:latin typeface="Aptos"/>
                <a:cs typeface="Times New Roman"/>
              </a:rPr>
              <a:t>-Посвящение </a:t>
            </a:r>
            <a:endParaRPr lang="ru-RU">
              <a:solidFill>
                <a:schemeClr val="tx2"/>
              </a:solidFill>
              <a:latin typeface="Aptos"/>
              <a:cs typeface="Times New Roman"/>
            </a:endParaRPr>
          </a:p>
          <a:p>
            <a:pPr marL="0" indent="0">
              <a:buNone/>
            </a:pPr>
            <a:r>
              <a:rPr lang="ru-RU" dirty="0">
                <a:solidFill>
                  <a:schemeClr val="tx2"/>
                </a:solidFill>
                <a:latin typeface="Aptos"/>
                <a:cs typeface="Times New Roman"/>
              </a:rPr>
              <a:t>-Эпиграф </a:t>
            </a:r>
            <a:endParaRPr lang="ru-RU">
              <a:solidFill>
                <a:schemeClr val="tx2"/>
              </a:solidFill>
              <a:latin typeface="Aptos"/>
              <a:cs typeface="Times New Roman"/>
            </a:endParaRPr>
          </a:p>
          <a:p>
            <a:pPr marL="0" indent="0">
              <a:buNone/>
            </a:pPr>
            <a:r>
              <a:rPr lang="ru-RU" dirty="0">
                <a:solidFill>
                  <a:schemeClr val="tx2"/>
                </a:solidFill>
                <a:latin typeface="Aptos"/>
                <a:cs typeface="Times New Roman"/>
              </a:rPr>
              <a:t>-Заголовок </a:t>
            </a:r>
            <a:endParaRPr lang="ru-RU" dirty="0">
              <a:solidFill>
                <a:schemeClr val="tx2"/>
              </a:solidFill>
              <a:latin typeface="Aptos"/>
            </a:endParaRPr>
          </a:p>
          <a:p>
            <a:pPr marL="0" indent="0">
              <a:buNone/>
            </a:pPr>
            <a:endParaRPr lang="ru-RU" sz="18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9019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63F273-CBA4-56AF-36C0-B48DBD3E5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96251" y="714621"/>
            <a:ext cx="3445167" cy="390145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Описание, авторские отступления, вставные эпизоды</a:t>
            </a:r>
          </a:p>
          <a:p>
            <a:endParaRPr lang="en-US" sz="36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5" name="Рисунок 4" descr="Изображение выглядит как одежда, текст, человек, картина&#10;&#10;Автоматически созданное описание">
            <a:extLst>
              <a:ext uri="{FF2B5EF4-FFF2-40B4-BE49-F238E27FC236}">
                <a16:creationId xmlns:a16="http://schemas.microsoft.com/office/drawing/2014/main" id="{A8EA271A-556C-3BAD-17F6-D7C19F98954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725" r="2642"/>
          <a:stretch/>
        </p:blipFill>
        <p:spPr>
          <a:xfrm>
            <a:off x="-1" y="-1"/>
            <a:ext cx="3787591" cy="6857991"/>
          </a:xfrm>
          <a:prstGeom prst="rect">
            <a:avLst/>
          </a:prstGeom>
        </p:spPr>
      </p:pic>
      <p:pic>
        <p:nvPicPr>
          <p:cNvPr id="4" name="Объект 3" descr="Изображение выглядит как текст, одежда, женщина, Человеческое лицо&#10;&#10;Автоматически созданное описание">
            <a:extLst>
              <a:ext uri="{FF2B5EF4-FFF2-40B4-BE49-F238E27FC236}">
                <a16:creationId xmlns:a16="http://schemas.microsoft.com/office/drawing/2014/main" id="{8DC2A446-9B03-458C-D137-7FB491A77A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10561"/>
          <a:stretch/>
        </p:blipFill>
        <p:spPr>
          <a:xfrm>
            <a:off x="3783324" y="-3"/>
            <a:ext cx="3787591" cy="6857993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3193FD5-6A49-7562-EA76-F15D42E158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99390" y="5181888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71451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E91F5CA-B392-444C-88E3-BF5BAAEBDE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459807F-B6FA-44D3-9A53-C55B6B5688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80681"/>
            <a:ext cx="12192000" cy="2777318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354377-ED5F-852E-172B-EB863A4ED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5060" y="5279511"/>
            <a:ext cx="9681882" cy="73988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Художественное обрамление</a:t>
            </a:r>
          </a:p>
        </p:txBody>
      </p:sp>
      <p:pic>
        <p:nvPicPr>
          <p:cNvPr id="4" name="Объект 3" descr="Изображение выглядит как Человеческое лицо, одежда, человек&#10;&#10;Автоматически созданное описание">
            <a:extLst>
              <a:ext uri="{FF2B5EF4-FFF2-40B4-BE49-F238E27FC236}">
                <a16:creationId xmlns:a16="http://schemas.microsoft.com/office/drawing/2014/main" id="{8C689703-0672-4677-1EF0-0285588D45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798"/>
          <a:stretch/>
        </p:blipFill>
        <p:spPr>
          <a:xfrm>
            <a:off x="20" y="10"/>
            <a:ext cx="12191979" cy="5886523"/>
          </a:xfrm>
          <a:custGeom>
            <a:avLst/>
            <a:gdLst/>
            <a:ahLst/>
            <a:cxnLst/>
            <a:rect l="l" t="t" r="r" b="b"/>
            <a:pathLst>
              <a:path w="12191999" h="5886533">
                <a:moveTo>
                  <a:pt x="4721173" y="4907914"/>
                </a:moveTo>
                <a:lnTo>
                  <a:pt x="4722109" y="4908125"/>
                </a:lnTo>
                <a:cubicBezTo>
                  <a:pt x="4721143" y="4908767"/>
                  <a:pt x="4718263" y="4909373"/>
                  <a:pt x="4717199" y="4909396"/>
                </a:cubicBezTo>
                <a:close/>
                <a:moveTo>
                  <a:pt x="0" y="0"/>
                </a:moveTo>
                <a:lnTo>
                  <a:pt x="12191999" y="0"/>
                </a:lnTo>
                <a:lnTo>
                  <a:pt x="12191999" y="5751311"/>
                </a:lnTo>
                <a:lnTo>
                  <a:pt x="12140860" y="5770509"/>
                </a:lnTo>
                <a:cubicBezTo>
                  <a:pt x="12126656" y="5772723"/>
                  <a:pt x="12093589" y="5827925"/>
                  <a:pt x="12080161" y="5826358"/>
                </a:cubicBezTo>
                <a:cubicBezTo>
                  <a:pt x="11978188" y="5850511"/>
                  <a:pt x="11967361" y="5873564"/>
                  <a:pt x="11917885" y="5861578"/>
                </a:cubicBezTo>
                <a:cubicBezTo>
                  <a:pt x="11872779" y="5859863"/>
                  <a:pt x="11928861" y="5896778"/>
                  <a:pt x="11894610" y="5883738"/>
                </a:cubicBezTo>
                <a:cubicBezTo>
                  <a:pt x="11860359" y="5870698"/>
                  <a:pt x="11736091" y="5807232"/>
                  <a:pt x="11712379" y="5783337"/>
                </a:cubicBezTo>
                <a:cubicBezTo>
                  <a:pt x="11688667" y="5759442"/>
                  <a:pt x="11627912" y="5782933"/>
                  <a:pt x="11585366" y="5740371"/>
                </a:cubicBezTo>
                <a:lnTo>
                  <a:pt x="11516470" y="5663679"/>
                </a:lnTo>
                <a:cubicBezTo>
                  <a:pt x="11468274" y="5661847"/>
                  <a:pt x="11507335" y="5626593"/>
                  <a:pt x="11462692" y="5610127"/>
                </a:cubicBezTo>
                <a:cubicBezTo>
                  <a:pt x="11417567" y="5608500"/>
                  <a:pt x="11408021" y="5556613"/>
                  <a:pt x="11369712" y="5548654"/>
                </a:cubicBezTo>
                <a:cubicBezTo>
                  <a:pt x="11354317" y="5554704"/>
                  <a:pt x="11288328" y="5499810"/>
                  <a:pt x="11273969" y="5488986"/>
                </a:cubicBezTo>
                <a:cubicBezTo>
                  <a:pt x="11231913" y="5490378"/>
                  <a:pt x="11221973" y="5480544"/>
                  <a:pt x="11195084" y="5467967"/>
                </a:cubicBezTo>
                <a:cubicBezTo>
                  <a:pt x="11164086" y="5497749"/>
                  <a:pt x="11171649" y="5471790"/>
                  <a:pt x="11143408" y="5468614"/>
                </a:cubicBezTo>
                <a:cubicBezTo>
                  <a:pt x="11125906" y="5464975"/>
                  <a:pt x="11102603" y="5460835"/>
                  <a:pt x="11085935" y="5459365"/>
                </a:cubicBezTo>
                <a:cubicBezTo>
                  <a:pt x="11057493" y="5459661"/>
                  <a:pt x="11029906" y="5441496"/>
                  <a:pt x="11030953" y="5456484"/>
                </a:cubicBezTo>
                <a:cubicBezTo>
                  <a:pt x="11007784" y="5459001"/>
                  <a:pt x="10982005" y="5463178"/>
                  <a:pt x="10951060" y="5461240"/>
                </a:cubicBezTo>
                <a:cubicBezTo>
                  <a:pt x="10885365" y="5424406"/>
                  <a:pt x="10915288" y="5460968"/>
                  <a:pt x="10857721" y="5448157"/>
                </a:cubicBezTo>
                <a:cubicBezTo>
                  <a:pt x="10806646" y="5435790"/>
                  <a:pt x="10707075" y="5402712"/>
                  <a:pt x="10644616" y="5387039"/>
                </a:cubicBezTo>
                <a:cubicBezTo>
                  <a:pt x="10616446" y="5382224"/>
                  <a:pt x="10558603" y="5371613"/>
                  <a:pt x="10519277" y="5366793"/>
                </a:cubicBezTo>
                <a:cubicBezTo>
                  <a:pt x="10495461" y="5368312"/>
                  <a:pt x="10473830" y="5354868"/>
                  <a:pt x="10445981" y="5364735"/>
                </a:cubicBezTo>
                <a:cubicBezTo>
                  <a:pt x="10436536" y="5368773"/>
                  <a:pt x="10409281" y="5367966"/>
                  <a:pt x="10383865" y="5360888"/>
                </a:cubicBezTo>
                <a:cubicBezTo>
                  <a:pt x="10374827" y="5369095"/>
                  <a:pt x="10347864" y="5360432"/>
                  <a:pt x="10336852" y="5360277"/>
                </a:cubicBezTo>
                <a:cubicBezTo>
                  <a:pt x="10323586" y="5366987"/>
                  <a:pt x="10274741" y="5357921"/>
                  <a:pt x="10261098" y="5350526"/>
                </a:cubicBezTo>
                <a:lnTo>
                  <a:pt x="10126497" y="5339011"/>
                </a:lnTo>
                <a:lnTo>
                  <a:pt x="10082166" y="5336916"/>
                </a:lnTo>
                <a:cubicBezTo>
                  <a:pt x="10074567" y="5338985"/>
                  <a:pt x="10046860" y="5337657"/>
                  <a:pt x="10039237" y="5338580"/>
                </a:cubicBezTo>
                <a:cubicBezTo>
                  <a:pt x="9998458" y="5328479"/>
                  <a:pt x="9984394" y="5327989"/>
                  <a:pt x="9960016" y="5323065"/>
                </a:cubicBezTo>
                <a:cubicBezTo>
                  <a:pt x="9918980" y="5322923"/>
                  <a:pt x="9888741" y="5326122"/>
                  <a:pt x="9847789" y="5316297"/>
                </a:cubicBezTo>
                <a:lnTo>
                  <a:pt x="9728306" y="5296090"/>
                </a:lnTo>
                <a:cubicBezTo>
                  <a:pt x="9675056" y="5305676"/>
                  <a:pt x="9602035" y="5297282"/>
                  <a:pt x="9584504" y="5284670"/>
                </a:cubicBezTo>
                <a:cubicBezTo>
                  <a:pt x="9518952" y="5270394"/>
                  <a:pt x="9415429" y="5244268"/>
                  <a:pt x="9343049" y="5238968"/>
                </a:cubicBezTo>
                <a:lnTo>
                  <a:pt x="9231367" y="5187063"/>
                </a:lnTo>
                <a:lnTo>
                  <a:pt x="9194807" y="5176984"/>
                </a:lnTo>
                <a:lnTo>
                  <a:pt x="9189243" y="5167745"/>
                </a:lnTo>
                <a:lnTo>
                  <a:pt x="9151229" y="5156543"/>
                </a:lnTo>
                <a:lnTo>
                  <a:pt x="9150207" y="5157608"/>
                </a:lnTo>
                <a:cubicBezTo>
                  <a:pt x="9147045" y="5159739"/>
                  <a:pt x="9143081" y="5160831"/>
                  <a:pt x="9137315" y="5159777"/>
                </a:cubicBezTo>
                <a:cubicBezTo>
                  <a:pt x="9138862" y="5179261"/>
                  <a:pt x="9130952" y="5165972"/>
                  <a:pt x="9113809" y="5161143"/>
                </a:cubicBezTo>
                <a:cubicBezTo>
                  <a:pt x="9112388" y="5190326"/>
                  <a:pt x="9068114" y="5155892"/>
                  <a:pt x="9053450" y="5169457"/>
                </a:cubicBezTo>
                <a:lnTo>
                  <a:pt x="9005483" y="5166172"/>
                </a:lnTo>
                <a:lnTo>
                  <a:pt x="9005198" y="5166412"/>
                </a:lnTo>
                <a:cubicBezTo>
                  <a:pt x="9003143" y="5166632"/>
                  <a:pt x="9000324" y="5166304"/>
                  <a:pt x="8996229" y="5165201"/>
                </a:cubicBezTo>
                <a:lnTo>
                  <a:pt x="8990391" y="5163140"/>
                </a:lnTo>
                <a:lnTo>
                  <a:pt x="8974334" y="5159914"/>
                </a:lnTo>
                <a:lnTo>
                  <a:pt x="8968008" y="5160614"/>
                </a:lnTo>
                <a:lnTo>
                  <a:pt x="8963045" y="5162839"/>
                </a:lnTo>
                <a:cubicBezTo>
                  <a:pt x="8954690" y="5154888"/>
                  <a:pt x="8955517" y="5145940"/>
                  <a:pt x="8928985" y="5166027"/>
                </a:cubicBezTo>
                <a:cubicBezTo>
                  <a:pt x="8898031" y="5165007"/>
                  <a:pt x="8789300" y="5150352"/>
                  <a:pt x="8752441" y="5146795"/>
                </a:cubicBezTo>
                <a:cubicBezTo>
                  <a:pt x="8719819" y="5136075"/>
                  <a:pt x="8748194" y="5149736"/>
                  <a:pt x="8707844" y="5144694"/>
                </a:cubicBezTo>
                <a:cubicBezTo>
                  <a:pt x="8671606" y="5125159"/>
                  <a:pt x="8639142" y="5141599"/>
                  <a:pt x="8596068" y="5136122"/>
                </a:cubicBezTo>
                <a:lnTo>
                  <a:pt x="8525227" y="5150964"/>
                </a:lnTo>
                <a:lnTo>
                  <a:pt x="8510980" y="5145049"/>
                </a:lnTo>
                <a:lnTo>
                  <a:pt x="8506164" y="5142048"/>
                </a:lnTo>
                <a:cubicBezTo>
                  <a:pt x="8502646" y="5140271"/>
                  <a:pt x="8500045" y="5139460"/>
                  <a:pt x="8497965" y="5139310"/>
                </a:cubicBezTo>
                <a:lnTo>
                  <a:pt x="8497591" y="5139489"/>
                </a:lnTo>
                <a:lnTo>
                  <a:pt x="8490246" y="5136439"/>
                </a:lnTo>
                <a:lnTo>
                  <a:pt x="8367179" y="5122397"/>
                </a:lnTo>
                <a:cubicBezTo>
                  <a:pt x="8362021" y="5120372"/>
                  <a:pt x="8357730" y="5120720"/>
                  <a:pt x="8353796" y="5122203"/>
                </a:cubicBezTo>
                <a:lnTo>
                  <a:pt x="8352369" y="5123043"/>
                </a:lnTo>
                <a:lnTo>
                  <a:pt x="8320101" y="5105625"/>
                </a:lnTo>
                <a:lnTo>
                  <a:pt x="8314429" y="5105299"/>
                </a:lnTo>
                <a:lnTo>
                  <a:pt x="8295170" y="5091404"/>
                </a:lnTo>
                <a:lnTo>
                  <a:pt x="8284273" y="5085581"/>
                </a:lnTo>
                <a:lnTo>
                  <a:pt x="8283146" y="5081138"/>
                </a:lnTo>
                <a:cubicBezTo>
                  <a:pt x="8280842" y="5077893"/>
                  <a:pt x="8276148" y="5075245"/>
                  <a:pt x="8266072" y="5073963"/>
                </a:cubicBezTo>
                <a:lnTo>
                  <a:pt x="8263373" y="5074193"/>
                </a:lnTo>
                <a:lnTo>
                  <a:pt x="8252030" y="5064350"/>
                </a:lnTo>
                <a:cubicBezTo>
                  <a:pt x="8248856" y="5060500"/>
                  <a:pt x="8246644" y="5056218"/>
                  <a:pt x="8245831" y="5051358"/>
                </a:cubicBezTo>
                <a:cubicBezTo>
                  <a:pt x="8181824" y="5054265"/>
                  <a:pt x="8147127" y="5020143"/>
                  <a:pt x="8090268" y="5005197"/>
                </a:cubicBezTo>
                <a:cubicBezTo>
                  <a:pt x="8025464" y="4982055"/>
                  <a:pt x="7967067" y="4960819"/>
                  <a:pt x="7905404" y="4963224"/>
                </a:cubicBezTo>
                <a:cubicBezTo>
                  <a:pt x="7835116" y="4948312"/>
                  <a:pt x="7780962" y="4946081"/>
                  <a:pt x="7718741" y="4937509"/>
                </a:cubicBezTo>
                <a:lnTo>
                  <a:pt x="7614343" y="4940980"/>
                </a:lnTo>
                <a:lnTo>
                  <a:pt x="7527539" y="4935152"/>
                </a:lnTo>
                <a:lnTo>
                  <a:pt x="7519567" y="4932599"/>
                </a:lnTo>
                <a:cubicBezTo>
                  <a:pt x="7513989" y="4931260"/>
                  <a:pt x="7510169" y="4930910"/>
                  <a:pt x="7507408" y="4931264"/>
                </a:cubicBezTo>
                <a:lnTo>
                  <a:pt x="7507036" y="4931591"/>
                </a:lnTo>
                <a:lnTo>
                  <a:pt x="7495791" y="4929639"/>
                </a:lnTo>
                <a:cubicBezTo>
                  <a:pt x="7476982" y="4925521"/>
                  <a:pt x="7422524" y="4942937"/>
                  <a:pt x="7405387" y="4937744"/>
                </a:cubicBezTo>
                <a:cubicBezTo>
                  <a:pt x="7374785" y="4940694"/>
                  <a:pt x="7333986" y="4941799"/>
                  <a:pt x="7312176" y="4947339"/>
                </a:cubicBezTo>
                <a:lnTo>
                  <a:pt x="7310849" y="4948781"/>
                </a:lnTo>
                <a:lnTo>
                  <a:pt x="7218556" y="4923532"/>
                </a:lnTo>
                <a:lnTo>
                  <a:pt x="7201098" y="4918982"/>
                </a:lnTo>
                <a:lnTo>
                  <a:pt x="7197000" y="4913624"/>
                </a:lnTo>
                <a:cubicBezTo>
                  <a:pt x="7192108" y="4910101"/>
                  <a:pt x="7184502" y="4907962"/>
                  <a:pt x="7170804" y="4908976"/>
                </a:cubicBezTo>
                <a:lnTo>
                  <a:pt x="7096984" y="4896748"/>
                </a:lnTo>
                <a:cubicBezTo>
                  <a:pt x="7061144" y="4895770"/>
                  <a:pt x="7050185" y="4894793"/>
                  <a:pt x="7018492" y="4897122"/>
                </a:cubicBezTo>
                <a:cubicBezTo>
                  <a:pt x="6937524" y="4886184"/>
                  <a:pt x="6943641" y="4862018"/>
                  <a:pt x="6904142" y="4867616"/>
                </a:cubicBezTo>
                <a:cubicBezTo>
                  <a:pt x="6871918" y="4872824"/>
                  <a:pt x="6787985" y="4853750"/>
                  <a:pt x="6708218" y="4839661"/>
                </a:cubicBezTo>
                <a:cubicBezTo>
                  <a:pt x="6649102" y="4830206"/>
                  <a:pt x="6628102" y="4816105"/>
                  <a:pt x="6549451" y="4810885"/>
                </a:cubicBezTo>
                <a:cubicBezTo>
                  <a:pt x="6472150" y="4766795"/>
                  <a:pt x="6409692" y="4790518"/>
                  <a:pt x="6317556" y="4764085"/>
                </a:cubicBezTo>
                <a:cubicBezTo>
                  <a:pt x="6297547" y="4748563"/>
                  <a:pt x="6209288" y="4765756"/>
                  <a:pt x="6168670" y="4761998"/>
                </a:cubicBezTo>
                <a:cubicBezTo>
                  <a:pt x="6128052" y="4758240"/>
                  <a:pt x="6090536" y="4744692"/>
                  <a:pt x="6073844" y="4741536"/>
                </a:cubicBezTo>
                <a:lnTo>
                  <a:pt x="6068526" y="4743073"/>
                </a:lnTo>
                <a:lnTo>
                  <a:pt x="6048634" y="4742390"/>
                </a:lnTo>
                <a:lnTo>
                  <a:pt x="6041279" y="4750739"/>
                </a:lnTo>
                <a:lnTo>
                  <a:pt x="6010088" y="4755832"/>
                </a:lnTo>
                <a:cubicBezTo>
                  <a:pt x="5998677" y="4756419"/>
                  <a:pt x="5970124" y="4755506"/>
                  <a:pt x="5957373" y="4752188"/>
                </a:cubicBezTo>
                <a:lnTo>
                  <a:pt x="5758915" y="4736496"/>
                </a:lnTo>
                <a:lnTo>
                  <a:pt x="5626957" y="4735473"/>
                </a:lnTo>
                <a:lnTo>
                  <a:pt x="5470902" y="4749493"/>
                </a:lnTo>
                <a:cubicBezTo>
                  <a:pt x="5478131" y="4762521"/>
                  <a:pt x="5439006" y="4748455"/>
                  <a:pt x="5432757" y="4760746"/>
                </a:cubicBezTo>
                <a:cubicBezTo>
                  <a:pt x="5429365" y="4770778"/>
                  <a:pt x="5391824" y="4775462"/>
                  <a:pt x="5381664" y="4778448"/>
                </a:cubicBezTo>
                <a:lnTo>
                  <a:pt x="5261760" y="4798865"/>
                </a:lnTo>
                <a:cubicBezTo>
                  <a:pt x="5251595" y="4799049"/>
                  <a:pt x="5230547" y="4807359"/>
                  <a:pt x="5222959" y="4809989"/>
                </a:cubicBezTo>
                <a:lnTo>
                  <a:pt x="5174657" y="4812979"/>
                </a:lnTo>
                <a:lnTo>
                  <a:pt x="5156551" y="4820202"/>
                </a:lnTo>
                <a:lnTo>
                  <a:pt x="5142595" y="4823602"/>
                </a:lnTo>
                <a:lnTo>
                  <a:pt x="5139593" y="4825703"/>
                </a:lnTo>
                <a:cubicBezTo>
                  <a:pt x="5133873" y="4829743"/>
                  <a:pt x="5128076" y="4833554"/>
                  <a:pt x="5121656" y="4836556"/>
                </a:cubicBezTo>
                <a:cubicBezTo>
                  <a:pt x="5108317" y="4807937"/>
                  <a:pt x="5064853" y="4857373"/>
                  <a:pt x="5065787" y="4829985"/>
                </a:cubicBezTo>
                <a:cubicBezTo>
                  <a:pt x="5028193" y="4841501"/>
                  <a:pt x="5038944" y="4812412"/>
                  <a:pt x="5011510" y="4846366"/>
                </a:cubicBezTo>
                <a:cubicBezTo>
                  <a:pt x="4937023" y="4845983"/>
                  <a:pt x="4916353" y="4832976"/>
                  <a:pt x="4840437" y="4870383"/>
                </a:cubicBezTo>
                <a:cubicBezTo>
                  <a:pt x="4806739" y="4887025"/>
                  <a:pt x="4784106" y="4898171"/>
                  <a:pt x="4762444" y="4898151"/>
                </a:cubicBezTo>
                <a:cubicBezTo>
                  <a:pt x="4741323" y="4902652"/>
                  <a:pt x="4729481" y="4905474"/>
                  <a:pt x="4723182" y="4907166"/>
                </a:cubicBezTo>
                <a:lnTo>
                  <a:pt x="4721173" y="4907914"/>
                </a:lnTo>
                <a:lnTo>
                  <a:pt x="4715524" y="4906639"/>
                </a:lnTo>
                <a:cubicBezTo>
                  <a:pt x="4680148" y="4913595"/>
                  <a:pt x="4524744" y="4914403"/>
                  <a:pt x="4515810" y="4916541"/>
                </a:cubicBezTo>
                <a:cubicBezTo>
                  <a:pt x="4457819" y="4929653"/>
                  <a:pt x="4462659" y="4930394"/>
                  <a:pt x="4428539" y="4927192"/>
                </a:cubicBezTo>
                <a:cubicBezTo>
                  <a:pt x="4423303" y="4923821"/>
                  <a:pt x="4368974" y="4930115"/>
                  <a:pt x="4362872" y="4928538"/>
                </a:cubicBezTo>
                <a:lnTo>
                  <a:pt x="4316962" y="4921923"/>
                </a:lnTo>
                <a:lnTo>
                  <a:pt x="4315106" y="4923264"/>
                </a:lnTo>
                <a:cubicBezTo>
                  <a:pt x="4306123" y="4926635"/>
                  <a:pt x="4299993" y="4926634"/>
                  <a:pt x="4295140" y="4925143"/>
                </a:cubicBezTo>
                <a:lnTo>
                  <a:pt x="4290059" y="4922226"/>
                </a:lnTo>
                <a:lnTo>
                  <a:pt x="4276138" y="4922472"/>
                </a:lnTo>
                <a:lnTo>
                  <a:pt x="4248113" y="4920148"/>
                </a:lnTo>
                <a:lnTo>
                  <a:pt x="4202046" y="4922943"/>
                </a:lnTo>
                <a:cubicBezTo>
                  <a:pt x="4201945" y="4923363"/>
                  <a:pt x="4201842" y="4923782"/>
                  <a:pt x="4201741" y="4924202"/>
                </a:cubicBezTo>
                <a:cubicBezTo>
                  <a:pt x="4200116" y="4927039"/>
                  <a:pt x="4197140" y="4929158"/>
                  <a:pt x="4191245" y="4929836"/>
                </a:cubicBezTo>
                <a:cubicBezTo>
                  <a:pt x="4204212" y="4947125"/>
                  <a:pt x="4161274" y="4945230"/>
                  <a:pt x="4142742" y="4945701"/>
                </a:cubicBezTo>
                <a:cubicBezTo>
                  <a:pt x="4124717" y="4952767"/>
                  <a:pt x="4099099" y="4966347"/>
                  <a:pt x="4083094" y="4972234"/>
                </a:cubicBezTo>
                <a:lnTo>
                  <a:pt x="4074543" y="4973069"/>
                </a:lnTo>
                <a:cubicBezTo>
                  <a:pt x="4074504" y="4973170"/>
                  <a:pt x="4074463" y="4973269"/>
                  <a:pt x="4074424" y="4973368"/>
                </a:cubicBezTo>
                <a:cubicBezTo>
                  <a:pt x="4072678" y="4974152"/>
                  <a:pt x="4069906" y="4974653"/>
                  <a:pt x="4065507" y="4974812"/>
                </a:cubicBezTo>
                <a:lnTo>
                  <a:pt x="4058951" y="4974594"/>
                </a:lnTo>
                <a:lnTo>
                  <a:pt x="4042361" y="4976215"/>
                </a:lnTo>
                <a:lnTo>
                  <a:pt x="4036993" y="4978649"/>
                </a:lnTo>
                <a:lnTo>
                  <a:pt x="4035360" y="4982316"/>
                </a:lnTo>
                <a:lnTo>
                  <a:pt x="4033775" y="4982081"/>
                </a:lnTo>
                <a:cubicBezTo>
                  <a:pt x="4021424" y="4977217"/>
                  <a:pt x="4016874" y="4968841"/>
                  <a:pt x="4004535" y="4994649"/>
                </a:cubicBezTo>
                <a:cubicBezTo>
                  <a:pt x="3976667" y="4987584"/>
                  <a:pt x="3972977" y="5002913"/>
                  <a:pt x="3936843" y="5012106"/>
                </a:cubicBezTo>
                <a:cubicBezTo>
                  <a:pt x="3920506" y="5004382"/>
                  <a:pt x="3908535" y="5009071"/>
                  <a:pt x="3897272" y="5017761"/>
                </a:cubicBezTo>
                <a:cubicBezTo>
                  <a:pt x="3861092" y="5017265"/>
                  <a:pt x="3829628" y="5031135"/>
                  <a:pt x="3789757" y="5037999"/>
                </a:cubicBezTo>
                <a:cubicBezTo>
                  <a:pt x="3741007" y="5052705"/>
                  <a:pt x="3725129" y="5054682"/>
                  <a:pt x="3682510" y="5061922"/>
                </a:cubicBezTo>
                <a:lnTo>
                  <a:pt x="3610032" y="5094193"/>
                </a:lnTo>
                <a:lnTo>
                  <a:pt x="3603852" y="5092831"/>
                </a:lnTo>
                <a:cubicBezTo>
                  <a:pt x="3599580" y="5092212"/>
                  <a:pt x="3596726" y="5092212"/>
                  <a:pt x="3594733" y="5092667"/>
                </a:cubicBezTo>
                <a:lnTo>
                  <a:pt x="3594498" y="5092936"/>
                </a:lnTo>
                <a:lnTo>
                  <a:pt x="3585975" y="5092246"/>
                </a:lnTo>
                <a:cubicBezTo>
                  <a:pt x="3571623" y="5090455"/>
                  <a:pt x="3549389" y="5104654"/>
                  <a:pt x="3536132" y="5101945"/>
                </a:cubicBezTo>
                <a:cubicBezTo>
                  <a:pt x="3513940" y="5106241"/>
                  <a:pt x="3488622" y="5099976"/>
                  <a:pt x="3473220" y="5105606"/>
                </a:cubicBezTo>
                <a:lnTo>
                  <a:pt x="3400725" y="5117654"/>
                </a:lnTo>
                <a:lnTo>
                  <a:pt x="3375935" y="5106247"/>
                </a:lnTo>
                <a:lnTo>
                  <a:pt x="3348219" y="5109860"/>
                </a:lnTo>
                <a:cubicBezTo>
                  <a:pt x="3337206" y="5110533"/>
                  <a:pt x="3327054" y="5111295"/>
                  <a:pt x="3319639" y="5114795"/>
                </a:cubicBezTo>
                <a:lnTo>
                  <a:pt x="3248529" y="5133347"/>
                </a:lnTo>
                <a:lnTo>
                  <a:pt x="3210308" y="5119794"/>
                </a:lnTo>
                <a:cubicBezTo>
                  <a:pt x="3206088" y="5117870"/>
                  <a:pt x="3200152" y="5117326"/>
                  <a:pt x="3190375" y="5119915"/>
                </a:cubicBezTo>
                <a:lnTo>
                  <a:pt x="3188145" y="5121096"/>
                </a:lnTo>
                <a:cubicBezTo>
                  <a:pt x="3182625" y="5119116"/>
                  <a:pt x="3141856" y="5121682"/>
                  <a:pt x="3108596" y="5122416"/>
                </a:cubicBezTo>
                <a:cubicBezTo>
                  <a:pt x="3055968" y="5124842"/>
                  <a:pt x="3048940" y="5117475"/>
                  <a:pt x="2988584" y="5125502"/>
                </a:cubicBezTo>
                <a:cubicBezTo>
                  <a:pt x="2928853" y="5129690"/>
                  <a:pt x="2917951" y="5124649"/>
                  <a:pt x="2876540" y="5133019"/>
                </a:cubicBezTo>
                <a:lnTo>
                  <a:pt x="2626864" y="5133771"/>
                </a:lnTo>
                <a:cubicBezTo>
                  <a:pt x="2562348" y="5111858"/>
                  <a:pt x="2563422" y="5142456"/>
                  <a:pt x="2491422" y="5135486"/>
                </a:cubicBezTo>
                <a:cubicBezTo>
                  <a:pt x="2433091" y="5200962"/>
                  <a:pt x="2455709" y="5160483"/>
                  <a:pt x="2415617" y="5168715"/>
                </a:cubicBezTo>
                <a:lnTo>
                  <a:pt x="2290098" y="5166151"/>
                </a:lnTo>
                <a:cubicBezTo>
                  <a:pt x="2257057" y="5152522"/>
                  <a:pt x="2202458" y="5187690"/>
                  <a:pt x="2161714" y="5169302"/>
                </a:cubicBezTo>
                <a:cubicBezTo>
                  <a:pt x="2122714" y="5172302"/>
                  <a:pt x="2080450" y="5180350"/>
                  <a:pt x="2056089" y="5184144"/>
                </a:cubicBezTo>
                <a:cubicBezTo>
                  <a:pt x="2019828" y="5191108"/>
                  <a:pt x="1978839" y="5203797"/>
                  <a:pt x="1944153" y="5211084"/>
                </a:cubicBezTo>
                <a:cubicBezTo>
                  <a:pt x="1925867" y="5199079"/>
                  <a:pt x="1896027" y="5224183"/>
                  <a:pt x="1847968" y="5227868"/>
                </a:cubicBezTo>
                <a:cubicBezTo>
                  <a:pt x="1827977" y="5213971"/>
                  <a:pt x="1815570" y="5230544"/>
                  <a:pt x="1777083" y="5212267"/>
                </a:cubicBezTo>
                <a:cubicBezTo>
                  <a:pt x="1775439" y="5214216"/>
                  <a:pt x="1773397" y="5216035"/>
                  <a:pt x="1771025" y="5217668"/>
                </a:cubicBezTo>
                <a:cubicBezTo>
                  <a:pt x="1757251" y="5227146"/>
                  <a:pt x="1735528" y="5228402"/>
                  <a:pt x="1722509" y="5220470"/>
                </a:cubicBezTo>
                <a:cubicBezTo>
                  <a:pt x="1691779" y="5208440"/>
                  <a:pt x="1662321" y="5203305"/>
                  <a:pt x="1633941" y="5200774"/>
                </a:cubicBezTo>
                <a:lnTo>
                  <a:pt x="1586145" y="5210184"/>
                </a:lnTo>
                <a:cubicBezTo>
                  <a:pt x="1567948" y="5215416"/>
                  <a:pt x="1545900" y="5226363"/>
                  <a:pt x="1524748" y="5232173"/>
                </a:cubicBezTo>
                <a:cubicBezTo>
                  <a:pt x="1502586" y="5235395"/>
                  <a:pt x="1478013" y="5230993"/>
                  <a:pt x="1459242" y="5245044"/>
                </a:cubicBezTo>
                <a:cubicBezTo>
                  <a:pt x="1421474" y="5260197"/>
                  <a:pt x="1374524" y="5244220"/>
                  <a:pt x="1349457" y="5280705"/>
                </a:cubicBezTo>
                <a:cubicBezTo>
                  <a:pt x="1273276" y="5302389"/>
                  <a:pt x="1121512" y="5336260"/>
                  <a:pt x="1009212" y="5361227"/>
                </a:cubicBezTo>
                <a:cubicBezTo>
                  <a:pt x="939016" y="5373529"/>
                  <a:pt x="866895" y="5370149"/>
                  <a:pt x="808572" y="5377024"/>
                </a:cubicBezTo>
                <a:cubicBezTo>
                  <a:pt x="802823" y="5374184"/>
                  <a:pt x="726016" y="5397963"/>
                  <a:pt x="719549" y="5396991"/>
                </a:cubicBezTo>
                <a:lnTo>
                  <a:pt x="698795" y="5397657"/>
                </a:lnTo>
                <a:cubicBezTo>
                  <a:pt x="689833" y="5401894"/>
                  <a:pt x="683492" y="5402495"/>
                  <a:pt x="678327" y="5401487"/>
                </a:cubicBezTo>
                <a:lnTo>
                  <a:pt x="672784" y="5399085"/>
                </a:lnTo>
                <a:lnTo>
                  <a:pt x="658406" y="5400696"/>
                </a:lnTo>
                <a:lnTo>
                  <a:pt x="629185" y="5401132"/>
                </a:lnTo>
                <a:lnTo>
                  <a:pt x="624558" y="5403782"/>
                </a:lnTo>
                <a:lnTo>
                  <a:pt x="581798" y="5408438"/>
                </a:lnTo>
                <a:cubicBezTo>
                  <a:pt x="581736" y="5408865"/>
                  <a:pt x="581671" y="5409294"/>
                  <a:pt x="581608" y="5409722"/>
                </a:cubicBezTo>
                <a:cubicBezTo>
                  <a:pt x="580204" y="5412704"/>
                  <a:pt x="577331" y="5415106"/>
                  <a:pt x="571299" y="5416358"/>
                </a:cubicBezTo>
                <a:cubicBezTo>
                  <a:pt x="551623" y="5426267"/>
                  <a:pt x="484499" y="5459654"/>
                  <a:pt x="463549" y="5469173"/>
                </a:cubicBezTo>
                <a:cubicBezTo>
                  <a:pt x="453136" y="5470720"/>
                  <a:pt x="449731" y="5472678"/>
                  <a:pt x="445606" y="5473465"/>
                </a:cubicBezTo>
                <a:lnTo>
                  <a:pt x="438799" y="5473893"/>
                </a:lnTo>
                <a:cubicBezTo>
                  <a:pt x="417222" y="5482183"/>
                  <a:pt x="343312" y="5513407"/>
                  <a:pt x="316138" y="5523213"/>
                </a:cubicBezTo>
                <a:cubicBezTo>
                  <a:pt x="298481" y="5517132"/>
                  <a:pt x="286556" y="5522972"/>
                  <a:pt x="275748" y="5532726"/>
                </a:cubicBezTo>
                <a:cubicBezTo>
                  <a:pt x="238274" y="5535784"/>
                  <a:pt x="207076" y="5552679"/>
                  <a:pt x="166496" y="5563424"/>
                </a:cubicBezTo>
                <a:lnTo>
                  <a:pt x="0" y="562988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6148841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4053CBF-3932-45FF-8285-EE5146085F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E751C04-BEA6-446B-A678-9C74819EBD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18230" y="-8167"/>
            <a:ext cx="4834070" cy="2488150"/>
            <a:chOff x="6867015" y="-1"/>
            <a:chExt cx="5324985" cy="3251912"/>
          </a:xfrm>
          <a:solidFill>
            <a:schemeClr val="bg1">
              <a:alpha val="3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2625A013-D9BE-43C4-AF21-6F2B003EFB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F7875715-EC2E-457F-851D-F6C817685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F7E41CC6-0C83-40EE-80BB-79394D9E9B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00603498-5DFE-4D26-BFB5-C9269C9BDB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Объект 2">
            <a:extLst>
              <a:ext uri="{FF2B5EF4-FFF2-40B4-BE49-F238E27FC236}">
                <a16:creationId xmlns:a16="http://schemas.microsoft.com/office/drawing/2014/main" id="{F6AE5C8F-586D-6FC0-21BE-A252FEA6C4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2892" y="2471336"/>
            <a:ext cx="8148121" cy="293886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ru-RU" sz="2000" dirty="0">
                <a:solidFill>
                  <a:schemeClr val="tx2"/>
                </a:solidFill>
              </a:rPr>
              <a:t>                                 </a:t>
            </a:r>
            <a:r>
              <a:rPr lang="ru-RU" sz="3600" dirty="0">
                <a:solidFill>
                  <a:schemeClr val="tx2"/>
                </a:solidFill>
              </a:rPr>
              <a:t>        Спасибо за внимание!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B63ACBA3-DEFD-4C6D-BBA0-64468FA99C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058275" y="4146310"/>
            <a:ext cx="3142400" cy="2716805"/>
            <a:chOff x="-305" y="-4155"/>
            <a:chExt cx="2514948" cy="2174333"/>
          </a:xfrm>
          <a:solidFill>
            <a:schemeClr val="bg1">
              <a:alpha val="30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62F7819D-2B89-4D80-A1C3-8B318116BA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7065990-2350-41B3-858B-20EF8744F2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58DA7EC7-CAA0-4665-AA29-BFBA806EC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1132A14-489F-4CED-B626-2A1711C987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9565868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Широкоэкранный</PresentationFormat>
  <Paragraphs>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Федеральное государственное бюджетное образовательное учреждение  высшего образования  ВОЛГОГРАДСКИЙ СОЦИАЛЬНО-ПЕДАГОГИЧЕСКИЙ  УНИВЕРСИТЕТ    Презентация на тему: Композиция и сюжет. Внесюжетные элементы.  </vt:lpstr>
      <vt:lpstr>Понятие сюжета</vt:lpstr>
      <vt:lpstr>Хроникальные сюжеты</vt:lpstr>
      <vt:lpstr>Концентрические сюжеты</vt:lpstr>
      <vt:lpstr>Понятие композиции</vt:lpstr>
      <vt:lpstr>Презентация PowerPoint</vt:lpstr>
      <vt:lpstr>Выделяют следующие типы композиции с точки зрения организации сюжета в тексте: </vt:lpstr>
      <vt:lpstr>А.А.Блок</vt:lpstr>
      <vt:lpstr>Внесюжетные элементы</vt:lpstr>
      <vt:lpstr>Описание, авторские отступления, вставные эпизоды </vt:lpstr>
      <vt:lpstr>Художественное обрамление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/>
  <cp:revision>266</cp:revision>
  <dcterms:created xsi:type="dcterms:W3CDTF">2024-05-21T14:15:41Z</dcterms:created>
  <dcterms:modified xsi:type="dcterms:W3CDTF">2024-05-27T17:00:43Z</dcterms:modified>
</cp:coreProperties>
</file>