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18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18F15-955C-433A-B44B-6FD5EF60B332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FDF279-9117-4F83-BFAA-77B222AE3B2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DF279-9117-4F83-BFAA-77B222AE3B27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Пятый этап развития специального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Подготовила</a:t>
            </a:r>
          </a:p>
          <a:p>
            <a:r>
              <a:rPr lang="ru-RU" dirty="0" smtClean="0"/>
              <a:t> студентка гр. Д-ПБ-31</a:t>
            </a:r>
          </a:p>
          <a:p>
            <a:r>
              <a:rPr lang="ru-RU" dirty="0" err="1" smtClean="0"/>
              <a:t>Филонова</a:t>
            </a:r>
            <a:r>
              <a:rPr lang="ru-RU" dirty="0" smtClean="0"/>
              <a:t> Елизавета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496944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Пятый период эволюции: от равных прав к равным возможностям; от «</a:t>
            </a:r>
            <a:r>
              <a:rPr lang="ru-RU" b="1" dirty="0" err="1" smtClean="0"/>
              <a:t>институциализации</a:t>
            </a:r>
            <a:r>
              <a:rPr lang="ru-RU" b="1" dirty="0" smtClean="0"/>
              <a:t>» к интеграции.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Пятым </a:t>
            </a:r>
            <a:r>
              <a:rPr lang="ru-RU" dirty="0" smtClean="0"/>
              <a:t>периодом эволюции изменения общественного отношения к людям с ограниченными возможностями жизнедеятельности считается отрезок времени с 1970-х гг. по настоящее время. Этот период характеризуется общемировым развитием борьбы против дискриминации по различным признакам – расовым, половым, религиозным и т. д.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92696"/>
            <a:ext cx="8532440" cy="295232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 Началом </a:t>
            </a:r>
            <a:r>
              <a:rPr lang="ru-RU" dirty="0" smtClean="0"/>
              <a:t>пятого периода считается время принятия деклараций ООН «О правах умственно отсталых», «О правах инвалидов» и последовавших за ними национальных </a:t>
            </a:r>
            <a:r>
              <a:rPr lang="ru-RU" dirty="0" err="1" smtClean="0"/>
              <a:t>антидискриминационных</a:t>
            </a:r>
            <a:r>
              <a:rPr lang="ru-RU" dirty="0" smtClean="0"/>
              <a:t> законов об инвалидах и о специальном образовании: в Швеции – Закон о помощи умственно отсталым, Закон об учебном плане основной школы (1980); в Великобритании – Акты об образовании (1981-1995); в Нидерландах – Временный закон по специальному образованию и </a:t>
            </a:r>
            <a:r>
              <a:rPr lang="ru-RU" dirty="0" smtClean="0"/>
              <a:t>среднему специальному </a:t>
            </a:r>
            <a:r>
              <a:rPr lang="ru-RU" dirty="0" smtClean="0"/>
              <a:t>образованию (1985).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о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717032"/>
            <a:ext cx="4283968" cy="26774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30963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Основным </a:t>
            </a:r>
            <a:r>
              <a:rPr lang="ru-RU" dirty="0" smtClean="0"/>
              <a:t>направлением специального образования является интеграция человека с ограниченными возможностями здоровья и жизнедеятельности в общество. В то же время на Западе широко распространено существование поселений для людей с глубокими нарушениями развития (например, «</a:t>
            </a:r>
            <a:r>
              <a:rPr lang="ru-RU" dirty="0" err="1" smtClean="0"/>
              <a:t>кемпхиллские</a:t>
            </a:r>
            <a:r>
              <a:rPr lang="ru-RU" dirty="0" smtClean="0"/>
              <a:t> деревни»), создатели этих сообществ считают такую модель организации жизнедеятельности людей с </a:t>
            </a:r>
            <a:r>
              <a:rPr lang="ru-RU" dirty="0" smtClean="0"/>
              <a:t>ограниченными</a:t>
            </a:r>
            <a:endParaRPr lang="ru-RU" dirty="0"/>
          </a:p>
        </p:txBody>
      </p:sp>
      <p:pic>
        <p:nvPicPr>
          <p:cNvPr id="5" name="Рисунок 4" descr="O68Z3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3717032"/>
            <a:ext cx="3851920" cy="2567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3573016"/>
            <a:ext cx="45365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возможностями оптимальной и для самих людей с ограниченными возможностями, и для окружающих, люди в таких деревнях выращивают себе </a:t>
            </a:r>
            <a:r>
              <a:rPr lang="ru-RU" sz="2400" dirty="0" smtClean="0"/>
              <a:t>пищу</a:t>
            </a:r>
            <a:r>
              <a:rPr lang="ru-RU" sz="2400" dirty="0" smtClean="0"/>
              <a:t>, помогают друг другу по мере </a:t>
            </a:r>
            <a:r>
              <a:rPr lang="ru-RU" sz="2400" dirty="0" smtClean="0"/>
              <a:t>возможности.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8964488" cy="324036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   Эксперты </a:t>
            </a:r>
            <a:r>
              <a:rPr lang="ru-RU" dirty="0" smtClean="0"/>
              <a:t>ЮНЕСКО на совещании по специальному образованию (1980) утверждают: «Главное </a:t>
            </a:r>
            <a:r>
              <a:rPr lang="ru-RU" dirty="0" smtClean="0"/>
              <a:t>- содействовать </a:t>
            </a:r>
            <a:r>
              <a:rPr lang="ru-RU" dirty="0" smtClean="0"/>
              <a:t>максимальной интеграции инвалидов в общество. В противном случае возникают нежелательные явления и психологические барьеры».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2016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  </a:t>
            </a:r>
            <a:r>
              <a:rPr lang="ru-RU" sz="2200" dirty="0" smtClean="0"/>
              <a:t>     Специалисты </a:t>
            </a:r>
            <a:r>
              <a:rPr lang="ru-RU" sz="2200" dirty="0" smtClean="0"/>
              <a:t>предлагают новейшие медицинские технологии восстановления нарушенной слуховой функции (</a:t>
            </a:r>
            <a:r>
              <a:rPr lang="ru-RU" sz="2200" dirty="0" err="1" smtClean="0"/>
              <a:t>кохлеарной</a:t>
            </a:r>
            <a:r>
              <a:rPr lang="ru-RU" sz="2200" dirty="0" smtClean="0"/>
              <a:t> имплантации), позволяющие </a:t>
            </a:r>
            <a:r>
              <a:rPr lang="ru-RU" sz="2200" dirty="0" err="1" smtClean="0"/>
              <a:t>неслышащему</a:t>
            </a:r>
            <a:r>
              <a:rPr lang="ru-RU" sz="2200" dirty="0" smtClean="0"/>
              <a:t> </a:t>
            </a:r>
            <a:r>
              <a:rPr lang="ru-RU" sz="2200" dirty="0" smtClean="0"/>
              <a:t>ребенку слышать, и </a:t>
            </a:r>
            <a:r>
              <a:rPr lang="ru-RU" sz="2200" i="1" dirty="0" smtClean="0"/>
              <a:t>встречают сопротивление</a:t>
            </a:r>
            <a:r>
              <a:rPr lang="ru-RU" sz="2200" dirty="0" smtClean="0"/>
              <a:t> части лиц с нарушением слуха, оценивающих эти разработки как посягательство слышащих на </a:t>
            </a:r>
            <a:r>
              <a:rPr lang="ru-RU" sz="2200" i="1" dirty="0" smtClean="0"/>
              <a:t>право глухого быть глухим </a:t>
            </a:r>
            <a:r>
              <a:rPr lang="ru-RU" sz="2200" dirty="0" smtClean="0"/>
              <a:t>(Всемирный конгресс глухих, 1995). Находясь на пике гуманистических устремлений в деле поддержки детей с особыми образовательными потребностями, заявив глобальные проекты создания равных условий для лиц с разными возможностями, европейцы в это же время получили новые мощные инструменты вмешательства в человеческую природу благодаря научно-техническому прогрессу. Их использование возможно как в гуманных целях, так и в целях регулирования популяции людей с недостатками умственного и физического развития.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032" y="1124744"/>
            <a:ext cx="8712968" cy="122413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На шкале периодизации эволюции отношения Россия находилась в 90-е гг. на фазе перехода от четвертого к пятому периоду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251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/>
              <a:t> Об этом свидетельствует ратификация РФ в 1991 г. соответствующих конвенций и деклараций ООН (1971, 1975). Однако в России этот переход не был подготовлен и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692696"/>
            <a:ext cx="8507288" cy="58818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Современный пятый период эволюции отношения общества и государства к лицам с особыми потребностями начался менее трех десятилетий назад и является незавершенным. Масштабная реализация заявленных ценностей открытого гражданского общества придется на ХХI в. м новое тысячелетие, вот почему важно обратить внимание на проявляющиеся уже сегодня противоречивые тенденции пятого периода.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764704"/>
            <a:ext cx="8291264" cy="580983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С </a:t>
            </a:r>
            <a:r>
              <a:rPr lang="ru-RU" dirty="0" smtClean="0"/>
              <a:t>одной стороны, распространяются интегративные подходы к обучению, базирующиеся на идеях равноправия меньшинств и их социальной интеграции, с другой </a:t>
            </a:r>
            <a:r>
              <a:rPr lang="ru-RU" dirty="0" smtClean="0"/>
              <a:t>- результаты </a:t>
            </a:r>
            <a:r>
              <a:rPr lang="ru-RU" dirty="0" smtClean="0"/>
              <a:t>интеграции подвергаются критическому осмыслению. Начинает дискутироваться возможность, полезность и целесообразность интеграции для большого числа детей, среди родителей и специалистов появляются противники интеграции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80983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Вместе с тем на Западе продолжает множиться число особых поселений для лиц с глубокими нарушениями в умственном и физическом развитии, например, таких, как «</a:t>
            </a:r>
            <a:r>
              <a:rPr lang="ru-RU" dirty="0" err="1" smtClean="0"/>
              <a:t>кемпхиллские</a:t>
            </a:r>
            <a:r>
              <a:rPr lang="ru-RU" dirty="0" smtClean="0"/>
              <a:t> деревни». Искусственно создаваемые </a:t>
            </a:r>
            <a:r>
              <a:rPr lang="ru-RU" dirty="0" err="1" smtClean="0"/>
              <a:t>микросоциумы</a:t>
            </a:r>
            <a:r>
              <a:rPr lang="ru-RU" dirty="0" smtClean="0"/>
              <a:t> рассматриваются их создателями как оптимальная модель организации самостоятельной «взрослой» жизни людей с ограниченными возможностями здоровья.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692696"/>
            <a:ext cx="8507288" cy="511256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 В</a:t>
            </a:r>
            <a:r>
              <a:rPr lang="ru-RU" dirty="0" smtClean="0"/>
              <a:t> это же время в борьбу за свое право на самоопределение вступают те, кто вчера принадлежал к бесправному меньшинству и за кого принимали решения общество и государство. Так, Всемирная федерация глухих (ВФГ) требует признания всеми странами статуса глухих как </a:t>
            </a:r>
            <a:r>
              <a:rPr lang="ru-RU" dirty="0" err="1" smtClean="0"/>
              <a:t>самодостаточного</a:t>
            </a:r>
            <a:r>
              <a:rPr lang="ru-RU" dirty="0" smtClean="0"/>
              <a:t> меньшинства с уникальным языком и культурой, а также обеспечения для детей с нарушением слуха специального образования на основе родного для них «национального» жестового языка. Провозглашаются идеи о необходимости изучения жестового языка слышащим сообществом для общения с глухими.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066800"/>
          </a:xfrm>
        </p:spPr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435280" cy="537778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 Система </a:t>
            </a:r>
            <a:r>
              <a:rPr lang="ru-RU" dirty="0" smtClean="0"/>
              <a:t>специального образования является институтом государства, который возникает и развивается как особая форма реализации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</a:p>
          <a:p>
            <a:pPr>
              <a:buNone/>
            </a:pPr>
            <a:r>
              <a:rPr lang="ru-RU" dirty="0" smtClean="0"/>
              <a:t>      Все </a:t>
            </a:r>
            <a:r>
              <a:rPr lang="ru-RU" dirty="0" smtClean="0"/>
              <a:t>современные тенденции и противоречия в развитии систем специального образования имеют глубокие </a:t>
            </a:r>
            <a:r>
              <a:rPr lang="ru-RU" dirty="0" err="1" smtClean="0"/>
              <a:t>социокультурные</a:t>
            </a:r>
            <a:r>
              <a:rPr lang="ru-RU" dirty="0" smtClean="0"/>
              <a:t> корни и вполне определенный «исторический возраст», и выбор пути развития этой системы всегда будет зависеть не только от научных взглядов ее создателей, но и от ценностных ориентаций, политических установок, экономических возможностей государства и принятых культурных норм общества.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22</TotalTime>
  <Words>563</Words>
  <Application>Microsoft Office PowerPoint</Application>
  <PresentationFormat>Экран (4:3)</PresentationFormat>
  <Paragraphs>21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Пятый этап развития специального образования</vt:lpstr>
      <vt:lpstr>Пятый период эволюции: от равных прав к равным возможностям; от «институциализации» к интеграции.</vt:lpstr>
      <vt:lpstr>Слайд 3</vt:lpstr>
      <vt:lpstr>Слайд 4</vt:lpstr>
      <vt:lpstr>Слайд 5</vt:lpstr>
      <vt:lpstr>Слайд 6</vt:lpstr>
      <vt:lpstr>На шкале периодизации эволюции отношения Россия находилась в 90-е гг. на фазе перехода от четвертого к пятому периоду  </vt:lpstr>
      <vt:lpstr>Слайд 8</vt:lpstr>
      <vt:lpstr>Слайд 9</vt:lpstr>
      <vt:lpstr>Слайд 10</vt:lpstr>
      <vt:lpstr>Слайд 11</vt:lpstr>
      <vt:lpstr>Заключение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Пятый этап развития специального образования</dc:title>
  <dc:creator>Филоновы</dc:creator>
  <cp:lastModifiedBy>Asusf552c</cp:lastModifiedBy>
  <cp:revision>4</cp:revision>
  <dcterms:created xsi:type="dcterms:W3CDTF">2020-10-05T08:57:37Z</dcterms:created>
  <dcterms:modified xsi:type="dcterms:W3CDTF">2020-10-05T09:30:22Z</dcterms:modified>
</cp:coreProperties>
</file>