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1965960"/>
            <a:ext cx="109728" cy="219456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143000" y="1828800"/>
            <a:ext cx="9875520" cy="2926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4400" b="1">
                <a:solidFill>
                  <a:srgbClr val="FFFFFF"/>
                </a:solidFill>
                <a:latin typeface="Calibri"/>
              </a:rPr>
              <a:t>Документальный анализ</a:t>
            </a:r>
          </a:p>
          <a:p>
            <a:pPr algn="l">
              <a:spcAft>
                <a:spcPts val="2000"/>
              </a:spcAft>
            </a:pPr>
            <a:r>
              <a:rPr sz="2400" b="0">
                <a:solidFill>
                  <a:srgbClr val="BFD5D5"/>
                </a:solidFill>
                <a:latin typeface="Calibri"/>
              </a:rPr>
              <a:t>как эмпирический метод в логопедических исследованиях
и практической диагностике</a:t>
            </a:r>
          </a:p>
          <a:p>
            <a:pPr algn="l">
              <a:spcAft>
                <a:spcPts val="0"/>
              </a:spcAft>
            </a:pPr>
            <a:r>
              <a:rPr sz="1600" b="0">
                <a:solidFill>
                  <a:srgbClr val="2E868C"/>
                </a:solidFill>
                <a:latin typeface="Calibri"/>
              </a:rPr>
              <a:t>Учебно-методическое пособие для специалистов и исследователей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Сущность метода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2/9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1325880"/>
            <a:ext cx="11064240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Систематическое научное исследование материальных и виртуальных носителей информации, созданных в процессе жизнедеятельности субъекта, с целью извлечения объективных данных о состоянии его речевых и неречевых функций и динамике развития.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2651760"/>
            <a:ext cx="3611880" cy="32918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48640" y="2651760"/>
            <a:ext cx="3611880" cy="128016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77240" y="2926080"/>
            <a:ext cx="315468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>
                <a:solidFill>
                  <a:srgbClr val="1F3B57"/>
                </a:solidFill>
                <a:latin typeface="Calibri"/>
              </a:rPr>
              <a:t>Опора на фиксированные факты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3977639"/>
            <a:ext cx="315468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Анализируются реальные результаты деятельности и официальные свидетельства, созданные в естественных условиях без искусственного моделирования.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297679" y="2651760"/>
            <a:ext cx="3611880" cy="32918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297679" y="2651760"/>
            <a:ext cx="3611880" cy="128016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526279" y="2926080"/>
            <a:ext cx="315468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>
                <a:solidFill>
                  <a:srgbClr val="1F3B57"/>
                </a:solidFill>
                <a:latin typeface="Calibri"/>
              </a:rPr>
              <a:t>Повторяемость и проверяемость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26279" y="3977639"/>
            <a:ext cx="315468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Зафиксированные в документах данные могут быть неоднократно перепроверены другими исследователями и практикующими специалистами.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046718" y="2651760"/>
            <a:ext cx="3611880" cy="32918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046718" y="2651760"/>
            <a:ext cx="3611880" cy="128016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275318" y="2926080"/>
            <a:ext cx="315468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>
                <a:solidFill>
                  <a:srgbClr val="1F3B57"/>
                </a:solidFill>
                <a:latin typeface="Calibri"/>
              </a:rPr>
              <a:t>Возможность квантификации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75318" y="3977639"/>
            <a:ext cx="315468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Информация поддаётся качественной и количественной обработке (статистическому анализу), что выявляет скрытые закономерности дефекта.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8640" y="6126480"/>
            <a:ext cx="110642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1">
                <a:solidFill>
                  <a:srgbClr val="2E868C"/>
                </a:solidFill>
                <a:latin typeface="Calibri"/>
              </a:rPr>
              <a:t>Документальный анализ — первый и обязательный этап любого логопедического обследования.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Классификация документов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3/9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371600"/>
            <a:ext cx="5394960" cy="242316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371600"/>
            <a:ext cx="128016" cy="242316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68680" y="1508760"/>
            <a:ext cx="49377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1. Медицинская документация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2057400"/>
            <a:ext cx="493776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• Выписка из истории развития ребёнка (форма 112/у)
• Заключение невролога / детского психиатра
• Заключение ЛОРа и аудиограмма
• Заключение офтальмолога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63640" y="1371600"/>
            <a:ext cx="5394960" cy="242316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63640" y="1371600"/>
            <a:ext cx="128016" cy="242316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83679" y="1508760"/>
            <a:ext cx="49377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2. Педагогическая и психологическая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83679" y="2057400"/>
            <a:ext cx="493776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• Характеристика воспитателя / классного руководителя
• Заключение педагога-психолога
• Данные о ВПФ, самоконтроле, адаптации в коллективе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8640" y="4023360"/>
            <a:ext cx="5394960" cy="242316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48640" y="4023360"/>
            <a:ext cx="128016" cy="242316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68680" y="4160520"/>
            <a:ext cx="49377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3. Логопедическая документация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8680" y="4709160"/>
            <a:ext cx="493776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• Речевая карта (профиль речевого развития)
• Заключение ПМПК
• Индивидуальный маршрут развития / ИПРА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63640" y="4023360"/>
            <a:ext cx="5394960" cy="242316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63640" y="4023360"/>
            <a:ext cx="128016" cy="242316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83679" y="4160520"/>
            <a:ext cx="49377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4. Продукты деятельности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79" y="4709160"/>
            <a:ext cx="493776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• Письменные работы: тетради, диктанты, списывания
• Рисунки, аппликации, лепка — маркеры моторики и эмоционального состояния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Цели и задачи метода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4/9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417320"/>
            <a:ext cx="11064240" cy="118872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417320"/>
            <a:ext cx="128016" cy="118872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68680" y="1490472"/>
            <a:ext cx="1060704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1. Изучение анамнеза и раннего онтогенеза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920240"/>
            <a:ext cx="106070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Акушерский анамнез (гипоксия, родовые травмы), раннее моторное развитие, реконструкция речевого онтогенеза (гуление, лепет, первые слова, фраза).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48640" y="2743200"/>
            <a:ext cx="11064240" cy="118872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548640" y="2743200"/>
            <a:ext cx="128016" cy="118872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68680" y="2816352"/>
            <a:ext cx="1060704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2. Выявление причинно-следственных связей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680" y="3246120"/>
            <a:ext cx="106070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Разграничение органической и функциональной природы патологии; определение сочетанных дефектов (ЗРР на фоне снижения слуха и др.).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8640" y="4069080"/>
            <a:ext cx="11064240" cy="118872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48640" y="4069080"/>
            <a:ext cx="128016" cy="118872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68680" y="4142232"/>
            <a:ext cx="1060704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3. Дифференциальная диагностика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8680" y="4572000"/>
            <a:ext cx="106070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Стиратая дизартрия / дислалия; моторная алалия / ЗРР; дисграфия / элементарная неграмотность — по критериям документов.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48640" y="5394960"/>
            <a:ext cx="11064240" cy="118872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548640" y="5394960"/>
            <a:ext cx="128016" cy="118872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68680" y="5468112"/>
            <a:ext cx="1060704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1F3B57"/>
                </a:solidFill>
                <a:latin typeface="Calibri"/>
              </a:rPr>
              <a:t>4. Оценка динамики коррекционного процесса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8680" y="5897880"/>
            <a:ext cx="106070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50" b="0">
                <a:solidFill>
                  <a:srgbClr val="444444"/>
                </a:solidFill>
                <a:latin typeface="Calibri"/>
              </a:rPr>
              <a:t>Сравнительный анализ речевых карт и тетрадей за разные периоды: объективная оценка эффективности методов, коррекция программы, прогноз.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Виды анализа: качественный и количественный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5/9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371600"/>
            <a:ext cx="5394960" cy="28346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371600"/>
            <a:ext cx="5394960" cy="45720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77240" y="1426464"/>
            <a:ext cx="4937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>
                <a:solidFill>
                  <a:srgbClr val="FFFFFF"/>
                </a:solidFill>
                <a:latin typeface="Calibri"/>
              </a:rPr>
              <a:t>Качественный (традиционный)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2011680"/>
            <a:ext cx="4983480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Содержательное истолкование текста и материалов для глубокого понимания контекста нарушения.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Интерпретация медицинских терминов, логики характеристик, индивидуальных особенностей личности.</a:t>
            </a:r>
          </a:p>
          <a:p>
            <a:pPr algn="l">
              <a:spcAft>
                <a:spcPts val="0"/>
              </a:spcAft>
            </a:pPr>
            <a:r>
              <a:rPr sz="1300" b="1">
                <a:solidFill>
                  <a:srgbClr val="2E868C"/>
                </a:solidFill>
                <a:latin typeface="Calibri"/>
              </a:rPr>
              <a:t>Применение: медицинские карты, анамнез, анализ рисунков (эмоции, мелкая моторика).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63640" y="1371600"/>
            <a:ext cx="5394960" cy="28346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63640" y="1371600"/>
            <a:ext cx="5394960" cy="45720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92240" y="1426464"/>
            <a:ext cx="4937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700" b="1">
                <a:solidFill>
                  <a:srgbClr val="FFFFFF"/>
                </a:solidFill>
                <a:latin typeface="Calibri"/>
              </a:rPr>
              <a:t>Количественный (контент-анализ)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011680"/>
            <a:ext cx="4983480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Квантификация текстовых и графических единиц с математико-статистической обработкой.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Алгоритм: выделение единиц анализа → подсчёт частоты → сопоставление с нормой / контрольной группой.</a:t>
            </a:r>
          </a:p>
          <a:p>
            <a:pPr algn="l">
              <a:spcAft>
                <a:spcPts val="0"/>
              </a:spcAft>
            </a:pPr>
            <a:r>
              <a:rPr sz="1300" b="1">
                <a:solidFill>
                  <a:srgbClr val="1F3B57"/>
                </a:solidFill>
                <a:latin typeface="Calibri"/>
              </a:rPr>
              <a:t>Пример: категориальная сетка дисграфических ошибок на 100 слов, матрица, индекс тяжести.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8640" y="4434840"/>
            <a:ext cx="11064240" cy="2011680"/>
          </a:xfrm>
          <a:prstGeom prst="rect">
            <a:avLst/>
          </a:prstGeom>
          <a:solidFill>
            <a:srgbClr val="FFFF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77240" y="4526280"/>
            <a:ext cx="1060704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1">
                <a:solidFill>
                  <a:srgbClr val="1F3B57"/>
                </a:solidFill>
                <a:latin typeface="Calibri"/>
              </a:rPr>
              <a:t>Категориальная сетка ошибок при дисграфии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77240" y="4983480"/>
            <a:ext cx="3520440" cy="132588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60120" y="5074920"/>
            <a:ext cx="31546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50" b="1">
                <a:solidFill>
                  <a:srgbClr val="2E868C"/>
                </a:solidFill>
                <a:latin typeface="Calibri"/>
              </a:rPr>
              <a:t>Акустико-артикуляционные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0120" y="5532120"/>
            <a:ext cx="315468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замены звонких/глухих, лабиализованных гласных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34840" y="4983480"/>
            <a:ext cx="3520440" cy="132588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617720" y="5074920"/>
            <a:ext cx="31546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50" b="1">
                <a:solidFill>
                  <a:srgbClr val="2E868C"/>
                </a:solidFill>
                <a:latin typeface="Calibri"/>
              </a:rPr>
              <a:t>Оптические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17720" y="5532120"/>
            <a:ext cx="315468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замены букв по сходству: б–д, п–т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092440" y="4983480"/>
            <a:ext cx="3520440" cy="132588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275320" y="5074920"/>
            <a:ext cx="31546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350" b="1">
                <a:solidFill>
                  <a:srgbClr val="2E868C"/>
                </a:solidFill>
                <a:latin typeface="Calibri"/>
              </a:rPr>
              <a:t>Анализа и синтеза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75320" y="5532120"/>
            <a:ext cx="315468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пропуски, перестановки, вставки, слитное написание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Пошаговый алгоритм проведения анализа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6/9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371600"/>
            <a:ext cx="685800" cy="932688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548640" y="1572768"/>
            <a:ext cx="685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ectangle 7"/>
          <p:cNvSpPr/>
          <p:nvPr/>
        </p:nvSpPr>
        <p:spPr>
          <a:xfrm>
            <a:off x="1234440" y="1371600"/>
            <a:ext cx="10378440" cy="932688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508760" y="1426464"/>
            <a:ext cx="99669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50" b="1">
                <a:solidFill>
                  <a:srgbClr val="1F3B57"/>
                </a:solidFill>
                <a:latin typeface="Calibri"/>
              </a:rPr>
              <a:t>Этап 1. Подготовительный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08760" y="1828800"/>
            <a:ext cx="99669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Определение цели и задач; формирование перечня документов (мед. карта, тетради, характеристика).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8640" y="2414015"/>
            <a:ext cx="685800" cy="932688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548640" y="2615184"/>
            <a:ext cx="685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34440" y="2414015"/>
            <a:ext cx="10378440" cy="932688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508760" y="2468879"/>
            <a:ext cx="99669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50" b="1">
                <a:solidFill>
                  <a:srgbClr val="1F3B57"/>
                </a:solidFill>
                <a:latin typeface="Calibri"/>
              </a:rPr>
              <a:t>Этап 2. Сбор и систематизация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2871215"/>
            <a:ext cx="99669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Проверка подлинности, полноты, актуальности; хронологическое структурирование данных.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8640" y="3456431"/>
            <a:ext cx="685800" cy="932688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548640" y="3657599"/>
            <a:ext cx="685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34440" y="3456431"/>
            <a:ext cx="10378440" cy="932688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508760" y="3511295"/>
            <a:ext cx="99669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50" b="1">
                <a:solidFill>
                  <a:srgbClr val="1F3B57"/>
                </a:solidFill>
                <a:latin typeface="Calibri"/>
              </a:rPr>
              <a:t>Этап 3. Качественно-количественный анализ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08760" y="3913631"/>
            <a:ext cx="99669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Изучение биологического анамнеза, выделение факторов риска, контент-анализ продуктов деятельности.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48640" y="4498847"/>
            <a:ext cx="685800" cy="932688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548640" y="4700015"/>
            <a:ext cx="685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234440" y="4498847"/>
            <a:ext cx="10378440" cy="932688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508760" y="4553711"/>
            <a:ext cx="99669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50" b="1">
                <a:solidFill>
                  <a:srgbClr val="1F3B57"/>
                </a:solidFill>
                <a:latin typeface="Calibri"/>
              </a:rPr>
              <a:t>Этап 4. Синтез и интерпретация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08760" y="4956047"/>
            <a:ext cx="99669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Сопоставление медицинских и педагогических данных; выявление ведущего механизма нарушения.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48640" y="5541263"/>
            <a:ext cx="685800" cy="932688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548640" y="5742431"/>
            <a:ext cx="685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234440" y="5541263"/>
            <a:ext cx="10378440" cy="932688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508760" y="5596127"/>
            <a:ext cx="99669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550" b="1">
                <a:solidFill>
                  <a:srgbClr val="1F3B57"/>
                </a:solidFill>
                <a:latin typeface="Calibri"/>
              </a:rPr>
              <a:t>Этап 5. Диагностическое заключение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508760" y="5998463"/>
            <a:ext cx="99669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44444"/>
                </a:solidFill>
                <a:latin typeface="Calibri"/>
              </a:rPr>
              <a:t>Гипотеза обследования; определение направлений последующего очного эксперимента.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Методологические основания: классики логопедии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7/9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371600"/>
            <a:ext cx="5394960" cy="48920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371600"/>
            <a:ext cx="5394960" cy="54864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77240" y="1444752"/>
            <a:ext cx="49377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>
                <a:solidFill>
                  <a:srgbClr val="FFFFFF"/>
                </a:solidFill>
                <a:latin typeface="Calibri"/>
              </a:rPr>
              <a:t>М. Е. Хватцев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2148840"/>
            <a:ext cx="4983480" cy="3931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300" b="1">
                <a:solidFill>
                  <a:srgbClr val="2E868C"/>
                </a:solidFill>
                <a:latin typeface="Calibri"/>
              </a:rPr>
              <a:t>Основоположник отечественной логопедии.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Подчёркивал непреходящую значимость всестороннего изучения истории развития ребёнка.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Ввёл требования к системному сбору анамнеза с обязательной фиксацией биологических и социальных факторов.</a:t>
            </a:r>
          </a:p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«Живая история больного речевого субъекта» — через доскональное изучение медико-педагогической документации.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63640" y="1371600"/>
            <a:ext cx="5394960" cy="489204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63640" y="1371600"/>
            <a:ext cx="5394960" cy="54864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92240" y="1444752"/>
            <a:ext cx="493776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>
                <a:solidFill>
                  <a:srgbClr val="FFFFFF"/>
                </a:solidFill>
                <a:latin typeface="Calibri"/>
              </a:rPr>
              <a:t>Р. Е. Левина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148840"/>
            <a:ext cx="4983480" cy="3931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300" b="1">
                <a:solidFill>
                  <a:srgbClr val="1F3B57"/>
                </a:solidFill>
                <a:latin typeface="Calibri"/>
              </a:rPr>
              <a:t>Концепция системного анализа речевых нарушений.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Переход от описания симптомов к выявлению причинно-следственных связей.</a:t>
            </a:r>
          </a:p>
          <a:p>
            <a:pPr algn="l">
              <a:spcAft>
                <a:spcPts val="8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Отделение первичного дефекта (поражение анализатора) от вторичных наслоений (фонематическое восприятие, связная речь).</a:t>
            </a:r>
          </a:p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Принцип развития: раннее поражение мозга → системное недоразвитие речи в дошкольном возрасте → дислексия/дисграфия в школе.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Преимущества, ограничения и вывод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8/9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371600"/>
            <a:ext cx="5394960" cy="320040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371600"/>
            <a:ext cx="5394960" cy="45720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77240" y="1426464"/>
            <a:ext cx="4937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FFFFFF"/>
                </a:solidFill>
                <a:latin typeface="Calibri"/>
              </a:rPr>
              <a:t>Преимущества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965960"/>
            <a:ext cx="4983480" cy="2560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Неинвазивность и объективность — нет стресса, исключён «эффект присутствия исследователя».</a:t>
            </a:r>
          </a:p>
          <a:p>
            <a:pPr algn="l">
              <a:spcAft>
                <a:spcPts val="6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Изучение объекта в динамике — лонгитюдный срез раннего развития и изменений за длительный период.</a:t>
            </a:r>
          </a:p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Высокая надёжность — официально зафиксированные факты от профильных специалистов.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63640" y="1371600"/>
            <a:ext cx="5394960" cy="320040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63640" y="1371600"/>
            <a:ext cx="5394960" cy="45720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92240" y="1426464"/>
            <a:ext cx="49377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600" b="1">
                <a:solidFill>
                  <a:srgbClr val="FFFFFF"/>
                </a:solidFill>
                <a:latin typeface="Calibri"/>
              </a:rPr>
              <a:t>Границы и ограничения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1965960"/>
            <a:ext cx="4983480" cy="2560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Субъективизм составляющих — предвзятость текстовых характеристик педагога.</a:t>
            </a:r>
          </a:p>
          <a:p>
            <a:pPr algn="l">
              <a:spcAft>
                <a:spcPts val="60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Фрагментарность данных — неполнота записей, утеря документации.</a:t>
            </a:r>
          </a:p>
          <a:p>
            <a:pPr algn="l">
              <a:spcAft>
                <a:spcPts val="0"/>
              </a:spcAft>
            </a:pPr>
            <a:r>
              <a:rPr sz="1300" b="0">
                <a:solidFill>
                  <a:srgbClr val="444444"/>
                </a:solidFill>
                <a:latin typeface="Calibri"/>
              </a:rPr>
              <a:t>Задержка информации — документы отражают прошлый статус ребёнка.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8640" y="4800600"/>
            <a:ext cx="11064240" cy="164592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68680" y="4983480"/>
            <a:ext cx="1042416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600" b="1">
                <a:solidFill>
                  <a:srgbClr val="2E868C"/>
                </a:solidFill>
                <a:latin typeface="Calibri"/>
              </a:rPr>
              <a:t>Методический вывод</a:t>
            </a:r>
          </a:p>
          <a:p>
            <a:pPr algn="l">
              <a:spcAft>
                <a:spcPts val="0"/>
              </a:spcAft>
            </a:pPr>
            <a:r>
              <a:rPr sz="1400" b="0">
                <a:solidFill>
                  <a:srgbClr val="FFFFFF"/>
                </a:solidFill>
                <a:latin typeface="Calibri"/>
              </a:rPr>
              <a:t>Документальный анализ — незаменимый, но не самодостаточный метод. Для валидных результатов он должен триангулироваться с наблюдением, беседой и непосредственным логопедическим экспериментом.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51560"/>
          </a:xfrm>
          <a:prstGeom prst="rect">
            <a:avLst/>
          </a:prstGeom>
          <a:solidFill>
            <a:srgbClr val="1F3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1051560"/>
            <a:ext cx="12191695" cy="54864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164592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3000" b="1">
                <a:solidFill>
                  <a:srgbClr val="FFFFFF"/>
                </a:solidFill>
                <a:latin typeface="Calibri"/>
              </a:rPr>
              <a:t>Список литературы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0" y="274320"/>
            <a:ext cx="7315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BFD5D5"/>
                </a:solidFill>
                <a:latin typeface="Calibri"/>
              </a:rPr>
              <a:t>9/9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463040"/>
            <a:ext cx="11064240" cy="4846320"/>
          </a:xfrm>
          <a:prstGeom prst="rect">
            <a:avLst/>
          </a:prstGeom>
          <a:solidFill>
            <a:srgbClr val="EE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48640" y="1463040"/>
            <a:ext cx="128016" cy="4846320"/>
          </a:xfrm>
          <a:prstGeom prst="rect">
            <a:avLst/>
          </a:prstGeom>
          <a:solidFill>
            <a:srgbClr val="2E86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178308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1. Хватцев М. Е. Логопедия: работа с дошкольниками. — М., 2002.</a:t>
            </a:r>
          </a:p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2. Левина Р. Е. (ред.) Основы теории и практики логопедии. — М., 1968.</a:t>
            </a:r>
          </a:p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3. Волкова Л. С. (ред.) Логопедия: Учебник для вузов. — М., 2009.</a:t>
            </a:r>
          </a:p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4. Грибова О. Е. Технология организации логопедического обследования. — М., 2008.</a:t>
            </a:r>
          </a:p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5. Ахутина Т. В., Иншакова О. Б. Нейропсихологическая диагностика письма и чтения. — М., 2017.</a:t>
            </a:r>
          </a:p>
          <a:p>
            <a:pPr algn="l">
              <a:spcAft>
                <a:spcPts val="1400"/>
              </a:spcAft>
            </a:pPr>
            <a:r>
              <a:rPr sz="1600" b="0">
                <a:solidFill>
                  <a:srgbClr val="444444"/>
                </a:solidFill>
                <a:latin typeface="Calibri"/>
              </a:rPr>
              <a:t>6. Корнев А. Н. Нарушения чтения и письма у детей. — СПб., 2003.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