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  <p:sldId id="287" r:id="rId32"/>
    <p:sldId id="285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3123778"/>
          </a:xfrm>
        </p:spPr>
        <p:txBody>
          <a:bodyPr>
            <a:normAutofit/>
          </a:bodyPr>
          <a:lstStyle/>
          <a:p>
            <a:r>
              <a:rPr lang="ru-RU" sz="4800" dirty="0" smtClean="0"/>
              <a:t>Методика изучения фонетики и графики </a:t>
            </a:r>
            <a:br>
              <a:rPr lang="ru-RU" sz="4800" dirty="0" smtClean="0"/>
            </a:br>
            <a:r>
              <a:rPr lang="ru-RU" sz="4800" dirty="0" smtClean="0"/>
              <a:t>в начальной школе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Презентация подготовлена </a:t>
            </a:r>
          </a:p>
          <a:p>
            <a:r>
              <a:rPr lang="ru-RU" dirty="0" smtClean="0"/>
              <a:t>К.ф.н. </a:t>
            </a:r>
            <a:r>
              <a:rPr lang="ru-RU" dirty="0" err="1" smtClean="0"/>
              <a:t>Овчинниковой</a:t>
            </a:r>
            <a:r>
              <a:rPr lang="ru-RU" dirty="0" smtClean="0"/>
              <a:t> Е.Л.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Фонетика </a:t>
            </a:r>
            <a:r>
              <a:rPr lang="ru-RU" dirty="0" smtClean="0"/>
              <a:t>–р</a:t>
            </a:r>
            <a:r>
              <a:rPr lang="ru-RU" dirty="0" smtClean="0"/>
              <a:t>азде</a:t>
            </a:r>
            <a:r>
              <a:rPr lang="ru-RU" dirty="0" smtClean="0"/>
              <a:t>л </a:t>
            </a:r>
            <a:r>
              <a:rPr lang="ru-RU" dirty="0" smtClean="0"/>
              <a:t>языкознания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b="1" dirty="0" smtClean="0"/>
              <a:t>Фонетика изучает содержание первого, нижнего, уровня языковой системы – произносительного</a:t>
            </a:r>
            <a:r>
              <a:rPr lang="ru-RU" dirty="0" smtClean="0"/>
              <a:t>. Теоретический материал этого уровня составляют </a:t>
            </a:r>
            <a:r>
              <a:rPr lang="ru-RU" dirty="0" smtClean="0"/>
              <a:t>учения </a:t>
            </a:r>
            <a:r>
              <a:rPr lang="ru-RU" dirty="0" smtClean="0"/>
              <a:t>о звуках речи, их </a:t>
            </a:r>
            <a:r>
              <a:rPr lang="ru-RU" dirty="0" smtClean="0"/>
              <a:t>характеристики, классификации, </a:t>
            </a:r>
            <a:r>
              <a:rPr lang="ru-RU" dirty="0" smtClean="0"/>
              <a:t>учение о </a:t>
            </a:r>
            <a:r>
              <a:rPr lang="ru-RU" dirty="0" err="1" smtClean="0"/>
              <a:t>слогоделении</a:t>
            </a:r>
            <a:r>
              <a:rPr lang="ru-RU" dirty="0" smtClean="0"/>
              <a:t>, об ударении в слове, представления о других произносительных средствах – о громкости речи, её темпе, мелодике, паузах, </a:t>
            </a:r>
            <a:r>
              <a:rPr lang="ru-RU" dirty="0" smtClean="0"/>
              <a:t>интонации.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Значение изучения фонетики</a:t>
            </a:r>
            <a:br>
              <a:rPr lang="ru-RU" dirty="0" smtClean="0"/>
            </a:br>
            <a:r>
              <a:rPr lang="ru-RU" dirty="0" smtClean="0"/>
              <a:t> в начальной школе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ru-RU" dirty="0" smtClean="0"/>
              <a:t>1. Фонетические знания и умения необходимы для формирования всех четырех видов речевой деятельности человека: слушания, говорения, чтения, письма.</a:t>
            </a:r>
          </a:p>
          <a:p>
            <a:pPr algn="just"/>
            <a:r>
              <a:rPr lang="ru-RU" dirty="0" smtClean="0"/>
              <a:t>2. Фонетические знания и умения необходимы для усвоения произносительных норм, соблюдение которых позволяет без помех осуществлять коммуникативную деятельность.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Значение изучения фонетики</a:t>
            </a:r>
            <a:br>
              <a:rPr lang="ru-RU" dirty="0" smtClean="0"/>
            </a:br>
            <a:r>
              <a:rPr lang="ru-RU" dirty="0" smtClean="0"/>
              <a:t> в начальной школе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ru-RU" dirty="0" smtClean="0"/>
              <a:t>3. Фонетические знания и умения необходимы для обучения первоначальному чтению и письму, а также совершенствованию данных умений и навыков.</a:t>
            </a:r>
          </a:p>
          <a:p>
            <a:pPr algn="just"/>
            <a:r>
              <a:rPr lang="ru-RU" dirty="0" smtClean="0"/>
              <a:t>4.Фонетические умения – необходимая база для становления осознанных навыков правописания, без них нельзя сформировать орфографическую зоркость учащихся.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Значение изучения фонетики</a:t>
            </a:r>
            <a:br>
              <a:rPr lang="ru-RU" dirty="0" smtClean="0"/>
            </a:br>
            <a:r>
              <a:rPr lang="ru-RU" dirty="0" smtClean="0"/>
              <a:t> в начальной школе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5. Фонетические знания тесно связаны со знаниями из области лексики, грамматики, </a:t>
            </a:r>
            <a:r>
              <a:rPr lang="ru-RU" dirty="0" err="1" smtClean="0"/>
              <a:t>морфемики</a:t>
            </a:r>
            <a:r>
              <a:rPr lang="ru-RU" dirty="0" smtClean="0"/>
              <a:t> (парта-карта, делать – сделать, </a:t>
            </a:r>
            <a:r>
              <a:rPr lang="ru-RU" dirty="0" err="1" smtClean="0"/>
              <a:t>парта-парты</a:t>
            </a:r>
            <a:r>
              <a:rPr lang="ru-RU" dirty="0" smtClean="0"/>
              <a:t>).</a:t>
            </a:r>
          </a:p>
          <a:p>
            <a:pPr algn="just"/>
            <a:r>
              <a:rPr lang="ru-RU" dirty="0" smtClean="0"/>
              <a:t>6. Хорошая фонетическая подготовка в начальной школе – основа преемственности  в обучении языку между младшими и средними классами.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Графика – раздел науки о языке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Графика –  совокупность всех средств письменности данного языка: буквы; отношения между звуками речи (фонемами)и обозначающими их буквами; заглавные буквы, знаки препинания и выделения, средства выделения абзацев, условные подчеркивания и шрифтовые выделения.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Графика – раздел науки о языке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Содержание графики, её теоретическая часть: обозначение звуков (фонем) буквами; звуковое значение каждой буквы; названия букв, алфавит; обозначение твердых/мягких согласных буквами и их сочетаниями, обозначение звука </a:t>
            </a:r>
            <a:r>
              <a:rPr lang="en-US" dirty="0" smtClean="0"/>
              <a:t>[ </a:t>
            </a:r>
            <a:r>
              <a:rPr lang="ru-RU" dirty="0" err="1" smtClean="0"/>
              <a:t>й</a:t>
            </a:r>
            <a:r>
              <a:rPr lang="en-US" dirty="0" smtClean="0"/>
              <a:t>‘]</a:t>
            </a:r>
            <a:r>
              <a:rPr lang="ru-RU" dirty="0" smtClean="0"/>
              <a:t>; заглавные буквы и другие средства обозначения значения слов, смысла и структуры предложений и текста.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Основой усвоения графики служат четкие умения в области фонетики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dirty="0" smtClean="0"/>
              <a:t>Каждый звук (точнее – каждая фонема) должен иметь свой знак, т.е. букву.</a:t>
            </a:r>
          </a:p>
          <a:p>
            <a:pPr algn="just"/>
            <a:r>
              <a:rPr lang="ru-RU" dirty="0" smtClean="0"/>
              <a:t>Работа по графике в школе не отрывается от работы по фонетике.</a:t>
            </a:r>
          </a:p>
          <a:p>
            <a:pPr algn="just"/>
            <a:r>
              <a:rPr lang="ru-RU" dirty="0" smtClean="0"/>
              <a:t>Изучение фонетики и графики во времени совмещается с обучением грамоте, т. е. с работой по букварю. В этот период уроки объединяют звук и его букву, фонетика и графика объединяются в </a:t>
            </a:r>
            <a:r>
              <a:rPr lang="ru-RU" smtClean="0"/>
              <a:t>одном уроке.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Фонетико-графические темы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smtClean="0"/>
              <a:t>Звуки речи (Звуки речи и буквы).</a:t>
            </a:r>
          </a:p>
          <a:p>
            <a:pPr algn="just"/>
            <a:r>
              <a:rPr lang="ru-RU" dirty="0" smtClean="0"/>
              <a:t>Гласные и согласные звуки (Гласные и согласные звуки и их буквы).</a:t>
            </a:r>
          </a:p>
          <a:p>
            <a:pPr algn="just"/>
            <a:r>
              <a:rPr lang="ru-RU" dirty="0" smtClean="0"/>
              <a:t>Гласные звуки и буквы.</a:t>
            </a:r>
          </a:p>
          <a:p>
            <a:pPr algn="just"/>
            <a:r>
              <a:rPr lang="ru-RU" dirty="0" smtClean="0"/>
              <a:t>Слоги. Деление слов на слоги. Перенос.</a:t>
            </a:r>
          </a:p>
          <a:p>
            <a:pPr algn="just"/>
            <a:r>
              <a:rPr lang="ru-RU" dirty="0" smtClean="0"/>
              <a:t>Гласные </a:t>
            </a:r>
            <a:r>
              <a:rPr lang="ru-RU" b="1" dirty="0" smtClean="0"/>
              <a:t> е, ё, </a:t>
            </a:r>
            <a:r>
              <a:rPr lang="ru-RU" b="1" dirty="0" err="1" smtClean="0"/>
              <a:t>ю</a:t>
            </a:r>
            <a:r>
              <a:rPr lang="ru-RU" b="1" dirty="0" smtClean="0"/>
              <a:t>, я.</a:t>
            </a:r>
          </a:p>
          <a:p>
            <a:pPr algn="just"/>
            <a:r>
              <a:rPr lang="ru-RU" dirty="0" smtClean="0"/>
              <a:t>Ударение. Произношение и обозначение на письме ударных и безударных гласных.</a:t>
            </a:r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Фонетико-графические темы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/>
              <a:t>Согласные звуки и буквы.</a:t>
            </a:r>
          </a:p>
          <a:p>
            <a:pPr algn="just"/>
            <a:r>
              <a:rPr lang="ru-RU" dirty="0" smtClean="0"/>
              <a:t>Звонкие и глухие согласные.</a:t>
            </a:r>
          </a:p>
          <a:p>
            <a:pPr algn="just"/>
            <a:r>
              <a:rPr lang="ru-RU" dirty="0" smtClean="0"/>
              <a:t>Парные и непарные согласные.</a:t>
            </a:r>
          </a:p>
          <a:p>
            <a:pPr algn="just"/>
            <a:r>
              <a:rPr lang="ru-RU" dirty="0" smtClean="0"/>
              <a:t>Мягкие и твердые согласные звуки.</a:t>
            </a:r>
          </a:p>
          <a:p>
            <a:pPr algn="just"/>
            <a:r>
              <a:rPr lang="ru-RU" dirty="0" smtClean="0"/>
              <a:t>Звук и буква </a:t>
            </a:r>
            <a:r>
              <a:rPr lang="ru-RU" b="1" dirty="0" smtClean="0"/>
              <a:t>Й.</a:t>
            </a:r>
          </a:p>
          <a:p>
            <a:pPr algn="just"/>
            <a:r>
              <a:rPr lang="ru-RU" dirty="0" smtClean="0"/>
              <a:t>Обозначение мягкости согласных на письме.</a:t>
            </a:r>
          </a:p>
          <a:p>
            <a:pPr algn="just"/>
            <a:r>
              <a:rPr lang="ru-RU" dirty="0" smtClean="0"/>
              <a:t>Сочетания </a:t>
            </a:r>
            <a:r>
              <a:rPr lang="ru-RU" b="1" dirty="0" err="1" smtClean="0"/>
              <a:t>жи</a:t>
            </a:r>
            <a:r>
              <a:rPr lang="ru-RU" b="1" dirty="0" smtClean="0"/>
              <a:t>, </a:t>
            </a:r>
            <a:r>
              <a:rPr lang="ru-RU" b="1" dirty="0" err="1" smtClean="0"/>
              <a:t>ши</a:t>
            </a:r>
            <a:r>
              <a:rPr lang="ru-RU" b="1" dirty="0" smtClean="0"/>
              <a:t>, </a:t>
            </a:r>
            <a:r>
              <a:rPr lang="ru-RU" b="1" dirty="0" err="1" smtClean="0"/>
              <a:t>ча</a:t>
            </a:r>
            <a:r>
              <a:rPr lang="ru-RU" b="1" dirty="0" smtClean="0"/>
              <a:t>, </a:t>
            </a:r>
            <a:r>
              <a:rPr lang="ru-RU" b="1" dirty="0" err="1" smtClean="0"/>
              <a:t>ща</a:t>
            </a:r>
            <a:r>
              <a:rPr lang="ru-RU" b="1" dirty="0" smtClean="0"/>
              <a:t>, чу, </a:t>
            </a:r>
            <a:r>
              <a:rPr lang="ru-RU" b="1" dirty="0" err="1" smtClean="0"/>
              <a:t>щу</a:t>
            </a:r>
            <a:r>
              <a:rPr lang="ru-RU" b="1" dirty="0" smtClean="0"/>
              <a:t>.</a:t>
            </a:r>
          </a:p>
          <a:p>
            <a:pPr algn="just"/>
            <a:r>
              <a:rPr lang="ru-RU" dirty="0" smtClean="0"/>
              <a:t>Сочетания </a:t>
            </a:r>
            <a:r>
              <a:rPr lang="ru-RU" b="1" dirty="0" err="1" smtClean="0"/>
              <a:t>чн</a:t>
            </a:r>
            <a:r>
              <a:rPr lang="ru-RU" b="1" dirty="0" smtClean="0"/>
              <a:t>, </a:t>
            </a:r>
            <a:r>
              <a:rPr lang="ru-RU" b="1" dirty="0" err="1" smtClean="0"/>
              <a:t>чк</a:t>
            </a:r>
            <a:r>
              <a:rPr lang="ru-RU" b="1" dirty="0" smtClean="0"/>
              <a:t>.</a:t>
            </a:r>
          </a:p>
          <a:p>
            <a:pPr algn="just"/>
            <a:r>
              <a:rPr lang="ru-RU" dirty="0" smtClean="0"/>
              <a:t>Разделительный мягкий знак </a:t>
            </a:r>
            <a:r>
              <a:rPr lang="ru-RU" b="1" dirty="0" smtClean="0"/>
              <a:t>(</a:t>
            </a:r>
            <a:r>
              <a:rPr lang="ru-RU" b="1" dirty="0" err="1" smtClean="0"/>
              <a:t>ь</a:t>
            </a:r>
            <a:r>
              <a:rPr lang="ru-RU" b="1" dirty="0" smtClean="0"/>
              <a:t>).</a:t>
            </a:r>
          </a:p>
          <a:p>
            <a:pPr algn="just"/>
            <a:r>
              <a:rPr lang="ru-RU" dirty="0" smtClean="0"/>
              <a:t>Употребление </a:t>
            </a:r>
            <a:r>
              <a:rPr lang="ru-RU" b="1" dirty="0" err="1" smtClean="0"/>
              <a:t>ь</a:t>
            </a:r>
            <a:r>
              <a:rPr lang="ru-RU" b="1" dirty="0" smtClean="0"/>
              <a:t> </a:t>
            </a:r>
            <a:r>
              <a:rPr lang="ru-RU" dirty="0" smtClean="0"/>
              <a:t>как знака мягкости предшествующего согласного.</a:t>
            </a:r>
          </a:p>
          <a:p>
            <a:pPr algn="just"/>
            <a:r>
              <a:rPr lang="ru-RU" dirty="0" smtClean="0"/>
              <a:t>Двойные согласные.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Методы изучения фонетики и графики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ru-RU" dirty="0" smtClean="0"/>
              <a:t>А) опора на практическое усвоение языка до изучения теории, на языковое чутьё;</a:t>
            </a:r>
          </a:p>
          <a:p>
            <a:pPr algn="just"/>
            <a:r>
              <a:rPr lang="ru-RU" dirty="0" smtClean="0"/>
              <a:t>Б) постоянное сопоставление звукового и буквенного состава единиц языка;</a:t>
            </a:r>
          </a:p>
          <a:p>
            <a:pPr algn="just"/>
            <a:r>
              <a:rPr lang="ru-RU" dirty="0" smtClean="0"/>
              <a:t>В) установка на фиксацию всех расхождений в ситуациях звук/буква;</a:t>
            </a:r>
          </a:p>
          <a:p>
            <a:pPr algn="just"/>
            <a:r>
              <a:rPr lang="ru-RU" dirty="0" smtClean="0"/>
              <a:t>Г) проговаривание, артикуляция, скандирование, отработка голоса;</a:t>
            </a:r>
          </a:p>
          <a:p>
            <a:pPr algn="just"/>
            <a:r>
              <a:rPr lang="ru-RU" dirty="0" smtClean="0"/>
              <a:t>Д) тренировка фонематического слуха, тренировка пишущей руки;</a:t>
            </a:r>
          </a:p>
          <a:p>
            <a:pPr algn="just"/>
            <a:r>
              <a:rPr lang="ru-RU" dirty="0" smtClean="0"/>
              <a:t>Е) образцы хорошего произношения и каллиграфического письма.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Трудности учащихся в усвоении фонетики и графики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ru-RU" dirty="0" smtClean="0"/>
              <a:t>А) осмысление функций букв по отношению к звукам: дети легче воспринимают буквы на зрительной основе;</a:t>
            </a:r>
          </a:p>
          <a:p>
            <a:pPr algn="just"/>
            <a:r>
              <a:rPr lang="ru-RU" dirty="0" smtClean="0"/>
              <a:t>Б) все случаи отклонений от системы, общего правила (йотированные, </a:t>
            </a:r>
            <a:r>
              <a:rPr lang="ru-RU" dirty="0" err="1" smtClean="0"/>
              <a:t>жи</a:t>
            </a:r>
            <a:r>
              <a:rPr lang="ru-RU" dirty="0" smtClean="0"/>
              <a:t>, </a:t>
            </a:r>
            <a:r>
              <a:rPr lang="ru-RU" dirty="0" err="1" smtClean="0"/>
              <a:t>ши</a:t>
            </a:r>
            <a:r>
              <a:rPr lang="ru-RU" dirty="0" smtClean="0"/>
              <a:t> …);</a:t>
            </a:r>
          </a:p>
          <a:p>
            <a:pPr algn="just"/>
            <a:r>
              <a:rPr lang="ru-RU" dirty="0" smtClean="0"/>
              <a:t>В) усвоение абстрактного фонетико-графического материала;</a:t>
            </a:r>
          </a:p>
          <a:p>
            <a:pPr algn="just"/>
            <a:r>
              <a:rPr lang="ru-RU" dirty="0" smtClean="0"/>
              <a:t>Г) преодоление собственных (детских) недостатков </a:t>
            </a:r>
            <a:r>
              <a:rPr lang="ru-RU" dirty="0" err="1" smtClean="0"/>
              <a:t>артикулирования</a:t>
            </a:r>
            <a:r>
              <a:rPr lang="ru-RU" dirty="0" smtClean="0"/>
              <a:t> звуков речи </a:t>
            </a:r>
            <a:r>
              <a:rPr lang="en-US" dirty="0" smtClean="0"/>
              <a:t>[c</a:t>
            </a:r>
            <a:r>
              <a:rPr lang="ru-RU" dirty="0" smtClean="0"/>
              <a:t>-</a:t>
            </a:r>
            <a:r>
              <a:rPr lang="ru-RU" dirty="0" err="1" smtClean="0"/>
              <a:t>ш</a:t>
            </a:r>
            <a:r>
              <a:rPr lang="en-US" dirty="0" smtClean="0"/>
              <a:t>]</a:t>
            </a:r>
            <a:r>
              <a:rPr lang="ru-RU" dirty="0" smtClean="0"/>
              <a:t>,</a:t>
            </a:r>
            <a:r>
              <a:rPr lang="en-US" dirty="0" smtClean="0"/>
              <a:t> [</a:t>
            </a:r>
            <a:r>
              <a:rPr lang="ru-RU" dirty="0" err="1" smtClean="0"/>
              <a:t>р-л</a:t>
            </a:r>
            <a:r>
              <a:rPr lang="en-US" dirty="0" smtClean="0"/>
              <a:t>]</a:t>
            </a:r>
            <a:r>
              <a:rPr lang="ru-RU" dirty="0" smtClean="0"/>
              <a:t> и пр.;</a:t>
            </a:r>
          </a:p>
          <a:p>
            <a:pPr algn="just"/>
            <a:r>
              <a:rPr lang="ru-RU" dirty="0" smtClean="0"/>
              <a:t>Д) трудности </a:t>
            </a:r>
            <a:r>
              <a:rPr lang="ru-RU" dirty="0" err="1" smtClean="0"/>
              <a:t>звукослияния</a:t>
            </a:r>
            <a:r>
              <a:rPr lang="ru-RU" dirty="0" smtClean="0"/>
              <a:t> на начальных этапах чтения.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Тема: Звуки речи и буквы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Какие звуки речи ты знаешь? Чем различаются эти звуки?</a:t>
            </a:r>
          </a:p>
          <a:p>
            <a:pPr algn="just"/>
            <a:r>
              <a:rPr lang="ru-RU" i="1" u="sng" dirty="0" smtClean="0"/>
              <a:t>Правило: </a:t>
            </a:r>
            <a:r>
              <a:rPr lang="ru-RU" i="1" dirty="0" smtClean="0"/>
              <a:t>Слова, которые мы произносим, состоят  из </a:t>
            </a:r>
            <a:r>
              <a:rPr lang="ru-RU" b="1" i="1" dirty="0" smtClean="0"/>
              <a:t>звуков.</a:t>
            </a:r>
            <a:r>
              <a:rPr lang="ru-RU" i="1" dirty="0" smtClean="0"/>
              <a:t> Слова мы можем не только произносить, но и писать. Когда мы пишем, то звуки речи обозначаем </a:t>
            </a:r>
            <a:r>
              <a:rPr lang="ru-RU" b="1" i="1" dirty="0" smtClean="0"/>
              <a:t>буквами.</a:t>
            </a:r>
            <a:r>
              <a:rPr lang="ru-RU" i="1" dirty="0" smtClean="0"/>
              <a:t> (Звуки мы слышим и произносим. Буквы мы видим, пишем, читаем.)</a:t>
            </a:r>
            <a:endParaRPr lang="ru-RU" i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Тема: Звуки речи и буквы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Упражнения и задания:</a:t>
            </a:r>
          </a:p>
          <a:p>
            <a:pPr algn="just"/>
            <a:r>
              <a:rPr lang="ru-RU" dirty="0" smtClean="0"/>
              <a:t>- Как называются знаки, которыми на письме обозначают звуки речи?</a:t>
            </a:r>
          </a:p>
          <a:p>
            <a:pPr algn="just"/>
            <a:r>
              <a:rPr lang="ru-RU" dirty="0" smtClean="0"/>
              <a:t>- Произнеси звуки в слове по порядку.</a:t>
            </a:r>
          </a:p>
          <a:p>
            <a:pPr algn="just"/>
            <a:r>
              <a:rPr lang="ru-RU" dirty="0" smtClean="0"/>
              <a:t>- Определите количество звуков  и букв  в слове.</a:t>
            </a:r>
          </a:p>
          <a:p>
            <a:pPr algn="just"/>
            <a:r>
              <a:rPr lang="ru-RU" dirty="0" smtClean="0"/>
              <a:t>- Сравните звучание каждого слова в паре (</a:t>
            </a:r>
            <a:r>
              <a:rPr lang="ru-RU" i="1" dirty="0" smtClean="0"/>
              <a:t>стол-стул, марка-маска</a:t>
            </a:r>
            <a:r>
              <a:rPr lang="ru-RU" dirty="0" smtClean="0"/>
              <a:t>). Какие звуки в них одинаковые? Какой звук меняет смысл слова?</a:t>
            </a:r>
          </a:p>
          <a:p>
            <a:pPr algn="just"/>
            <a:r>
              <a:rPr lang="ru-RU" dirty="0" smtClean="0"/>
              <a:t>Найди слова-ошибки, исправь их. (</a:t>
            </a:r>
            <a:r>
              <a:rPr lang="ru-RU" i="1" dirty="0" smtClean="0"/>
              <a:t>Лесорубы лес рубили – вдоль по речке кепки плыли. Чарки кружат над волной, в чаше слышен волчий вой</a:t>
            </a:r>
            <a:r>
              <a:rPr lang="ru-RU" dirty="0" smtClean="0"/>
              <a:t>).   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Тема : Гласные и согласные звуки и их буквы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dirty="0" smtClean="0"/>
              <a:t>Сравни, как ты произносишь гласные звуки, а как согласные? Чем различаются гласные и согласные звуки?</a:t>
            </a:r>
          </a:p>
          <a:p>
            <a:pPr algn="just"/>
            <a:r>
              <a:rPr lang="ru-RU" i="1" u="sng" dirty="0" smtClean="0"/>
              <a:t>Правило: </a:t>
            </a:r>
            <a:r>
              <a:rPr lang="ru-RU" i="1" dirty="0" smtClean="0"/>
              <a:t>Гласными называют звуки, при произнесении которых воздух проходит свободно, не встречая преград. Гласных звуков шесть: </a:t>
            </a:r>
            <a:r>
              <a:rPr lang="en-US" b="1" i="1" dirty="0" smtClean="0"/>
              <a:t>[</a:t>
            </a:r>
            <a:r>
              <a:rPr lang="ru-RU" b="1" i="1" dirty="0" smtClean="0"/>
              <a:t>а</a:t>
            </a:r>
            <a:r>
              <a:rPr lang="en-US" b="1" i="1" dirty="0" smtClean="0"/>
              <a:t>]</a:t>
            </a:r>
            <a:r>
              <a:rPr lang="ru-RU" b="1" i="1" dirty="0" smtClean="0"/>
              <a:t>,</a:t>
            </a:r>
            <a:r>
              <a:rPr lang="en-US" b="1" i="1" dirty="0" smtClean="0"/>
              <a:t> [</a:t>
            </a:r>
            <a:r>
              <a:rPr lang="ru-RU" b="1" i="1" dirty="0" smtClean="0"/>
              <a:t>о</a:t>
            </a:r>
            <a:r>
              <a:rPr lang="en-US" b="1" i="1" dirty="0" smtClean="0"/>
              <a:t>]</a:t>
            </a:r>
            <a:r>
              <a:rPr lang="ru-RU" b="1" i="1" dirty="0" smtClean="0"/>
              <a:t>,</a:t>
            </a:r>
            <a:r>
              <a:rPr lang="en-US" b="1" i="1" dirty="0" smtClean="0"/>
              <a:t> [</a:t>
            </a:r>
            <a:r>
              <a:rPr lang="ru-RU" b="1" i="1" dirty="0" smtClean="0"/>
              <a:t>у</a:t>
            </a:r>
            <a:r>
              <a:rPr lang="en-US" b="1" i="1" dirty="0" smtClean="0"/>
              <a:t>]</a:t>
            </a:r>
            <a:r>
              <a:rPr lang="ru-RU" b="1" i="1" dirty="0" smtClean="0"/>
              <a:t>,</a:t>
            </a:r>
            <a:r>
              <a:rPr lang="en-US" b="1" i="1" dirty="0" smtClean="0"/>
              <a:t> [</a:t>
            </a:r>
            <a:r>
              <a:rPr lang="ru-RU" b="1" i="1" dirty="0" err="1" smtClean="0"/>
              <a:t>ы</a:t>
            </a:r>
            <a:r>
              <a:rPr lang="en-US" b="1" i="1" dirty="0" smtClean="0"/>
              <a:t>]</a:t>
            </a:r>
            <a:r>
              <a:rPr lang="ru-RU" b="1" i="1" dirty="0" smtClean="0"/>
              <a:t>,</a:t>
            </a:r>
            <a:r>
              <a:rPr lang="en-US" b="1" i="1" dirty="0" smtClean="0"/>
              <a:t> [</a:t>
            </a:r>
            <a:r>
              <a:rPr lang="ru-RU" b="1" i="1" dirty="0" smtClean="0"/>
              <a:t>и</a:t>
            </a:r>
            <a:r>
              <a:rPr lang="en-US" b="1" i="1" dirty="0" smtClean="0"/>
              <a:t>]</a:t>
            </a:r>
            <a:r>
              <a:rPr lang="ru-RU" b="1" i="1" dirty="0" smtClean="0"/>
              <a:t>,</a:t>
            </a:r>
            <a:r>
              <a:rPr lang="en-US" b="1" i="1" dirty="0" smtClean="0"/>
              <a:t> [</a:t>
            </a:r>
            <a:r>
              <a:rPr lang="ru-RU" b="1" i="1" dirty="0" smtClean="0"/>
              <a:t>э</a:t>
            </a:r>
            <a:r>
              <a:rPr lang="en-US" b="1" i="1" dirty="0" smtClean="0"/>
              <a:t>]</a:t>
            </a:r>
            <a:r>
              <a:rPr lang="ru-RU" b="1" i="1" dirty="0" smtClean="0"/>
              <a:t>. </a:t>
            </a:r>
            <a:r>
              <a:rPr lang="ru-RU" i="1" dirty="0" smtClean="0"/>
              <a:t>Букв гласных звуков десять: </a:t>
            </a:r>
            <a:r>
              <a:rPr lang="ru-RU" b="1" i="1" dirty="0" smtClean="0"/>
              <a:t>а, я, о, ё, у, </a:t>
            </a:r>
            <a:r>
              <a:rPr lang="ru-RU" b="1" i="1" dirty="0" err="1" smtClean="0"/>
              <a:t>ю</a:t>
            </a:r>
            <a:r>
              <a:rPr lang="ru-RU" b="1" i="1" dirty="0" smtClean="0"/>
              <a:t>, </a:t>
            </a:r>
            <a:r>
              <a:rPr lang="ru-RU" b="1" i="1" dirty="0" err="1" smtClean="0"/>
              <a:t>ы</a:t>
            </a:r>
            <a:r>
              <a:rPr lang="ru-RU" b="1" i="1" dirty="0" smtClean="0"/>
              <a:t>, э, е.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Тема : Гласные и согласные звуки и их буквы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ru-RU" dirty="0" smtClean="0"/>
              <a:t>Упражнения и задания:</a:t>
            </a:r>
          </a:p>
          <a:p>
            <a:pPr algn="just"/>
            <a:r>
              <a:rPr lang="ru-RU" dirty="0" smtClean="0"/>
              <a:t>- Какие звуки в словах одинаковые, а какие разные? (</a:t>
            </a:r>
            <a:r>
              <a:rPr lang="ru-RU" dirty="0" err="1" smtClean="0"/>
              <a:t>вол-вёл</a:t>
            </a:r>
            <a:r>
              <a:rPr lang="ru-RU" dirty="0" smtClean="0"/>
              <a:t>, </a:t>
            </a:r>
            <a:r>
              <a:rPr lang="ru-RU" dirty="0" err="1" smtClean="0"/>
              <a:t>нос-нёс</a:t>
            </a:r>
            <a:r>
              <a:rPr lang="ru-RU" dirty="0" smtClean="0"/>
              <a:t>) Какая буква пишется для обозначения твердых согласных, а какая – для мягких согласных?</a:t>
            </a:r>
          </a:p>
          <a:p>
            <a:pPr algn="just"/>
            <a:r>
              <a:rPr lang="ru-RU" dirty="0" smtClean="0"/>
              <a:t>- Прочитай слова. Запиши их парами (</a:t>
            </a:r>
            <a:r>
              <a:rPr lang="ru-RU" dirty="0" err="1" smtClean="0"/>
              <a:t>мал-мял</a:t>
            </a:r>
            <a:r>
              <a:rPr lang="ru-RU" dirty="0" smtClean="0"/>
              <a:t>, лук-люк, был-бил). Над буквами гласных звуков с помощью транскрипции (значка </a:t>
            </a:r>
            <a:r>
              <a:rPr lang="en-US" dirty="0" smtClean="0"/>
              <a:t>[ ]</a:t>
            </a:r>
            <a:r>
              <a:rPr lang="ru-RU" dirty="0" smtClean="0"/>
              <a:t>) напиши, какой звук они обозначают.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Тема : Гласные и согласные звуки и их буквы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Произнесите и послушайте первый и последний звуки каждого слова. Объясните, какие это звуки (гласные или согласные).</a:t>
            </a:r>
          </a:p>
          <a:p>
            <a:pPr algn="just"/>
            <a:r>
              <a:rPr lang="ru-RU" u="sng" dirty="0" smtClean="0"/>
              <a:t>Правило</a:t>
            </a:r>
            <a:r>
              <a:rPr lang="ru-RU" dirty="0" smtClean="0"/>
              <a:t>: Звуки</a:t>
            </a:r>
            <a:r>
              <a:rPr lang="ru-RU" i="1" dirty="0" smtClean="0"/>
              <a:t>, при произношении которых воздух встречает во рту препятствие, называются согласными. Согласные звуки обозначаются буквами.  </a:t>
            </a:r>
            <a:r>
              <a:rPr lang="ru-RU" b="1" i="1" dirty="0" smtClean="0"/>
              <a:t>Букв согласных звуков – 21 </a:t>
            </a:r>
            <a:r>
              <a:rPr lang="ru-RU" i="1" dirty="0" smtClean="0"/>
              <a:t>(б, в, г, </a:t>
            </a:r>
            <a:r>
              <a:rPr lang="ru-RU" i="1" dirty="0" err="1" smtClean="0"/>
              <a:t>д</a:t>
            </a:r>
            <a:r>
              <a:rPr lang="ru-RU" i="1" dirty="0" smtClean="0"/>
              <a:t>, ж. </a:t>
            </a:r>
            <a:r>
              <a:rPr lang="ru-RU" i="1" dirty="0" err="1" smtClean="0"/>
              <a:t>з</a:t>
            </a:r>
            <a:r>
              <a:rPr lang="ru-RU" i="1" dirty="0" smtClean="0"/>
              <a:t>, к, л, м, </a:t>
            </a:r>
            <a:r>
              <a:rPr lang="ru-RU" i="1" dirty="0" err="1" smtClean="0"/>
              <a:t>н</a:t>
            </a:r>
            <a:r>
              <a:rPr lang="ru-RU" i="1" dirty="0" smtClean="0"/>
              <a:t>, </a:t>
            </a:r>
            <a:r>
              <a:rPr lang="ru-RU" i="1" dirty="0" err="1" smtClean="0"/>
              <a:t>п</a:t>
            </a:r>
            <a:r>
              <a:rPr lang="ru-RU" i="1" dirty="0" smtClean="0"/>
              <a:t>, </a:t>
            </a:r>
            <a:r>
              <a:rPr lang="ru-RU" i="1" dirty="0" err="1" smtClean="0"/>
              <a:t>р</a:t>
            </a:r>
            <a:r>
              <a:rPr lang="ru-RU" i="1" dirty="0" smtClean="0"/>
              <a:t>, с, т, </a:t>
            </a:r>
            <a:r>
              <a:rPr lang="ru-RU" i="1" dirty="0" err="1" smtClean="0"/>
              <a:t>ф</a:t>
            </a:r>
            <a:r>
              <a:rPr lang="ru-RU" i="1" dirty="0" smtClean="0"/>
              <a:t>, </a:t>
            </a:r>
            <a:r>
              <a:rPr lang="ru-RU" i="1" dirty="0" err="1" smtClean="0"/>
              <a:t>х</a:t>
            </a:r>
            <a:r>
              <a:rPr lang="ru-RU" i="1" dirty="0" smtClean="0"/>
              <a:t>, </a:t>
            </a:r>
            <a:r>
              <a:rPr lang="ru-RU" i="1" dirty="0" err="1" smtClean="0"/>
              <a:t>ц</a:t>
            </a:r>
            <a:r>
              <a:rPr lang="ru-RU" i="1" dirty="0" smtClean="0"/>
              <a:t>, ч, </a:t>
            </a:r>
            <a:r>
              <a:rPr lang="ru-RU" i="1" dirty="0" err="1" smtClean="0"/>
              <a:t>ш</a:t>
            </a:r>
            <a:r>
              <a:rPr lang="ru-RU" i="1" dirty="0" smtClean="0"/>
              <a:t>, </a:t>
            </a:r>
            <a:r>
              <a:rPr lang="ru-RU" i="1" dirty="0" err="1" smtClean="0"/>
              <a:t>щ</a:t>
            </a:r>
            <a:r>
              <a:rPr lang="ru-RU" i="1" dirty="0" smtClean="0"/>
              <a:t>, </a:t>
            </a:r>
            <a:r>
              <a:rPr lang="ru-RU" i="1" dirty="0" err="1" smtClean="0"/>
              <a:t>й</a:t>
            </a:r>
            <a:r>
              <a:rPr lang="ru-RU" i="1" dirty="0" smtClean="0"/>
              <a:t>). </a:t>
            </a:r>
            <a:r>
              <a:rPr lang="ru-RU" b="1" i="1" dirty="0" smtClean="0"/>
              <a:t>Согласных звуков – 36</a:t>
            </a:r>
            <a:r>
              <a:rPr lang="ru-RU" i="1" dirty="0" smtClean="0"/>
              <a:t>, потому что в русском языке есть парные твердые и мягкие согласные, которые обозначаются одной буквой.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Тема : Гласные и согласные звуки и их буквы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dirty="0" smtClean="0"/>
              <a:t>Упражнения и задания:</a:t>
            </a:r>
          </a:p>
          <a:p>
            <a:pPr algn="just"/>
            <a:r>
              <a:rPr lang="ru-RU" dirty="0" smtClean="0"/>
              <a:t>- Произнеси пары слов. Определи, какими звуками они различаются (полки-волки, работа-забота, полено-колено, тучка-ручка).</a:t>
            </a:r>
          </a:p>
          <a:p>
            <a:pPr algn="just"/>
            <a:r>
              <a:rPr lang="ru-RU" dirty="0" smtClean="0"/>
              <a:t>- Спишите, подчеркните буквы на месте согласных звуков.</a:t>
            </a:r>
          </a:p>
          <a:p>
            <a:pPr algn="just"/>
            <a:r>
              <a:rPr lang="ru-RU" dirty="0" smtClean="0"/>
              <a:t>- Как слово </a:t>
            </a:r>
            <a:r>
              <a:rPr lang="ru-RU" i="1" dirty="0" smtClean="0"/>
              <a:t>рак </a:t>
            </a:r>
            <a:r>
              <a:rPr lang="ru-RU" dirty="0" smtClean="0"/>
              <a:t>превратилось в слово </a:t>
            </a:r>
            <a:r>
              <a:rPr lang="ru-RU" i="1" dirty="0" smtClean="0"/>
              <a:t>лак (бак – брак, мак – мрак).</a:t>
            </a:r>
          </a:p>
          <a:p>
            <a:pPr algn="just"/>
            <a:r>
              <a:rPr lang="ru-RU" i="1" dirty="0" smtClean="0"/>
              <a:t>- Составьте звуковые схемы слов.</a:t>
            </a:r>
            <a:endParaRPr lang="ru-RU" i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Мягкие и твердые согласные звуки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Рассмотрите картинки, назовите их словом и выделите первые звуки:</a:t>
            </a:r>
          </a:p>
          <a:p>
            <a:r>
              <a:rPr lang="ru-RU" i="1" dirty="0" smtClean="0"/>
              <a:t>Лиса-лошадь, медведь-машина, бинокль-барабан</a:t>
            </a:r>
          </a:p>
          <a:p>
            <a:r>
              <a:rPr lang="ru-RU" dirty="0" smtClean="0"/>
              <a:t>Чем различаются первые звуки?</a:t>
            </a:r>
          </a:p>
          <a:p>
            <a:r>
              <a:rPr lang="ru-RU" dirty="0" smtClean="0"/>
              <a:t>Сведение: Согласные звуки бывают твердыми и мягкими. Большинство звуков образуют пары (</a:t>
            </a:r>
            <a:r>
              <a:rPr lang="en-US" dirty="0" smtClean="0"/>
              <a:t>[</a:t>
            </a:r>
            <a:r>
              <a:rPr lang="ru-RU" dirty="0" smtClean="0"/>
              <a:t>б-б</a:t>
            </a:r>
            <a:r>
              <a:rPr lang="en-US" dirty="0" smtClean="0"/>
              <a:t>’]</a:t>
            </a:r>
            <a:r>
              <a:rPr lang="ru-RU" dirty="0" smtClean="0"/>
              <a:t>. Звуки </a:t>
            </a:r>
            <a:r>
              <a:rPr lang="en-US" dirty="0" smtClean="0"/>
              <a:t>[</a:t>
            </a:r>
            <a:r>
              <a:rPr lang="ru-RU" dirty="0" smtClean="0"/>
              <a:t>ж</a:t>
            </a:r>
            <a:r>
              <a:rPr lang="en-US" dirty="0" smtClean="0"/>
              <a:t>]</a:t>
            </a:r>
            <a:r>
              <a:rPr lang="ru-RU" dirty="0" smtClean="0"/>
              <a:t>,</a:t>
            </a:r>
            <a:r>
              <a:rPr lang="en-US" dirty="0" smtClean="0"/>
              <a:t> [</a:t>
            </a:r>
            <a:r>
              <a:rPr lang="ru-RU" dirty="0" err="1" smtClean="0"/>
              <a:t>ш</a:t>
            </a:r>
            <a:r>
              <a:rPr lang="en-US" dirty="0" smtClean="0"/>
              <a:t>]</a:t>
            </a:r>
            <a:r>
              <a:rPr lang="ru-RU" dirty="0" smtClean="0"/>
              <a:t>,</a:t>
            </a:r>
            <a:r>
              <a:rPr lang="en-US" dirty="0" smtClean="0"/>
              <a:t> [</a:t>
            </a:r>
            <a:r>
              <a:rPr lang="ru-RU" dirty="0" err="1" smtClean="0"/>
              <a:t>ц</a:t>
            </a:r>
            <a:r>
              <a:rPr lang="en-US" dirty="0" smtClean="0"/>
              <a:t>]</a:t>
            </a:r>
            <a:r>
              <a:rPr lang="ru-RU" dirty="0" smtClean="0"/>
              <a:t> – всегда твердые, звуки</a:t>
            </a:r>
            <a:r>
              <a:rPr lang="en-US" dirty="0" smtClean="0"/>
              <a:t> [</a:t>
            </a:r>
            <a:r>
              <a:rPr lang="ru-RU" dirty="0" err="1" smtClean="0"/>
              <a:t>й</a:t>
            </a:r>
            <a:r>
              <a:rPr lang="en-US" dirty="0" smtClean="0"/>
              <a:t>’]</a:t>
            </a:r>
            <a:r>
              <a:rPr lang="ru-RU" dirty="0" smtClean="0"/>
              <a:t>,</a:t>
            </a:r>
            <a:r>
              <a:rPr lang="en-US" dirty="0" smtClean="0"/>
              <a:t> [</a:t>
            </a:r>
            <a:r>
              <a:rPr lang="ru-RU" dirty="0" smtClean="0"/>
              <a:t>ч</a:t>
            </a:r>
            <a:r>
              <a:rPr lang="en-US" dirty="0" smtClean="0"/>
              <a:t>’]</a:t>
            </a:r>
            <a:r>
              <a:rPr lang="ru-RU" dirty="0" smtClean="0"/>
              <a:t>,</a:t>
            </a:r>
            <a:r>
              <a:rPr lang="en-US" dirty="0" smtClean="0"/>
              <a:t> [</a:t>
            </a:r>
            <a:r>
              <a:rPr lang="ru-RU" dirty="0" err="1" smtClean="0"/>
              <a:t>щ</a:t>
            </a:r>
            <a:r>
              <a:rPr lang="en-US" dirty="0" smtClean="0"/>
              <a:t>’]</a:t>
            </a:r>
            <a:r>
              <a:rPr lang="ru-RU" dirty="0" smtClean="0"/>
              <a:t> – всегда мягкие.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Мягкие и твердые согласные звуки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Серёжа сказал: «Любой твердый согласный звук имеет парный мягкий звук» Прав ли он? Докажи своё мнение.</a:t>
            </a:r>
          </a:p>
          <a:p>
            <a:r>
              <a:rPr lang="ru-RU" dirty="0" smtClean="0"/>
              <a:t>2. Прочитай пары слов. Какими звуками они различаются? Запиши пары слов. Одинаково ли ты записываешь эти слова?</a:t>
            </a:r>
          </a:p>
          <a:p>
            <a:r>
              <a:rPr lang="en-US" dirty="0" smtClean="0"/>
              <a:t>[</a:t>
            </a:r>
            <a:r>
              <a:rPr lang="ru-RU" dirty="0" smtClean="0"/>
              <a:t>банка</a:t>
            </a:r>
            <a:r>
              <a:rPr lang="en-US" dirty="0" smtClean="0"/>
              <a:t>]</a:t>
            </a:r>
            <a:r>
              <a:rPr lang="ru-RU" dirty="0" smtClean="0"/>
              <a:t>-</a:t>
            </a:r>
            <a:r>
              <a:rPr lang="en-US" dirty="0" smtClean="0"/>
              <a:t>[</a:t>
            </a:r>
            <a:r>
              <a:rPr lang="ru-RU" dirty="0" err="1" smtClean="0"/>
              <a:t>бан</a:t>
            </a:r>
            <a:r>
              <a:rPr lang="en-US" dirty="0" smtClean="0"/>
              <a:t>’</a:t>
            </a:r>
            <a:r>
              <a:rPr lang="ru-RU" dirty="0" err="1" smtClean="0"/>
              <a:t>ка</a:t>
            </a:r>
            <a:r>
              <a:rPr lang="en-US" dirty="0" smtClean="0"/>
              <a:t>]</a:t>
            </a:r>
            <a:r>
              <a:rPr lang="ru-RU" dirty="0" smtClean="0"/>
              <a:t>,</a:t>
            </a:r>
            <a:r>
              <a:rPr lang="en-US" dirty="0" smtClean="0"/>
              <a:t>  [</a:t>
            </a:r>
            <a:r>
              <a:rPr lang="ru-RU" dirty="0" smtClean="0"/>
              <a:t>нос</a:t>
            </a:r>
            <a:r>
              <a:rPr lang="en-US" dirty="0" smtClean="0"/>
              <a:t>]</a:t>
            </a:r>
            <a:r>
              <a:rPr lang="ru-RU" dirty="0" smtClean="0"/>
              <a:t>-</a:t>
            </a:r>
            <a:r>
              <a:rPr lang="en-US" dirty="0" smtClean="0"/>
              <a:t>[</a:t>
            </a:r>
            <a:r>
              <a:rPr lang="ru-RU" dirty="0" err="1" smtClean="0"/>
              <a:t>н</a:t>
            </a:r>
            <a:r>
              <a:rPr lang="en-US" dirty="0" smtClean="0"/>
              <a:t>’</a:t>
            </a:r>
            <a:r>
              <a:rPr lang="ru-RU" dirty="0" smtClean="0"/>
              <a:t>ос</a:t>
            </a:r>
            <a:r>
              <a:rPr lang="en-US" dirty="0" smtClean="0"/>
              <a:t>]</a:t>
            </a:r>
            <a:r>
              <a:rPr lang="ru-RU" dirty="0" smtClean="0"/>
              <a:t>,</a:t>
            </a:r>
            <a:r>
              <a:rPr lang="en-US" dirty="0" smtClean="0"/>
              <a:t> [</a:t>
            </a:r>
            <a:r>
              <a:rPr lang="ru-RU" dirty="0" smtClean="0"/>
              <a:t>мал</a:t>
            </a:r>
            <a:r>
              <a:rPr lang="en-US" dirty="0" smtClean="0"/>
              <a:t>]</a:t>
            </a:r>
            <a:r>
              <a:rPr lang="ru-RU" dirty="0" smtClean="0"/>
              <a:t>-</a:t>
            </a:r>
            <a:r>
              <a:rPr lang="en-US" dirty="0" smtClean="0"/>
              <a:t>[</a:t>
            </a:r>
            <a:r>
              <a:rPr lang="ru-RU" dirty="0" smtClean="0"/>
              <a:t>м</a:t>
            </a:r>
            <a:r>
              <a:rPr lang="en-US" dirty="0" smtClean="0"/>
              <a:t>’</a:t>
            </a:r>
            <a:r>
              <a:rPr lang="ru-RU" dirty="0" smtClean="0"/>
              <a:t>ал</a:t>
            </a:r>
            <a:r>
              <a:rPr lang="en-US" dirty="0" smtClean="0"/>
              <a:t>]</a:t>
            </a:r>
            <a:r>
              <a:rPr lang="ru-RU" dirty="0" smtClean="0"/>
              <a:t>,</a:t>
            </a:r>
            <a:r>
              <a:rPr lang="en-US" dirty="0" smtClean="0"/>
              <a:t>[</a:t>
            </a:r>
            <a:r>
              <a:rPr lang="ru-RU" dirty="0" smtClean="0"/>
              <a:t>суда</a:t>
            </a:r>
            <a:r>
              <a:rPr lang="en-US" dirty="0" smtClean="0"/>
              <a:t>]</a:t>
            </a:r>
            <a:r>
              <a:rPr lang="ru-RU" dirty="0" smtClean="0"/>
              <a:t>-</a:t>
            </a:r>
            <a:r>
              <a:rPr lang="en-US" dirty="0" smtClean="0"/>
              <a:t>[</a:t>
            </a:r>
            <a:r>
              <a:rPr lang="ru-RU" dirty="0" smtClean="0"/>
              <a:t>с</a:t>
            </a:r>
            <a:r>
              <a:rPr lang="en-US" dirty="0" smtClean="0"/>
              <a:t>’</a:t>
            </a:r>
            <a:r>
              <a:rPr lang="ru-RU" dirty="0" smtClean="0"/>
              <a:t>уда</a:t>
            </a:r>
            <a:r>
              <a:rPr lang="en-US" dirty="0" smtClean="0"/>
              <a:t>]</a:t>
            </a:r>
            <a:r>
              <a:rPr lang="ru-RU" dirty="0" smtClean="0"/>
              <a:t>,</a:t>
            </a:r>
            <a:r>
              <a:rPr lang="en-US" dirty="0" smtClean="0"/>
              <a:t> [</a:t>
            </a:r>
            <a:r>
              <a:rPr lang="ru-RU" dirty="0" smtClean="0"/>
              <a:t>мэр</a:t>
            </a:r>
            <a:r>
              <a:rPr lang="en-US" dirty="0" smtClean="0"/>
              <a:t>]</a:t>
            </a:r>
            <a:r>
              <a:rPr lang="ru-RU" dirty="0" smtClean="0"/>
              <a:t>-</a:t>
            </a:r>
            <a:r>
              <a:rPr lang="en-US" dirty="0" smtClean="0"/>
              <a:t>[</a:t>
            </a:r>
            <a:r>
              <a:rPr lang="ru-RU" dirty="0" smtClean="0"/>
              <a:t>м</a:t>
            </a:r>
            <a:r>
              <a:rPr lang="en-US" dirty="0" smtClean="0"/>
              <a:t>‘</a:t>
            </a:r>
            <a:r>
              <a:rPr lang="ru-RU" dirty="0" err="1" smtClean="0"/>
              <a:t>эл</a:t>
            </a:r>
            <a:r>
              <a:rPr lang="en-US" dirty="0" smtClean="0"/>
              <a:t>]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Обозначение мягкости и твердости согласных на письме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Для обозначения мягкости согласных на письме используют мягкий знак (Ь) или буквы </a:t>
            </a:r>
            <a:r>
              <a:rPr lang="ru-RU" b="1" dirty="0" smtClean="0"/>
              <a:t>Е, Ё, Ю, Я.</a:t>
            </a:r>
          </a:p>
          <a:p>
            <a:r>
              <a:rPr lang="ru-RU" dirty="0" smtClean="0"/>
              <a:t>Подчеркни твердые согласные синим карандашом, мягкие – зеленым.</a:t>
            </a:r>
          </a:p>
          <a:p>
            <a:r>
              <a:rPr lang="ru-RU" dirty="0" smtClean="0"/>
              <a:t>Подчеркни буквы, которые обозначают мягкость согласных на письме.</a:t>
            </a:r>
          </a:p>
          <a:p>
            <a:r>
              <a:rPr lang="ru-RU" i="1" dirty="0" smtClean="0"/>
              <a:t>Летели лебеди с лебедятами.</a:t>
            </a:r>
            <a:endParaRPr lang="ru-RU" i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Обозначение мягкости и твердости согласных на письме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Запиши слова, в которых все согласные твердые (мягкие):</a:t>
            </a:r>
          </a:p>
          <a:p>
            <a:r>
              <a:rPr lang="ru-RU" i="1" dirty="0" smtClean="0"/>
              <a:t>Сумка, день, стол, кошка, песня, волк, синички.</a:t>
            </a:r>
          </a:p>
          <a:p>
            <a:r>
              <a:rPr lang="ru-RU" dirty="0" smtClean="0"/>
              <a:t>Найди лишнее слово, докажи:</a:t>
            </a:r>
          </a:p>
          <a:p>
            <a:r>
              <a:rPr lang="ru-RU" i="1" dirty="0" smtClean="0"/>
              <a:t>Книга, дом, газета, лисий.</a:t>
            </a:r>
            <a:endParaRPr lang="ru-RU" dirty="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Звонкие и глухие согласные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Прочитай слова, сравни в них выделенные буквы. Одинаковые ли звуки они обозначают? Чем отличаются эти звуки?</a:t>
            </a:r>
          </a:p>
          <a:p>
            <a:pPr algn="just"/>
            <a:r>
              <a:rPr lang="ru-RU" b="1" i="1" dirty="0" smtClean="0"/>
              <a:t>Т</a:t>
            </a:r>
            <a:r>
              <a:rPr lang="ru-RU" i="1" dirty="0" smtClean="0"/>
              <a:t>очка-</a:t>
            </a:r>
            <a:r>
              <a:rPr lang="ru-RU" b="1" i="1" dirty="0" smtClean="0"/>
              <a:t>д</a:t>
            </a:r>
            <a:r>
              <a:rPr lang="ru-RU" i="1" dirty="0" smtClean="0"/>
              <a:t>очка</a:t>
            </a:r>
            <a:r>
              <a:rPr lang="ru-RU" b="1" i="1" dirty="0" smtClean="0"/>
              <a:t>,                  ж</a:t>
            </a:r>
            <a:r>
              <a:rPr lang="ru-RU" i="1" dirty="0" smtClean="0"/>
              <a:t>ар-</a:t>
            </a:r>
            <a:r>
              <a:rPr lang="ru-RU" b="1" i="1" dirty="0" smtClean="0"/>
              <a:t>ш</a:t>
            </a:r>
            <a:r>
              <a:rPr lang="ru-RU" i="1" dirty="0" smtClean="0"/>
              <a:t>ар,</a:t>
            </a:r>
          </a:p>
          <a:p>
            <a:pPr algn="just"/>
            <a:r>
              <a:rPr lang="ru-RU" b="1" i="1" dirty="0" smtClean="0"/>
              <a:t>К</a:t>
            </a:r>
            <a:r>
              <a:rPr lang="ru-RU" i="1" dirty="0" smtClean="0"/>
              <a:t>олос-</a:t>
            </a:r>
            <a:r>
              <a:rPr lang="ru-RU" b="1" i="1" dirty="0" smtClean="0"/>
              <a:t>г</a:t>
            </a:r>
            <a:r>
              <a:rPr lang="ru-RU" i="1" dirty="0" smtClean="0"/>
              <a:t>олос</a:t>
            </a:r>
            <a:r>
              <a:rPr lang="ru-RU" b="1" i="1" dirty="0" smtClean="0"/>
              <a:t>,                   В</a:t>
            </a:r>
            <a:r>
              <a:rPr lang="ru-RU" i="1" dirty="0" smtClean="0"/>
              <a:t>еня – </a:t>
            </a:r>
            <a:r>
              <a:rPr lang="ru-RU" b="1" i="1" dirty="0" smtClean="0"/>
              <a:t>Ф</a:t>
            </a:r>
            <a:r>
              <a:rPr lang="ru-RU" i="1" dirty="0" smtClean="0"/>
              <a:t>еня,</a:t>
            </a:r>
          </a:p>
          <a:p>
            <a:pPr algn="just"/>
            <a:r>
              <a:rPr lang="ru-RU" b="1" i="1" dirty="0" smtClean="0"/>
              <a:t>Б</a:t>
            </a:r>
            <a:r>
              <a:rPr lang="ru-RU" i="1" dirty="0" smtClean="0"/>
              <a:t>очка-</a:t>
            </a:r>
            <a:r>
              <a:rPr lang="ru-RU" b="1" i="1" dirty="0" smtClean="0"/>
              <a:t>п</a:t>
            </a:r>
            <a:r>
              <a:rPr lang="ru-RU" i="1" dirty="0" smtClean="0"/>
              <a:t>очка,                    </a:t>
            </a:r>
          </a:p>
          <a:p>
            <a:pPr algn="just"/>
            <a:r>
              <a:rPr lang="ru-RU" i="1" dirty="0" smtClean="0"/>
              <a:t>Ко</a:t>
            </a:r>
            <a:r>
              <a:rPr lang="ru-RU" b="1" i="1" dirty="0" smtClean="0"/>
              <a:t>з</a:t>
            </a:r>
            <a:r>
              <a:rPr lang="ru-RU" i="1" dirty="0" smtClean="0"/>
              <a:t>а-ко</a:t>
            </a:r>
            <a:r>
              <a:rPr lang="ru-RU" b="1" i="1" dirty="0" smtClean="0"/>
              <a:t>с</a:t>
            </a:r>
            <a:r>
              <a:rPr lang="ru-RU" i="1" dirty="0" smtClean="0"/>
              <a:t>а,</a:t>
            </a:r>
            <a:endParaRPr lang="ru-RU" i="1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Звонкие и глухие согласные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Сведение:</a:t>
            </a:r>
          </a:p>
          <a:p>
            <a:pPr algn="just"/>
            <a:r>
              <a:rPr lang="ru-RU" dirty="0" smtClean="0"/>
              <a:t>Согласные звуки, образующиеся при помощи голоса и шума, называют </a:t>
            </a:r>
            <a:r>
              <a:rPr lang="ru-RU" b="1" dirty="0" smtClean="0"/>
              <a:t>звонкими.</a:t>
            </a:r>
          </a:p>
          <a:p>
            <a:pPr algn="just"/>
            <a:r>
              <a:rPr lang="ru-RU" dirty="0" smtClean="0"/>
              <a:t>Согласные звуки, образующиеся при помощи шума, называют </a:t>
            </a:r>
            <a:r>
              <a:rPr lang="ru-RU" b="1" dirty="0" smtClean="0"/>
              <a:t>глухими.</a:t>
            </a:r>
          </a:p>
          <a:p>
            <a:pPr algn="just"/>
            <a:r>
              <a:rPr lang="ru-RU" dirty="0" smtClean="0"/>
              <a:t>Некоторые согласные образуют пары по звонкости-глухости: </a:t>
            </a:r>
          </a:p>
          <a:p>
            <a:pPr algn="just"/>
            <a:r>
              <a:rPr lang="en-US" dirty="0" smtClean="0"/>
              <a:t>[</a:t>
            </a:r>
            <a:r>
              <a:rPr lang="ru-RU" dirty="0" err="1" smtClean="0"/>
              <a:t>б-п</a:t>
            </a:r>
            <a:r>
              <a:rPr lang="en-US" dirty="0" smtClean="0"/>
              <a:t>]</a:t>
            </a:r>
            <a:r>
              <a:rPr lang="ru-RU" dirty="0" smtClean="0"/>
              <a:t>,</a:t>
            </a:r>
            <a:r>
              <a:rPr lang="en-US" dirty="0" smtClean="0"/>
              <a:t> [</a:t>
            </a:r>
            <a:r>
              <a:rPr lang="ru-RU" dirty="0" err="1" smtClean="0"/>
              <a:t>в-ф</a:t>
            </a:r>
            <a:r>
              <a:rPr lang="en-US" dirty="0" smtClean="0"/>
              <a:t>]</a:t>
            </a:r>
            <a:r>
              <a:rPr lang="ru-RU" dirty="0" smtClean="0"/>
              <a:t>,</a:t>
            </a:r>
            <a:r>
              <a:rPr lang="en-US" dirty="0" smtClean="0"/>
              <a:t> [</a:t>
            </a:r>
            <a:r>
              <a:rPr lang="ru-RU" dirty="0" err="1" smtClean="0"/>
              <a:t>г-к</a:t>
            </a:r>
            <a:r>
              <a:rPr lang="en-US" dirty="0" smtClean="0"/>
              <a:t>]</a:t>
            </a:r>
            <a:r>
              <a:rPr lang="ru-RU" dirty="0" smtClean="0"/>
              <a:t>,</a:t>
            </a:r>
            <a:r>
              <a:rPr lang="en-US" dirty="0" smtClean="0"/>
              <a:t> [</a:t>
            </a:r>
            <a:r>
              <a:rPr lang="ru-RU" dirty="0" err="1" smtClean="0"/>
              <a:t>з-с</a:t>
            </a:r>
            <a:r>
              <a:rPr lang="en-US" dirty="0" smtClean="0"/>
              <a:t>]</a:t>
            </a:r>
            <a:r>
              <a:rPr lang="ru-RU" dirty="0" smtClean="0"/>
              <a:t>,</a:t>
            </a:r>
            <a:r>
              <a:rPr lang="en-US" dirty="0" smtClean="0"/>
              <a:t> [</a:t>
            </a:r>
            <a:r>
              <a:rPr lang="ru-RU" dirty="0" err="1" smtClean="0"/>
              <a:t>ж-ш</a:t>
            </a:r>
            <a:r>
              <a:rPr lang="en-US" dirty="0" smtClean="0"/>
              <a:t>]</a:t>
            </a:r>
            <a:r>
              <a:rPr lang="ru-RU" dirty="0" smtClean="0"/>
              <a:t>,</a:t>
            </a:r>
            <a:r>
              <a:rPr lang="en-US" dirty="0" smtClean="0"/>
              <a:t> [</a:t>
            </a:r>
            <a:r>
              <a:rPr lang="ru-RU" dirty="0" err="1" smtClean="0"/>
              <a:t>д-т</a:t>
            </a:r>
            <a:r>
              <a:rPr lang="en-US" dirty="0" smtClean="0"/>
              <a:t>]</a:t>
            </a:r>
            <a:r>
              <a:rPr lang="ru-RU" dirty="0" smtClean="0"/>
              <a:t>;</a:t>
            </a:r>
          </a:p>
          <a:p>
            <a:pPr algn="just"/>
            <a:r>
              <a:rPr lang="ru-RU" dirty="0" smtClean="0"/>
              <a:t> </a:t>
            </a:r>
            <a:r>
              <a:rPr lang="en-US" dirty="0" smtClean="0"/>
              <a:t>[</a:t>
            </a:r>
            <a:r>
              <a:rPr lang="ru-RU" dirty="0" smtClean="0"/>
              <a:t>б</a:t>
            </a:r>
            <a:r>
              <a:rPr lang="en-US" dirty="0" smtClean="0"/>
              <a:t>’</a:t>
            </a:r>
            <a:r>
              <a:rPr lang="ru-RU" dirty="0" smtClean="0"/>
              <a:t>-</a:t>
            </a:r>
            <a:r>
              <a:rPr lang="ru-RU" dirty="0" err="1" smtClean="0"/>
              <a:t>п</a:t>
            </a:r>
            <a:r>
              <a:rPr lang="en-US" dirty="0" smtClean="0"/>
              <a:t>’]</a:t>
            </a:r>
            <a:r>
              <a:rPr lang="ru-RU" dirty="0" smtClean="0"/>
              <a:t>,</a:t>
            </a:r>
            <a:r>
              <a:rPr lang="en-US" dirty="0" smtClean="0"/>
              <a:t> [</a:t>
            </a:r>
            <a:r>
              <a:rPr lang="ru-RU" dirty="0" smtClean="0"/>
              <a:t>в</a:t>
            </a:r>
            <a:r>
              <a:rPr lang="en-US" dirty="0" smtClean="0"/>
              <a:t>’</a:t>
            </a:r>
            <a:r>
              <a:rPr lang="ru-RU" dirty="0" smtClean="0"/>
              <a:t>-</a:t>
            </a:r>
            <a:r>
              <a:rPr lang="ru-RU" dirty="0" err="1" smtClean="0"/>
              <a:t>ф</a:t>
            </a:r>
            <a:r>
              <a:rPr lang="en-US" dirty="0" smtClean="0"/>
              <a:t>’]</a:t>
            </a:r>
            <a:r>
              <a:rPr lang="ru-RU" dirty="0" smtClean="0"/>
              <a:t>,</a:t>
            </a:r>
            <a:r>
              <a:rPr lang="en-US" dirty="0" smtClean="0"/>
              <a:t> [</a:t>
            </a:r>
            <a:r>
              <a:rPr lang="ru-RU" dirty="0" smtClean="0"/>
              <a:t>г</a:t>
            </a:r>
            <a:r>
              <a:rPr lang="en-US" dirty="0" smtClean="0"/>
              <a:t>’</a:t>
            </a:r>
            <a:r>
              <a:rPr lang="ru-RU" dirty="0" smtClean="0"/>
              <a:t>-к</a:t>
            </a:r>
            <a:r>
              <a:rPr lang="en-US" dirty="0" smtClean="0"/>
              <a:t>’]</a:t>
            </a:r>
            <a:r>
              <a:rPr lang="ru-RU" dirty="0" smtClean="0"/>
              <a:t>,</a:t>
            </a:r>
            <a:r>
              <a:rPr lang="en-US" dirty="0" smtClean="0"/>
              <a:t> [</a:t>
            </a:r>
            <a:r>
              <a:rPr lang="ru-RU" dirty="0" err="1" smtClean="0"/>
              <a:t>з</a:t>
            </a:r>
            <a:r>
              <a:rPr lang="en-US" dirty="0" smtClean="0"/>
              <a:t>’</a:t>
            </a:r>
            <a:r>
              <a:rPr lang="ru-RU" dirty="0" smtClean="0"/>
              <a:t>-с</a:t>
            </a:r>
            <a:r>
              <a:rPr lang="en-US" dirty="0" smtClean="0"/>
              <a:t>’]</a:t>
            </a:r>
            <a:r>
              <a:rPr lang="ru-RU" dirty="0" smtClean="0"/>
              <a:t>,</a:t>
            </a:r>
            <a:r>
              <a:rPr lang="en-US" dirty="0" smtClean="0"/>
              <a:t> [</a:t>
            </a:r>
            <a:r>
              <a:rPr lang="ru-RU" dirty="0" err="1" smtClean="0"/>
              <a:t>д</a:t>
            </a:r>
            <a:r>
              <a:rPr lang="en-US" dirty="0" smtClean="0"/>
              <a:t>’</a:t>
            </a:r>
            <a:r>
              <a:rPr lang="ru-RU" dirty="0" smtClean="0"/>
              <a:t>-т</a:t>
            </a:r>
            <a:r>
              <a:rPr lang="en-US" dirty="0" smtClean="0"/>
              <a:t>’]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Звонкие и глухие согласные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3600" dirty="0" smtClean="0"/>
              <a:t>Звонкие согласные звуки </a:t>
            </a:r>
            <a:r>
              <a:rPr lang="en-US" sz="3600" dirty="0" smtClean="0"/>
              <a:t>[</a:t>
            </a:r>
            <a:r>
              <a:rPr lang="ru-RU" sz="3600" dirty="0" err="1" smtClean="0"/>
              <a:t>й</a:t>
            </a:r>
            <a:r>
              <a:rPr lang="en-US" sz="3600" dirty="0" smtClean="0"/>
              <a:t>’]</a:t>
            </a:r>
            <a:r>
              <a:rPr lang="ru-RU" sz="3600" dirty="0" smtClean="0"/>
              <a:t>,</a:t>
            </a:r>
            <a:r>
              <a:rPr lang="en-US" sz="3600" dirty="0" smtClean="0"/>
              <a:t> [</a:t>
            </a:r>
            <a:r>
              <a:rPr lang="ru-RU" sz="3600" dirty="0" smtClean="0"/>
              <a:t>л</a:t>
            </a:r>
            <a:r>
              <a:rPr lang="en-US" sz="3600" dirty="0" smtClean="0"/>
              <a:t>]</a:t>
            </a:r>
            <a:r>
              <a:rPr lang="ru-RU" sz="3600" dirty="0" smtClean="0"/>
              <a:t>,</a:t>
            </a:r>
            <a:r>
              <a:rPr lang="en-US" sz="3600" dirty="0" smtClean="0"/>
              <a:t> [</a:t>
            </a:r>
            <a:r>
              <a:rPr lang="ru-RU" sz="3600" dirty="0" smtClean="0"/>
              <a:t>л</a:t>
            </a:r>
            <a:r>
              <a:rPr lang="en-US" sz="3600" dirty="0" smtClean="0"/>
              <a:t>’]</a:t>
            </a:r>
            <a:r>
              <a:rPr lang="ru-RU" sz="3600" dirty="0" smtClean="0"/>
              <a:t>,</a:t>
            </a:r>
            <a:r>
              <a:rPr lang="en-US" sz="3600" dirty="0" smtClean="0"/>
              <a:t> [</a:t>
            </a:r>
            <a:r>
              <a:rPr lang="ru-RU" sz="3600" dirty="0" smtClean="0"/>
              <a:t>м</a:t>
            </a:r>
            <a:r>
              <a:rPr lang="en-US" sz="3600" dirty="0" smtClean="0"/>
              <a:t>]</a:t>
            </a:r>
            <a:r>
              <a:rPr lang="ru-RU" sz="3600" dirty="0" smtClean="0"/>
              <a:t>,</a:t>
            </a:r>
            <a:r>
              <a:rPr lang="en-US" sz="3600" dirty="0" smtClean="0"/>
              <a:t> [</a:t>
            </a:r>
            <a:r>
              <a:rPr lang="ru-RU" sz="3600" dirty="0" smtClean="0"/>
              <a:t>м</a:t>
            </a:r>
            <a:r>
              <a:rPr lang="en-US" sz="3600" dirty="0" smtClean="0"/>
              <a:t>’]</a:t>
            </a:r>
            <a:r>
              <a:rPr lang="ru-RU" sz="3600" dirty="0" smtClean="0"/>
              <a:t>,</a:t>
            </a:r>
            <a:r>
              <a:rPr lang="en-US" sz="3600" dirty="0" smtClean="0"/>
              <a:t> [</a:t>
            </a:r>
            <a:r>
              <a:rPr lang="ru-RU" sz="3600" dirty="0" err="1" smtClean="0"/>
              <a:t>н</a:t>
            </a:r>
            <a:r>
              <a:rPr lang="en-US" sz="3600" dirty="0" smtClean="0"/>
              <a:t>]</a:t>
            </a:r>
            <a:r>
              <a:rPr lang="ru-RU" sz="3600" dirty="0" smtClean="0"/>
              <a:t>,</a:t>
            </a:r>
            <a:r>
              <a:rPr lang="en-US" sz="3600" dirty="0" smtClean="0"/>
              <a:t> [</a:t>
            </a:r>
            <a:r>
              <a:rPr lang="ru-RU" sz="3600" dirty="0" err="1" smtClean="0"/>
              <a:t>н</a:t>
            </a:r>
            <a:r>
              <a:rPr lang="en-US" sz="3600" dirty="0" smtClean="0"/>
              <a:t>’]</a:t>
            </a:r>
            <a:r>
              <a:rPr lang="ru-RU" sz="3600" dirty="0" smtClean="0"/>
              <a:t>,</a:t>
            </a:r>
            <a:r>
              <a:rPr lang="en-US" sz="3600" dirty="0" smtClean="0"/>
              <a:t> [</a:t>
            </a:r>
            <a:r>
              <a:rPr lang="ru-RU" sz="3600" dirty="0" err="1" smtClean="0"/>
              <a:t>р</a:t>
            </a:r>
            <a:r>
              <a:rPr lang="en-US" sz="3600" dirty="0" smtClean="0"/>
              <a:t>]</a:t>
            </a:r>
            <a:r>
              <a:rPr lang="ru-RU" sz="3600" dirty="0" smtClean="0"/>
              <a:t>,</a:t>
            </a:r>
            <a:r>
              <a:rPr lang="en-US" sz="3600" dirty="0" smtClean="0"/>
              <a:t> [</a:t>
            </a:r>
            <a:r>
              <a:rPr lang="ru-RU" sz="3600" dirty="0" err="1" smtClean="0"/>
              <a:t>р</a:t>
            </a:r>
            <a:r>
              <a:rPr lang="en-US" sz="3600" dirty="0" smtClean="0"/>
              <a:t>’]</a:t>
            </a:r>
            <a:r>
              <a:rPr lang="ru-RU" sz="3600" dirty="0" smtClean="0"/>
              <a:t>. Их называют </a:t>
            </a:r>
            <a:r>
              <a:rPr lang="ru-RU" sz="3600" b="1" dirty="0" smtClean="0"/>
              <a:t>звонкие непарные согласные.</a:t>
            </a:r>
            <a:endParaRPr lang="en-US" sz="3600" b="1" dirty="0" smtClean="0"/>
          </a:p>
          <a:p>
            <a:endParaRPr lang="ru-RU" sz="3600" b="1" dirty="0" smtClean="0"/>
          </a:p>
          <a:p>
            <a:pPr algn="just"/>
            <a:r>
              <a:rPr lang="ru-RU" sz="3600" dirty="0" smtClean="0"/>
              <a:t>Глухие согласные звуки </a:t>
            </a:r>
            <a:r>
              <a:rPr lang="en-US" sz="3600" dirty="0" smtClean="0"/>
              <a:t>[</a:t>
            </a:r>
            <a:r>
              <a:rPr lang="ru-RU" sz="3600" dirty="0" err="1" smtClean="0"/>
              <a:t>х</a:t>
            </a:r>
            <a:r>
              <a:rPr lang="en-US" sz="3600" dirty="0" smtClean="0"/>
              <a:t>]</a:t>
            </a:r>
            <a:r>
              <a:rPr lang="ru-RU" sz="3600" dirty="0" smtClean="0"/>
              <a:t>,</a:t>
            </a:r>
            <a:r>
              <a:rPr lang="en-US" sz="3600" dirty="0" smtClean="0"/>
              <a:t> [</a:t>
            </a:r>
            <a:r>
              <a:rPr lang="ru-RU" sz="3600" dirty="0" err="1" smtClean="0"/>
              <a:t>х</a:t>
            </a:r>
            <a:r>
              <a:rPr lang="en-US" sz="3600" dirty="0" smtClean="0"/>
              <a:t>’]</a:t>
            </a:r>
            <a:r>
              <a:rPr lang="ru-RU" sz="3600" dirty="0" smtClean="0"/>
              <a:t>,</a:t>
            </a:r>
            <a:r>
              <a:rPr lang="en-US" sz="3600" dirty="0" smtClean="0"/>
              <a:t> [</a:t>
            </a:r>
            <a:r>
              <a:rPr lang="ru-RU" sz="3600" dirty="0" err="1" smtClean="0"/>
              <a:t>ц</a:t>
            </a:r>
            <a:r>
              <a:rPr lang="en-US" sz="3600" dirty="0" smtClean="0"/>
              <a:t>]</a:t>
            </a:r>
            <a:r>
              <a:rPr lang="ru-RU" sz="3600" dirty="0" smtClean="0"/>
              <a:t>,</a:t>
            </a:r>
            <a:r>
              <a:rPr lang="en-US" sz="3600" dirty="0" smtClean="0"/>
              <a:t> [</a:t>
            </a:r>
            <a:r>
              <a:rPr lang="ru-RU" sz="3600" dirty="0" smtClean="0"/>
              <a:t>ч</a:t>
            </a:r>
            <a:r>
              <a:rPr lang="en-US" sz="3600" dirty="0" smtClean="0"/>
              <a:t>’]</a:t>
            </a:r>
            <a:r>
              <a:rPr lang="ru-RU" sz="3600" dirty="0" smtClean="0"/>
              <a:t>,</a:t>
            </a:r>
            <a:r>
              <a:rPr lang="en-US" sz="3600" dirty="0" smtClean="0"/>
              <a:t> [</a:t>
            </a:r>
            <a:r>
              <a:rPr lang="ru-RU" sz="3600" dirty="0" err="1" smtClean="0"/>
              <a:t>щ</a:t>
            </a:r>
            <a:r>
              <a:rPr lang="en-US" sz="3600" dirty="0" smtClean="0"/>
              <a:t>’]</a:t>
            </a:r>
            <a:r>
              <a:rPr lang="ru-RU" sz="3600" dirty="0" smtClean="0"/>
              <a:t> не имеют парного звонкого звука. Их называют </a:t>
            </a:r>
            <a:r>
              <a:rPr lang="ru-RU" sz="3600" b="1" dirty="0" smtClean="0"/>
              <a:t>глухие непарные согласные</a:t>
            </a:r>
            <a:r>
              <a:rPr lang="ru-RU" sz="3600" dirty="0" smtClean="0"/>
              <a:t>. </a:t>
            </a:r>
            <a:endParaRPr lang="ru-RU" sz="36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Звонкие согласные звуки</a:t>
            </a:r>
            <a:br>
              <a:rPr lang="ru-RU" dirty="0" smtClean="0"/>
            </a:br>
            <a:r>
              <a:rPr lang="ru-RU" dirty="0" smtClean="0"/>
              <a:t> в конце слова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/>
          <a:lstStyle/>
          <a:p>
            <a:r>
              <a:rPr lang="ru-RU" dirty="0" smtClean="0"/>
              <a:t>Проблемная ситуация:</a:t>
            </a:r>
          </a:p>
          <a:p>
            <a:pPr algn="just"/>
            <a:r>
              <a:rPr lang="ru-RU" dirty="0" smtClean="0"/>
              <a:t>Учитель произнес слова: </a:t>
            </a:r>
            <a:r>
              <a:rPr lang="en-US" dirty="0" smtClean="0"/>
              <a:t>[</a:t>
            </a:r>
            <a:r>
              <a:rPr lang="ru-RU" dirty="0" smtClean="0"/>
              <a:t>лук</a:t>
            </a:r>
            <a:r>
              <a:rPr lang="en-US" dirty="0" smtClean="0"/>
              <a:t>]</a:t>
            </a:r>
            <a:r>
              <a:rPr lang="ru-RU" dirty="0" smtClean="0"/>
              <a:t>,</a:t>
            </a:r>
            <a:r>
              <a:rPr lang="en-US" dirty="0" smtClean="0"/>
              <a:t> [</a:t>
            </a:r>
            <a:r>
              <a:rPr lang="ru-RU" dirty="0" smtClean="0"/>
              <a:t>прут</a:t>
            </a:r>
            <a:r>
              <a:rPr lang="en-US" dirty="0" smtClean="0"/>
              <a:t>]</a:t>
            </a:r>
            <a:r>
              <a:rPr lang="ru-RU" dirty="0" smtClean="0"/>
              <a:t>,</a:t>
            </a:r>
            <a:r>
              <a:rPr lang="en-US" dirty="0" smtClean="0"/>
              <a:t> [</a:t>
            </a:r>
            <a:r>
              <a:rPr lang="ru-RU" dirty="0" smtClean="0"/>
              <a:t>мак</a:t>
            </a:r>
            <a:r>
              <a:rPr lang="en-US" dirty="0" smtClean="0"/>
              <a:t>]</a:t>
            </a:r>
            <a:r>
              <a:rPr lang="ru-RU" dirty="0" smtClean="0"/>
              <a:t>. Ученики должны были нарисовать предметы, которые называют эти слова и подписать рисунки. Вот какие рисунки получились у Серёжи и Оли.</a:t>
            </a:r>
          </a:p>
          <a:p>
            <a:pPr algn="just"/>
            <a:r>
              <a:rPr lang="ru-RU" dirty="0" smtClean="0"/>
              <a:t>Как вы думаете, почему у ребят получились разные рисунки?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Звонкие согласные звуки</a:t>
            </a:r>
            <a:br>
              <a:rPr lang="ru-RU" dirty="0" smtClean="0"/>
            </a:br>
            <a:r>
              <a:rPr lang="ru-RU" dirty="0" smtClean="0"/>
              <a:t> в конце слова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Прочитай пары слов:</a:t>
            </a:r>
          </a:p>
          <a:p>
            <a:pPr algn="just"/>
            <a:r>
              <a:rPr lang="ru-RU" dirty="0" smtClean="0"/>
              <a:t>Зубы – зуб, рога – рог, ножи – нож, морозы – мороз, львы – лев, годы – год.</a:t>
            </a:r>
          </a:p>
          <a:p>
            <a:pPr algn="just"/>
            <a:r>
              <a:rPr lang="ru-RU" dirty="0" smtClean="0"/>
              <a:t>Можно ли сказать, что в конце слова парный звонкий согласный меняется на парный глухой? Почему? Меняется ли последний согласный в следующих словах:</a:t>
            </a:r>
          </a:p>
          <a:p>
            <a:pPr algn="just"/>
            <a:r>
              <a:rPr lang="ru-RU" dirty="0" smtClean="0"/>
              <a:t>Дома –дом, столы-стол, моторы – мотор?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Звонкие согласные звуки</a:t>
            </a:r>
            <a:br>
              <a:rPr lang="ru-RU" dirty="0" smtClean="0"/>
            </a:br>
            <a:r>
              <a:rPr lang="ru-RU" dirty="0" smtClean="0"/>
              <a:t> в конце слова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Сведение:</a:t>
            </a:r>
          </a:p>
          <a:p>
            <a:pPr algn="just"/>
            <a:r>
              <a:rPr lang="ru-RU" dirty="0" smtClean="0"/>
              <a:t>В конце слова вместо парных звонких согласных звуков произносятся </a:t>
            </a:r>
            <a:r>
              <a:rPr lang="ru-RU" b="1" dirty="0" smtClean="0"/>
              <a:t>глухие парные согласные звуки.</a:t>
            </a:r>
          </a:p>
          <a:p>
            <a:pPr algn="just"/>
            <a:r>
              <a:rPr lang="ru-RU" dirty="0" smtClean="0"/>
              <a:t>Правильно обозначай согласный звук в конце слова. Для этого измени слово так, чтобы после согласного стоял гласный.</a:t>
            </a: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Звонкие согласные звуки</a:t>
            </a:r>
            <a:br>
              <a:rPr lang="ru-RU" dirty="0" smtClean="0"/>
            </a:br>
            <a:r>
              <a:rPr lang="ru-RU" dirty="0" smtClean="0"/>
              <a:t> в конце слова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Измени слова так, чтобы они называли один предмет, и запиши парами:</a:t>
            </a:r>
          </a:p>
          <a:p>
            <a:pPr algn="just"/>
            <a:r>
              <a:rPr lang="ru-RU" i="1" dirty="0" smtClean="0"/>
              <a:t>Пироги, уроки, пруды, дубы, раки, коты.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Серёжа сказал, что в конце слова </a:t>
            </a:r>
            <a:r>
              <a:rPr lang="ru-RU" i="1" dirty="0" smtClean="0"/>
              <a:t>пруд </a:t>
            </a:r>
            <a:r>
              <a:rPr lang="ru-RU" dirty="0" smtClean="0"/>
              <a:t>слышим звук </a:t>
            </a:r>
            <a:r>
              <a:rPr lang="en-US" dirty="0" smtClean="0"/>
              <a:t>[</a:t>
            </a:r>
            <a:r>
              <a:rPr lang="ru-RU" dirty="0" err="1" smtClean="0"/>
              <a:t>д</a:t>
            </a:r>
            <a:r>
              <a:rPr lang="en-US" dirty="0" smtClean="0"/>
              <a:t>]</a:t>
            </a:r>
            <a:r>
              <a:rPr lang="ru-RU" dirty="0" smtClean="0"/>
              <a:t>. Прав ли он. Докажи своё мнение.</a:t>
            </a:r>
            <a:endParaRPr lang="ru-RU" i="1" dirty="0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Сколько звуков и сколько букв в слове?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Мак, дом, сон.</a:t>
            </a:r>
          </a:p>
          <a:p>
            <a:r>
              <a:rPr lang="ru-RU" dirty="0" smtClean="0"/>
              <a:t>2. Лось, медведь, коньки, деньки.</a:t>
            </a:r>
          </a:p>
          <a:p>
            <a:r>
              <a:rPr lang="ru-RU" dirty="0" smtClean="0"/>
              <a:t>3. Юля, енот, Яма, ёлка. </a:t>
            </a:r>
          </a:p>
          <a:p>
            <a:r>
              <a:rPr lang="ru-RU" dirty="0" smtClean="0"/>
              <a:t>4. Ясень, подъём, съёмка.</a:t>
            </a: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Слог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1. я , </a:t>
            </a:r>
            <a:r>
              <a:rPr lang="ru-RU" dirty="0" err="1" smtClean="0"/>
              <a:t>ма</a:t>
            </a:r>
            <a:endParaRPr lang="ru-RU" dirty="0" smtClean="0"/>
          </a:p>
          <a:p>
            <a:r>
              <a:rPr lang="ru-RU" dirty="0" smtClean="0"/>
              <a:t>2. г о </a:t>
            </a:r>
            <a:r>
              <a:rPr lang="ru-RU" dirty="0" err="1" smtClean="0"/>
              <a:t>д</a:t>
            </a:r>
            <a:endParaRPr lang="ru-RU" dirty="0" smtClean="0"/>
          </a:p>
          <a:p>
            <a:r>
              <a:rPr lang="ru-RU" dirty="0" smtClean="0"/>
              <a:t>3. </a:t>
            </a:r>
            <a:r>
              <a:rPr lang="ru-RU" dirty="0" err="1" smtClean="0"/>
              <a:t>ке</a:t>
            </a:r>
            <a:r>
              <a:rPr lang="ru-RU" dirty="0" smtClean="0"/>
              <a:t>,  </a:t>
            </a:r>
            <a:r>
              <a:rPr lang="ru-RU" dirty="0" err="1" smtClean="0"/>
              <a:t>ра</a:t>
            </a:r>
            <a:r>
              <a:rPr lang="ru-RU" dirty="0" smtClean="0"/>
              <a:t>,  та</a:t>
            </a:r>
          </a:p>
          <a:p>
            <a:r>
              <a:rPr lang="ru-RU" dirty="0" smtClean="0"/>
              <a:t>4. </a:t>
            </a:r>
            <a:r>
              <a:rPr lang="ru-RU" dirty="0" err="1" smtClean="0"/>
              <a:t>тюг</a:t>
            </a:r>
            <a:r>
              <a:rPr lang="ru-RU" dirty="0" smtClean="0"/>
              <a:t>, у</a:t>
            </a:r>
          </a:p>
          <a:p>
            <a:r>
              <a:rPr lang="ru-RU" dirty="0" smtClean="0"/>
              <a:t>5. ведь, мед</a:t>
            </a:r>
          </a:p>
          <a:p>
            <a:r>
              <a:rPr lang="ru-RU" dirty="0" smtClean="0"/>
              <a:t>6. Л е с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1.  - 1 слог</a:t>
            </a:r>
          </a:p>
          <a:p>
            <a:r>
              <a:rPr lang="ru-RU" dirty="0" smtClean="0"/>
              <a:t>2.  2  слога,</a:t>
            </a:r>
          </a:p>
          <a:p>
            <a:r>
              <a:rPr lang="ru-RU" dirty="0" smtClean="0"/>
              <a:t>3.  3 слога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Слог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1497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dirty="0" smtClean="0"/>
              <a:t>Слово делится на слоги. В слове столько слогов, сколько в нем гласных. </a:t>
            </a:r>
          </a:p>
          <a:p>
            <a:pPr algn="just"/>
            <a:r>
              <a:rPr lang="ru-RU" dirty="0" smtClean="0"/>
              <a:t>В слове может быть один слог и больше.</a:t>
            </a:r>
          </a:p>
          <a:p>
            <a:pPr algn="just"/>
            <a:r>
              <a:rPr lang="ru-RU" dirty="0" smtClean="0"/>
              <a:t>Слог может состоять из одного гласного звука, из гласного и согласного, из гласного и нескольких согласных.</a:t>
            </a:r>
          </a:p>
          <a:p>
            <a:pPr algn="just"/>
            <a:r>
              <a:rPr lang="ru-RU" dirty="0" smtClean="0"/>
              <a:t>Слова переносятся по слогам.</a:t>
            </a:r>
          </a:p>
          <a:p>
            <a:pPr algn="just"/>
            <a:r>
              <a:rPr lang="ru-RU" dirty="0" smtClean="0"/>
              <a:t>Буква </a:t>
            </a:r>
            <a:r>
              <a:rPr lang="ru-RU" b="1" dirty="0" smtClean="0"/>
              <a:t>Й </a:t>
            </a:r>
            <a:r>
              <a:rPr lang="ru-RU" dirty="0" smtClean="0"/>
              <a:t>в середине слова</a:t>
            </a:r>
            <a:r>
              <a:rPr lang="ru-RU" b="1" dirty="0" smtClean="0"/>
              <a:t> </a:t>
            </a:r>
            <a:r>
              <a:rPr lang="ru-RU" dirty="0" smtClean="0"/>
              <a:t>от слога не отделяется.</a:t>
            </a:r>
          </a:p>
          <a:p>
            <a:pPr algn="just"/>
            <a:r>
              <a:rPr lang="ru-RU" dirty="0" smtClean="0"/>
              <a:t>Буква </a:t>
            </a:r>
            <a:r>
              <a:rPr lang="ru-RU" b="1" dirty="0" smtClean="0"/>
              <a:t>Ь </a:t>
            </a:r>
            <a:r>
              <a:rPr lang="ru-RU" dirty="0" smtClean="0"/>
              <a:t>в середине слова</a:t>
            </a:r>
            <a:r>
              <a:rPr lang="ru-RU" b="1" dirty="0" smtClean="0"/>
              <a:t> </a:t>
            </a:r>
            <a:r>
              <a:rPr lang="ru-RU" dirty="0" smtClean="0"/>
              <a:t>от согласного и слога не отделяется.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449</TotalTime>
  <Words>2056</Words>
  <Application>Microsoft Office PowerPoint</Application>
  <PresentationFormat>Экран (4:3)</PresentationFormat>
  <Paragraphs>158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Методика изучения фонетики и графики  в начальной школе</vt:lpstr>
      <vt:lpstr>Фонетика –раздел языкознания</vt:lpstr>
      <vt:lpstr>Значение изучения фонетики  в начальной школе</vt:lpstr>
      <vt:lpstr>Значение изучения фонетики  в начальной школе</vt:lpstr>
      <vt:lpstr>Значение изучения фонетики  в начальной школе</vt:lpstr>
      <vt:lpstr>Графика – раздел науки о языке</vt:lpstr>
      <vt:lpstr>Графика – раздел науки о языке</vt:lpstr>
      <vt:lpstr>Основой усвоения графики служат четкие умения в области фонетики</vt:lpstr>
      <vt:lpstr>Фонетико-графические темы </vt:lpstr>
      <vt:lpstr>Фонетико-графические темы </vt:lpstr>
      <vt:lpstr>Методы изучения фонетики и графики</vt:lpstr>
      <vt:lpstr>Трудности учащихся в усвоении фонетики и графики </vt:lpstr>
      <vt:lpstr>Тема: Звуки речи и буквы</vt:lpstr>
      <vt:lpstr>Тема: Звуки речи и буквы</vt:lpstr>
      <vt:lpstr>Тема : Гласные и согласные звуки и их буквы</vt:lpstr>
      <vt:lpstr>Тема : Гласные и согласные звуки и их буквы</vt:lpstr>
      <vt:lpstr>Тема : Гласные и согласные звуки и их буквы</vt:lpstr>
      <vt:lpstr>Тема : Гласные и согласные звуки и их буквы</vt:lpstr>
      <vt:lpstr>Мягкие и твердые согласные звуки</vt:lpstr>
      <vt:lpstr>Мягкие и твердые согласные звуки</vt:lpstr>
      <vt:lpstr>Обозначение мягкости и твердости согласных на письме</vt:lpstr>
      <vt:lpstr>Обозначение мягкости и твердости согласных на письме</vt:lpstr>
      <vt:lpstr>Звонкие и глухие согласные</vt:lpstr>
      <vt:lpstr>Звонкие и глухие согласные</vt:lpstr>
      <vt:lpstr>Звонкие и глухие согласные</vt:lpstr>
      <vt:lpstr>Звонкие согласные звуки  в конце слова</vt:lpstr>
      <vt:lpstr>Звонкие согласные звуки  в конце слова</vt:lpstr>
      <vt:lpstr>Звонкие согласные звуки  в конце слова</vt:lpstr>
      <vt:lpstr>Звонкие согласные звуки  в конце слова</vt:lpstr>
      <vt:lpstr>Сколько звуков и сколько букв в слове?</vt:lpstr>
      <vt:lpstr>Слог</vt:lpstr>
      <vt:lpstr>Слог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Методика изучения фонетики и графики  в начальной школе</dc:title>
  <cp:lastModifiedBy>Маманя</cp:lastModifiedBy>
  <cp:revision>48</cp:revision>
  <dcterms:modified xsi:type="dcterms:W3CDTF">2018-02-09T06:43:03Z</dcterms:modified>
</cp:coreProperties>
</file>