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MSIPCMContentMarking" descr="{&quot;HashCode&quot;:1831732991,&quot;Placement&quot;:&quot;Footer&quot;}"/>
          <p:cNvSpPr txBox="1"/>
          <p:nvPr userDrawn="1"/>
        </p:nvSpPr>
        <p:spPr>
          <a:xfrm>
            <a:off x="5389152" y="6595656"/>
            <a:ext cx="1413695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000" smtClean="0">
                <a:solidFill>
                  <a:srgbClr val="000000"/>
                </a:solidFill>
                <a:latin typeface="Calibri" panose="020F0502020204030204" pitchFamily="34" charset="0"/>
              </a:rPr>
              <a:t>Schlumberger-Private</a:t>
            </a:r>
            <a:endParaRPr lang="en-US" sz="10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6" y="286604"/>
            <a:ext cx="8147713" cy="2033516"/>
          </a:xfrm>
        </p:spPr>
        <p:txBody>
          <a:bodyPr/>
          <a:lstStyle/>
          <a:p>
            <a:pPr lvl="0" algn="ctr">
              <a:spcBef>
                <a:spcPts val="0"/>
              </a:spcBef>
            </a:pPr>
            <a:r>
              <a:rPr lang="en-US" sz="1800" dirty="0" smtClean="0">
                <a:solidFill>
                  <a:prstClr val="black"/>
                </a:solidFill>
                <a:latin typeface="Corbel" panose="020B0503020204020204"/>
                <a:ea typeface="+mn-ea"/>
                <a:cs typeface="Calibri"/>
              </a:rPr>
              <a:t/>
            </a:r>
            <a:br>
              <a:rPr lang="en-US" sz="1800" dirty="0" smtClean="0">
                <a:solidFill>
                  <a:prstClr val="black"/>
                </a:solidFill>
                <a:latin typeface="Corbel" panose="020B0503020204020204"/>
                <a:ea typeface="+mn-ea"/>
                <a:cs typeface="Calibri"/>
              </a:rPr>
            </a:br>
            <a:r>
              <a:rPr lang="en-US" sz="1800" dirty="0">
                <a:solidFill>
                  <a:prstClr val="black"/>
                </a:solidFill>
                <a:latin typeface="Corbel" panose="020B0503020204020204"/>
                <a:ea typeface="+mn-ea"/>
                <a:cs typeface="Calibri"/>
              </a:rPr>
              <a:t/>
            </a:r>
            <a:br>
              <a:rPr lang="en-US" sz="1800" dirty="0">
                <a:solidFill>
                  <a:prstClr val="black"/>
                </a:solidFill>
                <a:latin typeface="Corbel" panose="020B0503020204020204"/>
                <a:ea typeface="+mn-ea"/>
                <a:cs typeface="Calibri"/>
              </a:rPr>
            </a:b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  <a:t>ФГБОУ 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  <a:t>ВО</a:t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  <a:t>"Волгоградский государственный социально-педагогический университет"</a:t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  <a:t>Институт иностранных языков</a:t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  <a:t>Направление подготовки 44.03.05 "Педагогическое образование"</a:t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  <a:t>Дисциплина "Дистанционные технологии в обучении иностранным языкам"</a:t>
            </a:r>
            <a:b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Calibri"/>
              </a:rPr>
            </a:b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5" y="4323788"/>
            <a:ext cx="8147713" cy="1096899"/>
          </a:xfrm>
        </p:spPr>
        <p:txBody>
          <a:bodyPr/>
          <a:lstStyle/>
          <a:p>
            <a:pPr algn="ctr"/>
            <a:r>
              <a:rPr lang="ru-RU" dirty="0" smtClean="0">
                <a:latin typeface="Calibri" panose="020F0502020204030204" pitchFamily="34" charset="0"/>
              </a:rPr>
              <a:t>Подготовила </a:t>
            </a:r>
            <a:r>
              <a:rPr lang="ru-RU" dirty="0">
                <a:latin typeface="Calibri" panose="020F0502020204030204" pitchFamily="34" charset="0"/>
              </a:rPr>
              <a:t>Недбал Екатерина</a:t>
            </a:r>
          </a:p>
          <a:p>
            <a:pPr algn="ctr"/>
            <a:r>
              <a:rPr lang="ru-RU" dirty="0" smtClean="0">
                <a:latin typeface="Calibri" panose="020F0502020204030204" pitchFamily="34" charset="0"/>
              </a:rPr>
              <a:t>Группа ИИЯ-АВБ-112</a:t>
            </a:r>
            <a:endParaRPr lang="ru-RU" dirty="0">
              <a:latin typeface="Calibri" panose="020F0502020204030204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507067" y="2088107"/>
            <a:ext cx="8147713" cy="17332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Calibri" panose="020F0502020204030204" pitchFamily="34" charset="0"/>
              </a:rPr>
              <a:t>Гигиенические требования к работе за компьютером и ИКТ</a:t>
            </a:r>
            <a:endParaRPr lang="en-US" sz="4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07065" y="5622876"/>
            <a:ext cx="8147713" cy="873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ВолгВолгоград</a:t>
            </a:r>
          </a:p>
          <a:p>
            <a:pPr algn="ctr"/>
            <a:r>
              <a:rPr lang="ru-RU" dirty="0"/>
              <a:t>2018</a:t>
            </a:r>
          </a:p>
          <a:p>
            <a:pPr lvl="0" algn="ctr" defTabSz="914400">
              <a:spcBef>
                <a:spcPts val="1000"/>
              </a:spcBef>
              <a:buClr>
                <a:srgbClr val="9BAFB5"/>
              </a:buClr>
            </a:pPr>
            <a:r>
              <a:rPr lang="ru-RU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</a:rPr>
              <a:t>Волгоград</a:t>
            </a:r>
          </a:p>
          <a:p>
            <a:pPr lvl="0" algn="ctr" defTabSz="914400">
              <a:spcBef>
                <a:spcPts val="1000"/>
              </a:spcBef>
              <a:buClr>
                <a:srgbClr val="9BAFB5"/>
              </a:buClr>
            </a:pPr>
            <a:r>
              <a:rPr lang="ru-RU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</a:rPr>
              <a:t>2018</a:t>
            </a:r>
          </a:p>
          <a:p>
            <a:pPr algn="ctr"/>
            <a:r>
              <a:rPr lang="ru-RU" dirty="0" smtClean="0">
                <a:latin typeface="Calibri" panose="020F0502020204030204" pitchFamily="34" charset="0"/>
              </a:rPr>
              <a:t>оград</a:t>
            </a:r>
            <a:endParaRPr lang="ru-RU" dirty="0">
              <a:latin typeface="Calibri" panose="020F0502020204030204" pitchFamily="34" charset="0"/>
            </a:endParaRPr>
          </a:p>
          <a:p>
            <a:pPr algn="ctr"/>
            <a:r>
              <a:rPr lang="ru-RU" dirty="0"/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126451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None/>
            </a:pP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Введение</a:t>
            </a:r>
            <a:endParaRPr lang="ru-RU" sz="24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1. Требования к помещениям для работы с ПК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2.  Требования к персональному компьютеру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3. Требования к освещению на рабочих местах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Calibri"/>
                <a:cs typeface="Calibri"/>
              </a:rPr>
              <a:t>4. Требования 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к микроклимату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Calibri"/>
                <a:cs typeface="Calibri"/>
              </a:rPr>
              <a:t>5.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 Требования к режиму труда и </a:t>
            </a:r>
            <a:r>
              <a:rPr lang="ru-RU" sz="2000" dirty="0" smtClean="0">
                <a:solidFill>
                  <a:prstClr val="black"/>
                </a:solidFill>
                <a:latin typeface="Calibri"/>
                <a:cs typeface="Calibri"/>
              </a:rPr>
              <a:t>отдыха</a:t>
            </a: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Calibri"/>
                <a:cs typeface="Calibri"/>
              </a:rPr>
              <a:t>6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Calibri"/>
              </a:rPr>
              <a:t>. Предупреждение утомления глаз при работе с </a:t>
            </a:r>
            <a:r>
              <a:rPr lang="ru-RU" sz="2000" dirty="0" smtClean="0">
                <a:solidFill>
                  <a:prstClr val="black"/>
                </a:solidFill>
                <a:latin typeface="Calibri"/>
                <a:cs typeface="Calibri"/>
              </a:rPr>
              <a:t>компьютером</a:t>
            </a: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r>
              <a:rPr lang="ru-RU" sz="2000" dirty="0" smtClean="0">
                <a:solidFill>
                  <a:prstClr val="black"/>
                </a:solidFill>
                <a:latin typeface="Calibri"/>
                <a:cs typeface="Calibri"/>
              </a:rPr>
              <a:t>7.  Заключение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>
                <a:srgbClr val="30ACEC">
                  <a:lumMod val="75000"/>
                </a:srgbClr>
              </a:buClr>
              <a:buSzPct val="145000"/>
              <a:buFont typeface="Arial"/>
              <a:buChar char="•"/>
            </a:pPr>
            <a:endParaRPr lang="ru-RU" sz="2400" dirty="0">
              <a:solidFill>
                <a:prstClr val="black"/>
              </a:solidFill>
              <a:latin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68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Введение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Corbel" panose="020B0503020204020204" pitchFamily="34" charset="0"/>
                <a:cs typeface="Calibri"/>
              </a:rPr>
              <a:t>Процесс компьютеризации населения набирает обороты. Компьютеры имеются во многих образовательных учреждениях нашей страны, в каждом третьем доме есть личный компьютер. Применение компьютеров приводит к активизации умственной деятельности, формирует положительные мотивации у большинства учащихся к занятиям, позволяет увеличить объем получаемой информации, систематизирует мышление. Наряду с этим использование компьютера сопровождается воздействием на организм целого ряда факторов, которые могут оказать неблагоприятное влияние на функциональное состояние и работоспособность детей и подростков</a:t>
            </a:r>
            <a:endParaRPr lang="en-US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55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cs typeface="Calibri Light"/>
              </a:rPr>
              <a:t>Требования к помещениям для работы с ПК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697411"/>
          </a:xfrm>
        </p:spPr>
        <p:txBody>
          <a:bodyPr>
            <a:normAutofit fontScale="92500" lnSpcReduction="10000"/>
          </a:bodyPr>
          <a:lstStyle/>
          <a:p>
            <a:pPr indent="342900" algn="just"/>
            <a:r>
              <a:rPr lang="ru-RU" sz="1700" dirty="0" smtClean="0">
                <a:latin typeface="Corbel"/>
                <a:cs typeface="Calibri"/>
              </a:rPr>
              <a:t>Не</a:t>
            </a:r>
            <a:r>
              <a:rPr lang="ru-RU" sz="1700" dirty="0">
                <a:latin typeface="Corbel"/>
                <a:cs typeface="Calibri"/>
              </a:rPr>
              <a:t> допускается оборудовать рабочее место   для работы с ПК   в помещениях, расположенных в цокольных и подвальных помещениях. </a:t>
            </a:r>
            <a:endParaRPr lang="ru-RU" sz="1700" dirty="0">
              <a:latin typeface="Calibri"/>
              <a:cs typeface="Calibri"/>
            </a:endParaRPr>
          </a:p>
          <a:p>
            <a:pPr marL="628650" algn="just"/>
            <a:r>
              <a:rPr lang="ru-RU" sz="1700" dirty="0">
                <a:latin typeface="Calibri"/>
                <a:cs typeface="Calibri"/>
              </a:rPr>
              <a:t> Рабочий стол (рабочее место) размещают таким образом, чтобы  монитор был ориентирован боковой стороной к окнам, а естественный свет падал преимущественно </a:t>
            </a:r>
            <a:r>
              <a:rPr lang="ru-RU" sz="1700" dirty="0" smtClean="0">
                <a:latin typeface="Calibri"/>
                <a:cs typeface="Calibri"/>
              </a:rPr>
              <a:t>слева</a:t>
            </a:r>
          </a:p>
          <a:p>
            <a:pPr marL="628650" algn="just"/>
            <a:endParaRPr lang="ru-RU" dirty="0" smtClean="0"/>
          </a:p>
          <a:p>
            <a:pPr marL="628650" algn="just"/>
            <a:endParaRPr lang="ru-RU" dirty="0"/>
          </a:p>
          <a:p>
            <a:pPr marL="628650" algn="just"/>
            <a:endParaRPr lang="ru-RU" dirty="0" smtClean="0"/>
          </a:p>
          <a:p>
            <a:pPr marL="628650" algn="just"/>
            <a:endParaRPr lang="ru-RU" dirty="0"/>
          </a:p>
          <a:p>
            <a:pPr marL="628650" algn="just"/>
            <a:endParaRPr lang="ru-RU" dirty="0" smtClean="0"/>
          </a:p>
          <a:p>
            <a:pPr marL="628650" algn="just"/>
            <a:endParaRPr lang="ru-RU" dirty="0"/>
          </a:p>
          <a:p>
            <a:pPr marL="628650" algn="just"/>
            <a:endParaRPr lang="ru-RU" dirty="0" smtClean="0"/>
          </a:p>
          <a:p>
            <a:pPr marL="28575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</a:t>
            </a:r>
          </a:p>
          <a:p>
            <a:pPr marL="285750" indent="0" algn="ctr">
              <a:buNone/>
            </a:pPr>
            <a:r>
              <a:rPr lang="ru-RU" dirty="0"/>
              <a:t> </a:t>
            </a:r>
            <a:r>
              <a:rPr lang="ru-RU" dirty="0" smtClean="0"/>
              <a:t>Безопасно оборудованное рабочее место с ПК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943" y="3317286"/>
            <a:ext cx="3209279" cy="299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5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50543"/>
            <a:ext cx="8596668" cy="1320800"/>
          </a:xfrm>
        </p:spPr>
        <p:txBody>
          <a:bodyPr/>
          <a:lstStyle/>
          <a:p>
            <a:pPr algn="ctr"/>
            <a:r>
              <a:rPr lang="ru-RU" dirty="0">
                <a:cs typeface="Calibri Light"/>
              </a:rPr>
              <a:t>Требования к помещениям для работы с ПК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>
              <a:latin typeface="Calibri"/>
              <a:cs typeface="Calibri"/>
            </a:endParaRPr>
          </a:p>
          <a:p>
            <a:r>
              <a:rPr lang="ru-RU" dirty="0">
                <a:latin typeface="Calibri"/>
                <a:cs typeface="Calibri"/>
              </a:rPr>
              <a:t> Площадь на одно рабочее место с ПК на базе электронно-лучевой трубки </a:t>
            </a:r>
            <a:r>
              <a:rPr lang="ru-RU" dirty="0">
                <a:latin typeface="Corbel"/>
                <a:cs typeface="Calibri"/>
              </a:rPr>
              <a:t>должна составлять не менее 6 </a:t>
            </a:r>
            <a:r>
              <a:rPr lang="ru-RU" dirty="0">
                <a:cs typeface="Calibri"/>
              </a:rPr>
              <a:t>м.кв</a:t>
            </a:r>
            <a:r>
              <a:rPr lang="ru-RU" dirty="0">
                <a:latin typeface="Calibri"/>
                <a:cs typeface="Calibri"/>
              </a:rPr>
              <a:t>.,  а при работе с жидкокристаллическими (плазменными) мониторами- 4,5м.кв.</a:t>
            </a:r>
          </a:p>
          <a:p>
            <a:r>
              <a:rPr lang="ru-RU" dirty="0">
                <a:latin typeface="Corbel"/>
                <a:cs typeface="Calibri"/>
              </a:rPr>
              <a:t>Для предотвращения выделения в воздух помещения с установленным ПК продуктов распада синтетических и лакокрасочных материалов (под действием температуры или  в результате старения) при выполнении внутренней отделки  интерьера используются полимерные материалы при наличии санитарно-эпидемиологического заключения; не рекомендуется использовать ДСП, слоистый бумажный пластик, синтетические покрытия (ковролин и т.п.)</a:t>
            </a:r>
            <a:endParaRPr lang="ru-RU" dirty="0">
              <a:latin typeface="Corbel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28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cs typeface="Calibri Light"/>
              </a:rPr>
              <a:t>Требования к помещениям для работы с ПК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285750" algn="just"/>
            <a:endParaRPr lang="ru-RU" dirty="0" smtClean="0">
              <a:cs typeface="Calibri"/>
            </a:endParaRPr>
          </a:p>
          <a:p>
            <a:pPr marL="571500" indent="-285750" algn="just"/>
            <a:r>
              <a:rPr lang="ru-RU" dirty="0" smtClean="0">
                <a:latin typeface="Calibri" panose="020F0502020204030204" pitchFamily="34" charset="0"/>
                <a:cs typeface="Calibri"/>
              </a:rPr>
              <a:t>В </a:t>
            </a:r>
            <a:r>
              <a:rPr lang="ru-RU" dirty="0">
                <a:latin typeface="Calibri" panose="020F0502020204030204" pitchFamily="34" charset="0"/>
                <a:cs typeface="Calibri"/>
              </a:rPr>
              <a:t>целях защиты от прямых солнечных лучей на окнах должны быть солнцезащитные жалюзи или однотонные шторы из плотной ткани, которые выполняют и функцию звукопоглощения. Цвет штор должен гармонировать с цветом стен, ширина занавесей в 2 раза больше ширины окна, для того чтобы их можно было повесить в складки. </a:t>
            </a:r>
            <a:endParaRPr lang="en-US" dirty="0">
              <a:latin typeface="Calibri" panose="020F0502020204030204" pitchFamily="34" charset="0"/>
              <a:cs typeface="Calibri"/>
            </a:endParaRPr>
          </a:p>
          <a:p>
            <a:pPr marL="571500" indent="-285750" algn="just"/>
            <a:r>
              <a:rPr lang="ru-RU" dirty="0">
                <a:latin typeface="Calibri" panose="020F0502020204030204" pitchFamily="34" charset="0"/>
                <a:cs typeface="Calibri"/>
              </a:rPr>
              <a:t> В помещении  проводится ежедневная влажная уборка, включая уборку пыли с экранов мониторов, столов, подоконников, а также  систематическое проветривание после каждого часа работы  при условии отсутствия ребенка в данном помещении</a:t>
            </a:r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26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cs typeface="Calibri Light"/>
              </a:rPr>
              <a:t>Требования к персональному компьютеру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/>
              </a:rPr>
              <a:t>Для обеспечения более удобного  наблюдения за экраном монитора конструкция ПК должна обеспечивать:</a:t>
            </a:r>
          </a:p>
          <a:p>
            <a:pPr indent="342900" algn="just"/>
            <a:r>
              <a:rPr lang="ru-RU" dirty="0">
                <a:latin typeface="Calibri" panose="020F0502020204030204" pitchFamily="34" charset="0"/>
                <a:cs typeface="Calibri"/>
              </a:rPr>
              <a:t>- возможность поворота экрана монитора в горизонтальной и вертикальной плоскости с фиксацией в заданном положении;</a:t>
            </a:r>
          </a:p>
          <a:p>
            <a:pPr marL="628650" algn="just"/>
            <a:r>
              <a:rPr lang="ru-RU" dirty="0">
                <a:latin typeface="Calibri" panose="020F0502020204030204" pitchFamily="34" charset="0"/>
                <a:cs typeface="Calibri"/>
              </a:rPr>
              <a:t> - регулирование яркости и контрастности.</a:t>
            </a:r>
          </a:p>
          <a:p>
            <a:pPr indent="0" algn="just">
              <a:buNone/>
            </a:pPr>
            <a:r>
              <a:rPr lang="ru-RU" dirty="0">
                <a:latin typeface="Calibri" panose="020F0502020204030204" pitchFamily="34" charset="0"/>
                <a:cs typeface="Calibri"/>
              </a:rPr>
              <a:t> Дизайн  ПК должен предусматривать окраску корпуса в спокойные мягкие тона. Корпус ПК, клавиатура и другие блоки и устройства  должны иметь матовую поверхность и не иметь блестящих деталей, способных создавать блики.</a:t>
            </a:r>
          </a:p>
          <a:p>
            <a:endParaRPr lang="ru-RU" dirty="0">
              <a:latin typeface="Calibri" panose="020F0502020204030204" pitchFamily="34" charset="0"/>
              <a:cs typeface="Calibri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4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Требования к освещению на рабочих местах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342900" algn="just"/>
            <a:endParaRPr lang="ru-RU" dirty="0" smtClean="0">
              <a:latin typeface="Calibri"/>
              <a:cs typeface="Calibri"/>
            </a:endParaRPr>
          </a:p>
          <a:p>
            <a:pPr indent="342900" algn="just"/>
            <a:r>
              <a:rPr lang="ru-RU" dirty="0">
                <a:latin typeface="Calibri"/>
                <a:cs typeface="Calibri"/>
              </a:rPr>
              <a:t> Помещения, предусмотренные для работы с  ПК, обязательно должны иметь искусственное и естественное освещение.</a:t>
            </a:r>
          </a:p>
          <a:p>
            <a:pPr indent="342900" algn="just"/>
            <a:r>
              <a:rPr lang="ru-RU" dirty="0">
                <a:latin typeface="Calibri"/>
                <a:cs typeface="Calibri"/>
              </a:rPr>
              <a:t>Искусственное освещение в помещениях для эксплуатации ПК должно осуществляться системой общего равномерного освещения ( люстры, потолочные светильники), при необходимости к общему освещению дополнительно можно устанавливать светильники местного освещения.</a:t>
            </a:r>
          </a:p>
          <a:p>
            <a:pPr indent="342900" algn="just"/>
            <a:r>
              <a:rPr lang="ru-RU" dirty="0">
                <a:latin typeface="Calibri"/>
                <a:cs typeface="Calibri"/>
              </a:rPr>
              <a:t> Нормируемая освещенность на поверхности стола 300-500 лк, на экране монитора - не более 300 лк</a:t>
            </a:r>
            <a:r>
              <a:rPr lang="ru-RU" dirty="0" smtClean="0">
                <a:latin typeface="Calibri"/>
                <a:cs typeface="Calibri"/>
              </a:rPr>
              <a:t>.</a:t>
            </a:r>
            <a:endParaRPr lang="ru-RU" dirty="0">
              <a:latin typeface="Calibri"/>
              <a:cs typeface="Calibri"/>
            </a:endParaRPr>
          </a:p>
          <a:p>
            <a:r>
              <a:rPr lang="ru-RU" dirty="0">
                <a:latin typeface="Calibri"/>
                <a:cs typeface="Calibri"/>
              </a:rPr>
              <a:t>В качестве источников света при искусственном освещении должны применяться люминесцентные лампы типа ЛБ (желтого свечения). Лампы типа ЛД и ЛДЦ (голубого свечения) не используются.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56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Требования к освещению на рабочих местах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9189997" cy="4922599"/>
          </a:xfrm>
        </p:spPr>
        <p:txBody>
          <a:bodyPr>
            <a:normAutofit/>
          </a:bodyPr>
          <a:lstStyle/>
          <a:p>
            <a:r>
              <a:rPr lang="ru-RU" sz="1700" dirty="0">
                <a:latin typeface="Calibri"/>
                <a:cs typeface="Calibri"/>
              </a:rPr>
              <a:t>В качестве искусственных источников света могут использоваться лампы накаливания или люминесцентные лампы. Однако предпочтительнее применять люминесцентные лампы</a:t>
            </a:r>
          </a:p>
          <a:p>
            <a:r>
              <a:rPr lang="ru-RU" sz="1700" dirty="0">
                <a:latin typeface="Calibri"/>
                <a:cs typeface="Calibri"/>
              </a:rPr>
              <a:t> </a:t>
            </a:r>
            <a:r>
              <a:rPr lang="ru-RU" sz="1700" dirty="0" smtClean="0">
                <a:latin typeface="Calibri"/>
                <a:cs typeface="Calibri"/>
              </a:rPr>
              <a:t>Люминесцентные</a:t>
            </a:r>
            <a:r>
              <a:rPr lang="ru-RU" sz="1700" dirty="0">
                <a:latin typeface="Calibri"/>
                <a:cs typeface="Calibri"/>
              </a:rPr>
              <a:t> лампы должны быть защищены экранирующими решетками или рассеивателями для предотвращения слепящего действия ламп на глаза пользователя ПК и  возникновения бликов на поверхности экранов мониторов</a:t>
            </a:r>
            <a:r>
              <a:rPr lang="ru-RU" sz="1700" dirty="0" smtClean="0">
                <a:latin typeface="Calibri"/>
                <a:cs typeface="Calibri"/>
              </a:rPr>
              <a:t>.</a:t>
            </a:r>
          </a:p>
          <a:p>
            <a:endParaRPr lang="ru-RU" sz="1700" dirty="0">
              <a:latin typeface="Calibri"/>
              <a:cs typeface="Calibri"/>
            </a:endParaRPr>
          </a:p>
          <a:p>
            <a:endParaRPr lang="ru-RU" sz="1700" dirty="0" smtClean="0">
              <a:latin typeface="Calibri"/>
              <a:cs typeface="Calibri"/>
            </a:endParaRPr>
          </a:p>
          <a:p>
            <a:endParaRPr lang="ru-RU" sz="1700" dirty="0">
              <a:latin typeface="Calibri"/>
              <a:cs typeface="Calibri"/>
            </a:endParaRPr>
          </a:p>
          <a:p>
            <a:endParaRPr lang="ru-RU" sz="1700" dirty="0" smtClean="0">
              <a:latin typeface="Calibri"/>
              <a:cs typeface="Calibri"/>
            </a:endParaRPr>
          </a:p>
          <a:p>
            <a:pPr marL="0" indent="0">
              <a:buNone/>
            </a:pPr>
            <a:endParaRPr lang="ru-RU" sz="1700" dirty="0" smtClean="0">
              <a:latin typeface="Calibri"/>
              <a:cs typeface="Calibri"/>
            </a:endParaRPr>
          </a:p>
          <a:p>
            <a:endParaRPr lang="ru-RU" sz="1700" dirty="0">
              <a:latin typeface="Calibri"/>
              <a:cs typeface="Calibri"/>
            </a:endParaRPr>
          </a:p>
          <a:p>
            <a:endParaRPr lang="ru-RU" sz="1700" dirty="0" smtClean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ru-RU" sz="1700" dirty="0">
                <a:latin typeface="Calibri"/>
                <a:cs typeface="Calibri"/>
              </a:rPr>
              <a:t> </a:t>
            </a:r>
            <a:r>
              <a:rPr lang="ru-RU" sz="1700" dirty="0" smtClean="0">
                <a:latin typeface="Calibri"/>
                <a:cs typeface="Calibri"/>
              </a:rPr>
              <a:t>                                     Искусственное освещение при работе с ПК</a:t>
            </a:r>
          </a:p>
          <a:p>
            <a:endParaRPr lang="ru-RU" sz="1700" dirty="0">
              <a:latin typeface="Calibri"/>
              <a:cs typeface="Calibri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273" y="3700940"/>
            <a:ext cx="4054380" cy="257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85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Требования к микроклимату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>
              <a:latin typeface="Calibri"/>
              <a:cs typeface="Calibri"/>
            </a:endParaRPr>
          </a:p>
          <a:p>
            <a:endParaRPr lang="ru-RU" dirty="0">
              <a:latin typeface="Calibri"/>
              <a:cs typeface="Calibri"/>
            </a:endParaRPr>
          </a:p>
          <a:p>
            <a:r>
              <a:rPr lang="ru-RU" dirty="0" smtClean="0">
                <a:latin typeface="Calibri"/>
                <a:cs typeface="Calibri"/>
              </a:rPr>
              <a:t>Оптимальные </a:t>
            </a:r>
            <a:r>
              <a:rPr lang="ru-RU" dirty="0">
                <a:latin typeface="Calibri"/>
                <a:cs typeface="Calibri"/>
              </a:rPr>
              <a:t>параметры температуры в помещении с ПК составляют от +19 до +21градуса Цельсия, при относительной влажности 62-55 %. При низких значениях влажности в сочетании с высокой температурой может отмечаться сухость слизистых оболочек и чувство першения в горле. Для повышения влажности воздуха следует применять различные увлажнители (можно использовать обычные сосуды с дистиллированной или прокипяченной водой).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686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Требования к режиму труда и отдыха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07347"/>
            <a:ext cx="8596668" cy="3880773"/>
          </a:xfrm>
        </p:spPr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</a:rPr>
              <a:t>Немаловажным фактором при организации компьютерного обучения является строгое соблюдение режимов труда и отдыха, проведение занятий по индивидуальным графикам с учетом медицинских рекомендаций. Продолжительность работы с использованием ПК   составляет не более 40 минут, включая физкультурные минутки и паузы, а также профилактические упражнения для глаз.</a:t>
            </a:r>
          </a:p>
          <a:p>
            <a:r>
              <a:rPr lang="ru-RU" dirty="0">
                <a:latin typeface="Calibri" panose="020F0502020204030204" pitchFamily="34" charset="0"/>
              </a:rPr>
              <a:t>Рекомендуемая непрерывная длительность работы, связанная с фиксацией взора на экране монитора не должна превышать:</a:t>
            </a:r>
          </a:p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        - </a:t>
            </a:r>
            <a:r>
              <a:rPr lang="ru-RU" dirty="0">
                <a:latin typeface="Calibri" panose="020F0502020204030204" pitchFamily="34" charset="0"/>
              </a:rPr>
              <a:t>для детей 6-10 лет- 15 мин;</a:t>
            </a:r>
          </a:p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        - </a:t>
            </a:r>
            <a:r>
              <a:rPr lang="ru-RU" dirty="0">
                <a:latin typeface="Calibri" panose="020F0502020204030204" pitchFamily="34" charset="0"/>
              </a:rPr>
              <a:t>для детей 10-13 лет – 20 мин;</a:t>
            </a:r>
          </a:p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        - </a:t>
            </a:r>
            <a:r>
              <a:rPr lang="ru-RU" dirty="0">
                <a:latin typeface="Calibri" panose="020F0502020204030204" pitchFamily="34" charset="0"/>
              </a:rPr>
              <a:t>старше 13 лет – 25-30 мин (на 2-м часу работы не более 20 мин).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0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Требования к режиму труда и отдыха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        Для </a:t>
            </a:r>
            <a:r>
              <a:rPr lang="ru-RU" dirty="0">
                <a:latin typeface="Calibri" panose="020F0502020204030204" pitchFamily="34" charset="0"/>
              </a:rPr>
              <a:t>предупреждения развития переутомления обязательными мероприятиями являются:</a:t>
            </a:r>
          </a:p>
          <a:p>
            <a:r>
              <a:rPr lang="ru-RU" dirty="0">
                <a:latin typeface="Calibri" panose="020F0502020204030204" pitchFamily="34" charset="0"/>
              </a:rPr>
              <a:t>- проведение упражнений для глаз через каждые 20 - 25 мин. работы;</a:t>
            </a:r>
          </a:p>
          <a:p>
            <a:r>
              <a:rPr lang="ru-RU" dirty="0">
                <a:latin typeface="Calibri" panose="020F0502020204030204" pitchFamily="34" charset="0"/>
              </a:rPr>
              <a:t>-устройство перерывов после каждого занятия длительностью не менее 15 мин.;</a:t>
            </a:r>
          </a:p>
          <a:p>
            <a:r>
              <a:rPr lang="ru-RU" dirty="0">
                <a:latin typeface="Calibri" panose="020F0502020204030204" pitchFamily="34" charset="0"/>
              </a:rPr>
              <a:t>- проведение во время перерывов сквозного проветривания помещения при отсутствии детей;</a:t>
            </a:r>
          </a:p>
          <a:p>
            <a:r>
              <a:rPr lang="ru-RU" dirty="0">
                <a:latin typeface="Calibri" panose="020F0502020204030204" pitchFamily="34" charset="0"/>
              </a:rPr>
              <a:t>- проведение упражнений физкультминутки в течение 1 - 2 мин. для снятия утомления, которые выполняются индивидуально при появлении начальных признаков усталости; </a:t>
            </a:r>
          </a:p>
          <a:p>
            <a:r>
              <a:rPr lang="ru-RU" dirty="0">
                <a:latin typeface="Calibri" panose="020F0502020204030204" pitchFamily="34" charset="0"/>
              </a:rPr>
              <a:t>   Занятие с компьютерами независимо от возраста детей должны проводиться в присутствии воспитателя, педагога или родителя</a:t>
            </a:r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7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Предупреждение утомления глаз при работе с компьютером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944338" cy="4868008"/>
          </a:xfrm>
        </p:spPr>
        <p:txBody>
          <a:bodyPr/>
          <a:lstStyle/>
          <a:p>
            <a:r>
              <a:rPr lang="ru-RU" dirty="0">
                <a:latin typeface="Calibri"/>
                <a:cs typeface="Calibri"/>
              </a:rPr>
              <a:t>Работа с компьтером требует максимального напряжения глаз, от чего глаза испытывают дискомфорт, сухость, усталость. Для  профилактики переутомления глаз существуют специальные </a:t>
            </a:r>
            <a:r>
              <a:rPr lang="ru-RU" dirty="0" smtClean="0">
                <a:latin typeface="Calibri"/>
                <a:cs typeface="Calibri"/>
              </a:rPr>
              <a:t>упражнения</a:t>
            </a:r>
          </a:p>
          <a:p>
            <a:r>
              <a:rPr lang="ru-RU" dirty="0" smtClean="0">
                <a:latin typeface="Calibri"/>
                <a:cs typeface="Calibri"/>
              </a:rPr>
              <a:t>Упражнения </a:t>
            </a:r>
            <a:r>
              <a:rPr lang="ru-RU" dirty="0">
                <a:latin typeface="Calibri"/>
                <a:cs typeface="Calibri"/>
              </a:rPr>
              <a:t>выполняются сидя или стоя, отвернувшись от экрана, при ритмичном дыхании, с максимальной амплитудой движения глаз</a:t>
            </a:r>
            <a:r>
              <a:rPr lang="ru-RU" dirty="0" smtClean="0">
                <a:latin typeface="Calibri"/>
                <a:cs typeface="Calibri"/>
              </a:rPr>
              <a:t>.</a:t>
            </a:r>
          </a:p>
          <a:p>
            <a:endParaRPr lang="ru-RU" dirty="0">
              <a:latin typeface="Calibri"/>
              <a:cs typeface="Calibri"/>
            </a:endParaRPr>
          </a:p>
          <a:p>
            <a:endParaRPr lang="ru-RU" dirty="0" smtClean="0">
              <a:latin typeface="Calibri"/>
              <a:cs typeface="Calibri"/>
            </a:endParaRPr>
          </a:p>
          <a:p>
            <a:endParaRPr lang="ru-RU" dirty="0">
              <a:latin typeface="Calibri"/>
              <a:cs typeface="Calibri"/>
            </a:endParaRPr>
          </a:p>
          <a:p>
            <a:endParaRPr lang="ru-RU" dirty="0" smtClean="0">
              <a:latin typeface="Calibri"/>
              <a:cs typeface="Calibri"/>
            </a:endParaRPr>
          </a:p>
          <a:p>
            <a:pPr marL="0" indent="0">
              <a:buNone/>
            </a:pPr>
            <a:endParaRPr lang="ru-RU" dirty="0">
              <a:latin typeface="Calibri"/>
              <a:cs typeface="Calibri"/>
            </a:endParaRPr>
          </a:p>
          <a:p>
            <a:endParaRPr lang="ru-RU" dirty="0" smtClean="0">
              <a:latin typeface="Calibri"/>
              <a:cs typeface="Calibri"/>
            </a:endParaRPr>
          </a:p>
          <a:p>
            <a:pPr marL="0" indent="0" algn="ctr">
              <a:buNone/>
            </a:pPr>
            <a:endParaRPr lang="ru-RU" dirty="0" smtClean="0">
              <a:latin typeface="Calibri"/>
              <a:cs typeface="Calibri"/>
            </a:endParaRPr>
          </a:p>
          <a:p>
            <a:pPr marL="0" indent="0" algn="ctr">
              <a:buNone/>
            </a:pPr>
            <a:r>
              <a:rPr lang="ru-RU" sz="1700" dirty="0" smtClean="0">
                <a:latin typeface="Calibri"/>
                <a:cs typeface="Calibri"/>
              </a:rPr>
              <a:t>Специальный комплекс упражнений для предупреждения утомления глаз</a:t>
            </a:r>
            <a:endParaRPr lang="ru-RU" sz="1700" dirty="0">
              <a:latin typeface="Calibri"/>
              <a:cs typeface="Calibri"/>
            </a:endParaRPr>
          </a:p>
          <a:p>
            <a:pPr marL="0" indent="0" algn="ctr">
              <a:buNone/>
            </a:pPr>
            <a:endParaRPr lang="ru-RU" dirty="0">
              <a:latin typeface="Calibri"/>
              <a:cs typeface="Calibri"/>
            </a:endParaRPr>
          </a:p>
          <a:p>
            <a:endParaRPr lang="en-US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3EED8BB-CFC6-414D-9C12-FAD34CB3BB8B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1908" y="3801755"/>
            <a:ext cx="2702540" cy="270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37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Calibri" panose="020F0502020204030204" pitchFamily="34" charset="0"/>
              </a:rPr>
              <a:t>Миллионы людей </a:t>
            </a:r>
            <a:r>
              <a:rPr lang="ru-RU" dirty="0">
                <a:latin typeface="Calibri" panose="020F0502020204030204" pitchFamily="34" charset="0"/>
              </a:rPr>
              <a:t>используют компьютеры каждый день </a:t>
            </a:r>
            <a:r>
              <a:rPr lang="ru-RU" dirty="0" smtClean="0">
                <a:latin typeface="Calibri" panose="020F0502020204030204" pitchFamily="34" charset="0"/>
              </a:rPr>
              <a:t>для работы, </a:t>
            </a:r>
            <a:r>
              <a:rPr lang="ru-RU" dirty="0">
                <a:latin typeface="Calibri" panose="020F0502020204030204" pitchFamily="34" charset="0"/>
              </a:rPr>
              <a:t>обучения и </a:t>
            </a:r>
            <a:r>
              <a:rPr lang="ru-RU" dirty="0" smtClean="0">
                <a:latin typeface="Calibri" panose="020F0502020204030204" pitchFamily="34" charset="0"/>
              </a:rPr>
              <a:t>отдыха. </a:t>
            </a:r>
            <a:r>
              <a:rPr lang="ru-RU" dirty="0">
                <a:latin typeface="Calibri" panose="020F0502020204030204" pitchFamily="34" charset="0"/>
              </a:rPr>
              <a:t>Считается, что использование компьютеров на уроках в школе способствует активизации умственной деятельности, формирует мировоззрение ребенка, создает положительное эмоциональное настроение</a:t>
            </a:r>
            <a:r>
              <a:rPr lang="ru-RU" dirty="0" smtClean="0">
                <a:latin typeface="Calibri" panose="020F0502020204030204" pitchFamily="34" charset="0"/>
              </a:rPr>
              <a:t>.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/>
              </a:rPr>
              <a:t> Каждым </a:t>
            </a:r>
            <a:r>
              <a:rPr lang="ru-RU" dirty="0">
                <a:latin typeface="Calibri" panose="020F0502020204030204" pitchFamily="34" charset="0"/>
                <a:cs typeface="Calibri"/>
              </a:rPr>
              <a:t>благом нужно уметь пользоваться, и компьютером в том числе. Современному поколению предстоит жить в компьютеризированном обществе. Поэтому необходимо обучать детей не только компьютерной грамотности, но и правилам безопасной работы на компьютере</a:t>
            </a:r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86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65</TotalTime>
  <Words>327</Words>
  <Application>Microsoft Office PowerPoint</Application>
  <PresentationFormat>Widescreen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Corbel</vt:lpstr>
      <vt:lpstr>Trebuchet MS</vt:lpstr>
      <vt:lpstr>Wingdings 3</vt:lpstr>
      <vt:lpstr>Facet</vt:lpstr>
      <vt:lpstr>  ФГБОУ ВО "Волгоградский государственный социально-педагогический университет" Институт иностранных языков Направление подготовки 44.03.05 "Педагогическое образование" Дисциплина "Дистанционные технологии в обучении иностранным языкам" </vt:lpstr>
      <vt:lpstr>Содержание</vt:lpstr>
      <vt:lpstr>Введение</vt:lpstr>
      <vt:lpstr>Требования к помещениям для работы с ПК</vt:lpstr>
      <vt:lpstr>Требования к помещениям для работы с ПК</vt:lpstr>
      <vt:lpstr>Требования к помещениям для работы с ПК</vt:lpstr>
      <vt:lpstr>Требования к персональному компьютеру</vt:lpstr>
      <vt:lpstr>Требования к освещению на рабочих местах</vt:lpstr>
      <vt:lpstr>Требования к освещению на рабочих местах</vt:lpstr>
      <vt:lpstr>Требования к микроклимату</vt:lpstr>
      <vt:lpstr>Требования к режиму труда и отдыха</vt:lpstr>
      <vt:lpstr>Требования к режиму труда и отдыха</vt:lpstr>
      <vt:lpstr>Предупреждение утомления глаз при работе с компьютером</vt:lpstr>
      <vt:lpstr>Заключение</vt:lpstr>
    </vt:vector>
  </TitlesOfParts>
  <Company>Schlumberger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ФГБОУ ВО "Волгоградский государственный социально-педагогический университет" Институт иностранных языков Направление подготовки 44.03.05 "Педагогическое образование" Дисциплина "Дистанционные технологии в обучении иностранным языкам"</dc:title>
  <dc:creator>Anatoly Nedbal</dc:creator>
  <cp:lastModifiedBy>Anatoly Nedbal</cp:lastModifiedBy>
  <cp:revision>8</cp:revision>
  <dcterms:created xsi:type="dcterms:W3CDTF">2018-10-26T03:50:25Z</dcterms:created>
  <dcterms:modified xsi:type="dcterms:W3CDTF">2018-10-26T04:56:16Z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85f1f62-8d2b-4457-869c-0a13c6549635_Enabled">
    <vt:lpwstr>True</vt:lpwstr>
  </property>
  <property fmtid="{D5CDD505-2E9C-101B-9397-08002B2CF9AE}" pid="3" name="MSIP_Label_585f1f62-8d2b-4457-869c-0a13c6549635_SiteId">
    <vt:lpwstr>41ff26dc-250f-4b13-8981-739be8610c21</vt:lpwstr>
  </property>
  <property fmtid="{D5CDD505-2E9C-101B-9397-08002B2CF9AE}" pid="4" name="MSIP_Label_585f1f62-8d2b-4457-869c-0a13c6549635_Owner">
    <vt:lpwstr>ANedbal@slb.com</vt:lpwstr>
  </property>
  <property fmtid="{D5CDD505-2E9C-101B-9397-08002B2CF9AE}" pid="5" name="MSIP_Label_585f1f62-8d2b-4457-869c-0a13c6549635_SetDate">
    <vt:lpwstr>2018-10-26T04:55:19.9105183Z</vt:lpwstr>
  </property>
  <property fmtid="{D5CDD505-2E9C-101B-9397-08002B2CF9AE}" pid="6" name="MSIP_Label_585f1f62-8d2b-4457-869c-0a13c6549635_Name">
    <vt:lpwstr>Private</vt:lpwstr>
  </property>
  <property fmtid="{D5CDD505-2E9C-101B-9397-08002B2CF9AE}" pid="7" name="MSIP_Label_585f1f62-8d2b-4457-869c-0a13c6549635_Application">
    <vt:lpwstr>Microsoft Azure Information Protection</vt:lpwstr>
  </property>
  <property fmtid="{D5CDD505-2E9C-101B-9397-08002B2CF9AE}" pid="8" name="MSIP_Label_585f1f62-8d2b-4457-869c-0a13c6549635_Extended_MSFT_Method">
    <vt:lpwstr>Automatic</vt:lpwstr>
  </property>
  <property fmtid="{D5CDD505-2E9C-101B-9397-08002B2CF9AE}" pid="9" name="MSIP_Label_8bb759f6-5337-4dc5-b19b-e74b6da11f8f_Enabled">
    <vt:lpwstr>True</vt:lpwstr>
  </property>
  <property fmtid="{D5CDD505-2E9C-101B-9397-08002B2CF9AE}" pid="10" name="MSIP_Label_8bb759f6-5337-4dc5-b19b-e74b6da11f8f_SiteId">
    <vt:lpwstr>41ff26dc-250f-4b13-8981-739be8610c21</vt:lpwstr>
  </property>
  <property fmtid="{D5CDD505-2E9C-101B-9397-08002B2CF9AE}" pid="11" name="MSIP_Label_8bb759f6-5337-4dc5-b19b-e74b6da11f8f_Owner">
    <vt:lpwstr>ANedbal@slb.com</vt:lpwstr>
  </property>
  <property fmtid="{D5CDD505-2E9C-101B-9397-08002B2CF9AE}" pid="12" name="MSIP_Label_8bb759f6-5337-4dc5-b19b-e74b6da11f8f_SetDate">
    <vt:lpwstr>2018-10-26T04:55:19.9105183Z</vt:lpwstr>
  </property>
  <property fmtid="{D5CDD505-2E9C-101B-9397-08002B2CF9AE}" pid="13" name="MSIP_Label_8bb759f6-5337-4dc5-b19b-e74b6da11f8f_Name">
    <vt:lpwstr>Internal</vt:lpwstr>
  </property>
  <property fmtid="{D5CDD505-2E9C-101B-9397-08002B2CF9AE}" pid="14" name="MSIP_Label_8bb759f6-5337-4dc5-b19b-e74b6da11f8f_Application">
    <vt:lpwstr>Microsoft Azure Information Protection</vt:lpwstr>
  </property>
  <property fmtid="{D5CDD505-2E9C-101B-9397-08002B2CF9AE}" pid="15" name="MSIP_Label_8bb759f6-5337-4dc5-b19b-e74b6da11f8f_Parent">
    <vt:lpwstr>585f1f62-8d2b-4457-869c-0a13c6549635</vt:lpwstr>
  </property>
  <property fmtid="{D5CDD505-2E9C-101B-9397-08002B2CF9AE}" pid="16" name="MSIP_Label_8bb759f6-5337-4dc5-b19b-e74b6da11f8f_Extended_MSFT_Method">
    <vt:lpwstr>Automatic</vt:lpwstr>
  </property>
  <property fmtid="{D5CDD505-2E9C-101B-9397-08002B2CF9AE}" pid="17" name="Sensitivity">
    <vt:lpwstr>Private Internal</vt:lpwstr>
  </property>
</Properties>
</file>