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6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2" r:id="rId9"/>
    <p:sldId id="263" r:id="rId10"/>
    <p:sldId id="265" r:id="rId11"/>
    <p:sldId id="266" r:id="rId12"/>
    <p:sldId id="268" r:id="rId13"/>
    <p:sldId id="269" r:id="rId14"/>
    <p:sldId id="267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10DC5629-A08C-43AA-9750-A194415AFD85}">
          <p14:sldIdLst>
            <p14:sldId id="256"/>
            <p14:sldId id="257"/>
            <p14:sldId id="258"/>
            <p14:sldId id="259"/>
            <p14:sldId id="260"/>
            <p14:sldId id="261"/>
            <p14:sldId id="264"/>
            <p14:sldId id="262"/>
            <p14:sldId id="263"/>
            <p14:sldId id="265"/>
            <p14:sldId id="266"/>
            <p14:sldId id="268"/>
            <p14:sldId id="269"/>
            <p14:sldId id="267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73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smtClean="0"/>
              <a:t>10/26/2018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26450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smtClean="0"/>
              <a:t>10/26/2018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12421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smtClean="0"/>
              <a:t>10/26/2018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34714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smtClean="0"/>
              <a:t>10/26/2018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09757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smtClean="0"/>
              <a:t>10/26/2018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068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smtClean="0"/>
              <a:t>10/26/2018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722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smtClean="0"/>
              <a:t>10/26/2018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68273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smtClean="0"/>
              <a:t>10/26/2018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61072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1160EA64-D806-43AC-9DF2-F8C432F32B4C}" type="datetimeFigureOut">
              <a:rPr lang="en-US" smtClean="0"/>
              <a:pPr/>
              <a:t>10/26/2018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58347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smtClean="0"/>
              <a:t>10/26/2018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34799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smtClean="0"/>
              <a:t>10/26/2018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97726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smtClean="0"/>
              <a:t>10/26/2018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MSIPCMContentMarking" descr="{&quot;HashCode&quot;:1831732991,&quot;Placement&quot;:&quot;Footer&quot;}"/>
          <p:cNvSpPr txBox="1"/>
          <p:nvPr userDrawn="1"/>
        </p:nvSpPr>
        <p:spPr>
          <a:xfrm>
            <a:off x="5389152" y="6595656"/>
            <a:ext cx="1413695" cy="262344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-US" sz="1000" smtClean="0">
                <a:solidFill>
                  <a:srgbClr val="000000"/>
                </a:solidFill>
                <a:latin typeface="Calibri" panose="020F0502020204030204" pitchFamily="34" charset="0"/>
              </a:rPr>
              <a:t>Schlumberger-Private</a:t>
            </a:r>
            <a:endParaRPr lang="en-US" sz="100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09374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Твиттер и его использование в процессе обучения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2184734"/>
          </a:xfrm>
        </p:spPr>
        <p:txBody>
          <a:bodyPr>
            <a:normAutofit/>
          </a:bodyPr>
          <a:lstStyle/>
          <a:p>
            <a:r>
              <a:rPr lang="ru-RU" sz="1800" dirty="0" smtClean="0">
                <a:latin typeface="Calibri" panose="020F0502020204030204" pitchFamily="34" charset="0"/>
              </a:rPr>
              <a:t>Подготовила Недбал Екатерина</a:t>
            </a:r>
          </a:p>
          <a:p>
            <a:r>
              <a:rPr lang="ru-RU" sz="1800" dirty="0" smtClean="0">
                <a:latin typeface="Calibri" panose="020F0502020204030204" pitchFamily="34" charset="0"/>
              </a:rPr>
              <a:t>Группа ИИЯ-АВБ-112</a:t>
            </a:r>
          </a:p>
          <a:p>
            <a:endParaRPr lang="ru-RU" sz="1800" dirty="0">
              <a:latin typeface="Calibri" panose="020F0502020204030204" pitchFamily="34" charset="0"/>
            </a:endParaRPr>
          </a:p>
          <a:p>
            <a:r>
              <a:rPr lang="ru-RU" sz="1800" dirty="0" smtClean="0">
                <a:latin typeface="Calibri" panose="020F0502020204030204" pitchFamily="34" charset="0"/>
              </a:rPr>
              <a:t>Волгоград</a:t>
            </a:r>
          </a:p>
          <a:p>
            <a:r>
              <a:rPr lang="ru-RU" sz="1800" dirty="0" smtClean="0">
                <a:latin typeface="Calibri" panose="020F0502020204030204" pitchFamily="34" charset="0"/>
              </a:rPr>
              <a:t>2018</a:t>
            </a:r>
          </a:p>
        </p:txBody>
      </p:sp>
      <p:sp>
        <p:nvSpPr>
          <p:cNvPr id="4" name="Rectangle 3"/>
          <p:cNvSpPr/>
          <p:nvPr/>
        </p:nvSpPr>
        <p:spPr>
          <a:xfrm>
            <a:off x="1600201" y="450376"/>
            <a:ext cx="8991599" cy="16164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Calibri" panose="020F0502020204030204" pitchFamily="34" charset="0"/>
              </a:rPr>
              <a:t>ФГБОУ ВО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Calibri" panose="020F0502020204030204" pitchFamily="34" charset="0"/>
              </a:rPr>
              <a:t>«Волгоградский государственный социально-педагогический университет»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Calibri" panose="020F0502020204030204" pitchFamily="34" charset="0"/>
              </a:rPr>
              <a:t>Институт иностранных языков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Calibri" panose="020F0502020204030204" pitchFamily="34" charset="0"/>
              </a:rPr>
              <a:t>Направление подготовки 44.03.05 «Педагогическое образование»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Calibri" panose="020F0502020204030204" pitchFamily="34" charset="0"/>
              </a:rPr>
              <a:t>Дисциплина « Дистанционные технологии в обучении иностранным языкам»</a:t>
            </a:r>
          </a:p>
          <a:p>
            <a:pPr algn="ctr"/>
            <a:endParaRPr lang="en-US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9939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Содержание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1600" dirty="0" smtClean="0">
                <a:latin typeface="Calibri" panose="020F0502020204030204" pitchFamily="34" charset="0"/>
                <a:cs typeface="Arial" panose="020B0604020202020204" pitchFamily="34" charset="0"/>
              </a:rPr>
              <a:t>Введение. </a:t>
            </a:r>
            <a:r>
              <a:rPr lang="ru-RU" sz="1600" dirty="0" smtClean="0">
                <a:latin typeface="Calibri" panose="020F0502020204030204" pitchFamily="34" charset="0"/>
                <a:cs typeface="Arial" panose="020B0604020202020204" pitchFamily="34" charset="0"/>
              </a:rPr>
              <a:t>Что такое Твиттер?</a:t>
            </a:r>
          </a:p>
          <a:p>
            <a:r>
              <a:rPr lang="ru-RU" sz="1600" dirty="0">
                <a:latin typeface="Calibri" panose="020F0502020204030204" pitchFamily="34" charset="0"/>
                <a:cs typeface="Arial" panose="020B0604020202020204" pitchFamily="34" charset="0"/>
              </a:rPr>
              <a:t>1</a:t>
            </a:r>
            <a:r>
              <a:rPr lang="ru-RU" sz="1600" dirty="0" smtClean="0">
                <a:latin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ru-RU" sz="1600" dirty="0" smtClean="0">
                <a:latin typeface="Calibri" panose="020F0502020204030204" pitchFamily="34" charset="0"/>
                <a:cs typeface="Arial" panose="020B0604020202020204" pitchFamily="34" charset="0"/>
              </a:rPr>
              <a:t>История появления Твиттера</a:t>
            </a:r>
          </a:p>
          <a:p>
            <a:r>
              <a:rPr lang="ru-RU" sz="1600" dirty="0">
                <a:latin typeface="Calibri" panose="020F0502020204030204" pitchFamily="34" charset="0"/>
                <a:cs typeface="Arial" panose="020B0604020202020204" pitchFamily="34" charset="0"/>
              </a:rPr>
              <a:t>2</a:t>
            </a:r>
            <a:r>
              <a:rPr lang="ru-RU" sz="1600" dirty="0" smtClean="0">
                <a:latin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ru-RU" sz="1600" dirty="0" smtClean="0">
                <a:latin typeface="Calibri" panose="020F0502020204030204" pitchFamily="34" charset="0"/>
                <a:cs typeface="Arial" panose="020B0604020202020204" pitchFamily="34" charset="0"/>
              </a:rPr>
              <a:t>Особенности Твиттера</a:t>
            </a:r>
          </a:p>
          <a:p>
            <a:r>
              <a:rPr lang="ru-RU" sz="1600" dirty="0">
                <a:latin typeface="Calibri" panose="020F0502020204030204" pitchFamily="34" charset="0"/>
                <a:cs typeface="Arial" panose="020B0604020202020204" pitchFamily="34" charset="0"/>
              </a:rPr>
              <a:t>3</a:t>
            </a:r>
            <a:r>
              <a:rPr lang="ru-RU" sz="1600" dirty="0" smtClean="0">
                <a:latin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ru-RU" sz="1600" dirty="0" smtClean="0">
                <a:latin typeface="Calibri" panose="020F0502020204030204" pitchFamily="34" charset="0"/>
                <a:cs typeface="Arial" panose="020B0604020202020204" pitchFamily="34" charset="0"/>
              </a:rPr>
              <a:t>Что такое хештэги?</a:t>
            </a:r>
          </a:p>
          <a:p>
            <a:r>
              <a:rPr lang="ru-RU" sz="1600" dirty="0" smtClean="0">
                <a:latin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1600" dirty="0" smtClean="0">
                <a:latin typeface="Calibri" panose="020F0502020204030204" pitchFamily="34" charset="0"/>
                <a:cs typeface="Arial" panose="020B0604020202020204" pitchFamily="34" charset="0"/>
              </a:rPr>
              <a:t>4. </a:t>
            </a:r>
            <a:r>
              <a:rPr lang="ru-RU" sz="1600" dirty="0" smtClean="0">
                <a:latin typeface="Calibri" panose="020F0502020204030204" pitchFamily="34" charset="0"/>
                <a:cs typeface="Arial" panose="020B0604020202020204" pitchFamily="34" charset="0"/>
              </a:rPr>
              <a:t>Преимущества Твиттера</a:t>
            </a:r>
          </a:p>
          <a:p>
            <a:r>
              <a:rPr lang="ru-RU" sz="1600" dirty="0" smtClean="0">
                <a:latin typeface="Calibri" panose="020F0502020204030204" pitchFamily="34" charset="0"/>
                <a:cs typeface="Arial" panose="020B0604020202020204" pitchFamily="34" charset="0"/>
              </a:rPr>
              <a:t>5.</a:t>
            </a:r>
            <a:r>
              <a:rPr lang="ru-RU" sz="1600" dirty="0" smtClean="0">
                <a:latin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1600" dirty="0" smtClean="0">
                <a:latin typeface="Calibri" panose="020F0502020204030204" pitchFamily="34" charset="0"/>
                <a:cs typeface="Arial" panose="020B0604020202020204" pitchFamily="34" charset="0"/>
              </a:rPr>
              <a:t>Использование Твиттера в </a:t>
            </a:r>
            <a:r>
              <a:rPr lang="ru-RU" sz="1600" dirty="0" smtClean="0">
                <a:latin typeface="Calibri" panose="020F0502020204030204" pitchFamily="34" charset="0"/>
                <a:cs typeface="Arial" panose="020B0604020202020204" pitchFamily="34" charset="0"/>
              </a:rPr>
              <a:t>обучении</a:t>
            </a:r>
          </a:p>
          <a:p>
            <a:r>
              <a:rPr lang="ru-RU" sz="1600" dirty="0">
                <a:latin typeface="Calibri" panose="020F0502020204030204" pitchFamily="34" charset="0"/>
              </a:rPr>
              <a:t>6</a:t>
            </a:r>
            <a:r>
              <a:rPr lang="ru-RU" sz="1600" dirty="0" smtClean="0">
                <a:latin typeface="Calibri" panose="020F0502020204030204" pitchFamily="34" charset="0"/>
              </a:rPr>
              <a:t>. Достоинства </a:t>
            </a:r>
            <a:r>
              <a:rPr lang="ru-RU" sz="1600" dirty="0">
                <a:latin typeface="Calibri" panose="020F0502020204030204" pitchFamily="34" charset="0"/>
              </a:rPr>
              <a:t>Твиттера для изучающих </a:t>
            </a:r>
            <a:r>
              <a:rPr lang="ru-RU" sz="1600" dirty="0" smtClean="0">
                <a:latin typeface="Calibri" panose="020F0502020204030204" pitchFamily="34" charset="0"/>
              </a:rPr>
              <a:t>язык</a:t>
            </a:r>
          </a:p>
          <a:p>
            <a:r>
              <a:rPr lang="ru-RU" sz="1600" dirty="0">
                <a:latin typeface="Calibri" panose="020F0502020204030204" pitchFamily="34" charset="0"/>
              </a:rPr>
              <a:t>7</a:t>
            </a:r>
            <a:r>
              <a:rPr lang="ru-RU" sz="1600" dirty="0" smtClean="0">
                <a:latin typeface="Calibri" panose="020F0502020204030204" pitchFamily="34" charset="0"/>
              </a:rPr>
              <a:t>. Как </a:t>
            </a:r>
            <a:r>
              <a:rPr lang="ru-RU" sz="1600" dirty="0">
                <a:latin typeface="Calibri" panose="020F0502020204030204" pitchFamily="34" charset="0"/>
              </a:rPr>
              <a:t>использовать Твиттер для изучения английского языка</a:t>
            </a:r>
            <a:endParaRPr lang="ru-RU" sz="1600" dirty="0" smtClean="0">
              <a:latin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ru-RU" sz="1600" dirty="0" smtClean="0">
                <a:latin typeface="Calibri" panose="020F0502020204030204" pitchFamily="34" charset="0"/>
                <a:cs typeface="Arial" panose="020B0604020202020204" pitchFamily="34" charset="0"/>
              </a:rPr>
              <a:t>Заключение</a:t>
            </a:r>
            <a:endParaRPr lang="en-US" sz="1600" dirty="0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3518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Что такое твиттер?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231136" y="2638044"/>
            <a:ext cx="7729728" cy="399476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b="1" dirty="0">
                <a:latin typeface="Calibri" panose="020F0502020204030204" pitchFamily="34" charset="0"/>
              </a:rPr>
              <a:t>Твиттер  - </a:t>
            </a:r>
            <a:r>
              <a:rPr lang="ru-RU" dirty="0">
                <a:latin typeface="Calibri" panose="020F0502020204030204" pitchFamily="34" charset="0"/>
              </a:rPr>
              <a:t>это сервис микроблогов, позволяющий открыть свой собственный микроблог и писать туда короткие текстовые сообщения. Каждое такое текстовое сообщение называется твит (от англ. tweet). Размер одного твита ограничен 140 символами, включая пробелы.</a:t>
            </a:r>
            <a:endParaRPr lang="ru-RU" dirty="0" smtClean="0">
              <a:latin typeface="Calibri" panose="020F0502020204030204" pitchFamily="34" charset="0"/>
            </a:endParaRPr>
          </a:p>
          <a:p>
            <a:endParaRPr lang="ru-RU" dirty="0" smtClean="0">
              <a:latin typeface="Calibri" panose="020F0502020204030204" pitchFamily="34" charset="0"/>
            </a:endParaRPr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r>
              <a:rPr lang="ru-RU" dirty="0" smtClean="0"/>
              <a:t>                                                      Логотип Твиттера</a:t>
            </a:r>
            <a:endParaRPr lang="en-US" dirty="0"/>
          </a:p>
        </p:txBody>
      </p:sp>
      <p:pic>
        <p:nvPicPr>
          <p:cNvPr id="6" name="Content Placeholder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82063" y="3933902"/>
            <a:ext cx="3427874" cy="1947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076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История появления твиттера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Сама история Twitter началась в 2006 году, в марте, как один из научно-исследовательских проектов </a:t>
            </a:r>
            <a:r>
              <a:rPr lang="ru-RU" dirty="0" smtClean="0"/>
              <a:t>компании</a:t>
            </a:r>
            <a:r>
              <a:rPr lang="ru-RU" dirty="0"/>
              <a:t> Odeo</a:t>
            </a:r>
            <a:r>
              <a:rPr lang="ru-RU" dirty="0" smtClean="0"/>
              <a:t> </a:t>
            </a:r>
            <a:r>
              <a:rPr lang="ru-RU" dirty="0"/>
              <a:t>из </a:t>
            </a:r>
            <a:r>
              <a:rPr lang="ru-RU" dirty="0" smtClean="0"/>
              <a:t>Сан-Франциско. </a:t>
            </a:r>
            <a:r>
              <a:rPr lang="ru-RU" dirty="0"/>
              <a:t>Причём, как проект для внутреннего применения. Изначальная задача — возможность ответить на один-единственный вопрос: «Чем ты сейчас занимаешься?». Автор идеи, Джек </a:t>
            </a:r>
            <a:r>
              <a:rPr lang="ru-RU" dirty="0" smtClean="0"/>
              <a:t>Дорси, </a:t>
            </a:r>
            <a:r>
              <a:rPr lang="ru-RU" dirty="0"/>
              <a:t>намеревался создать сервис, который позволил бы ему свободно обмениваться с друзьями краткими сообщениями.</a:t>
            </a:r>
          </a:p>
          <a:p>
            <a:pPr marL="0" indent="0">
              <a:buNone/>
            </a:pPr>
            <a:r>
              <a:rPr lang="ru-RU" dirty="0"/>
              <a:t>  </a:t>
            </a:r>
            <a:r>
              <a:rPr lang="ru-RU" dirty="0" smtClean="0"/>
              <a:t>В Твиттере </a:t>
            </a:r>
            <a:r>
              <a:rPr lang="ru-RU" dirty="0"/>
              <a:t>сообщения мгновенно воспроизводились на страничке пользователя и сразу доставлялись его друзьям, подписанным на их получение. Рабочее название проекта изначально было «twttr».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4776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История появления твиттера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/>
              <a:t>   </a:t>
            </a:r>
            <a:r>
              <a:rPr lang="ru-RU" sz="1900" dirty="0">
                <a:latin typeface="Calibri" panose="020F0502020204030204" pitchFamily="34" charset="0"/>
              </a:rPr>
              <a:t> </a:t>
            </a:r>
            <a:r>
              <a:rPr lang="ru-RU" sz="1900" dirty="0" smtClean="0">
                <a:latin typeface="Calibri" panose="020F0502020204030204" pitchFamily="34" charset="0"/>
              </a:rPr>
              <a:t>А началась </a:t>
            </a:r>
            <a:r>
              <a:rPr lang="ru-RU" sz="1900" dirty="0">
                <a:latin typeface="Calibri" panose="020F0502020204030204" pitchFamily="34" charset="0"/>
              </a:rPr>
              <a:t>история Твиттера 21 марта 2006 года, когда Дорси опубликовал самое первое twitter–сообщение. Дело было вечером, в </a:t>
            </a:r>
            <a:r>
              <a:rPr lang="ru-RU" sz="1900" dirty="0" smtClean="0">
                <a:latin typeface="Calibri" panose="020F0502020204030204" pitchFamily="34" charset="0"/>
              </a:rPr>
              <a:t>9:50 по тихоокеанскому </a:t>
            </a:r>
            <a:r>
              <a:rPr lang="ru-RU" sz="1900" dirty="0">
                <a:latin typeface="Calibri" panose="020F0502020204030204" pitchFamily="34" charset="0"/>
              </a:rPr>
              <a:t>стандартному </a:t>
            </a:r>
            <a:r>
              <a:rPr lang="ru-RU" sz="1900" dirty="0" smtClean="0">
                <a:latin typeface="Calibri" panose="020F0502020204030204" pitchFamily="34" charset="0"/>
              </a:rPr>
              <a:t>времени. </a:t>
            </a:r>
            <a:r>
              <a:rPr lang="ru-RU" sz="1900" dirty="0">
                <a:latin typeface="Calibri" panose="020F0502020204030204" pitchFamily="34" charset="0"/>
              </a:rPr>
              <a:t>Сообщение гласило: «just setting up my twtt».</a:t>
            </a:r>
          </a:p>
          <a:p>
            <a:pPr marL="0" indent="0">
              <a:buNone/>
            </a:pPr>
            <a:r>
              <a:rPr lang="ru-RU" sz="1900" dirty="0">
                <a:latin typeface="Calibri" panose="020F0502020204030204" pitchFamily="34" charset="0"/>
              </a:rPr>
              <a:t>    Первый прототип Twitter использовался </a:t>
            </a:r>
            <a:r>
              <a:rPr lang="ru-RU" sz="1900" dirty="0" smtClean="0">
                <a:latin typeface="Calibri" panose="020F0502020204030204" pitchFamily="34" charset="0"/>
              </a:rPr>
              <a:t>работниками компании </a:t>
            </a:r>
            <a:r>
              <a:rPr lang="ru-RU" sz="1900" dirty="0">
                <a:latin typeface="Calibri" panose="020F0502020204030204" pitchFamily="34" charset="0"/>
              </a:rPr>
              <a:t>в качестве внутренней службы. 15 июля 2006 года Твиттер вышел за границы компании и стал публичным сервисом. В октябре того же года, Эван Уильямс, Биз Стоун, Джек Дорси и прочие </a:t>
            </a:r>
            <a:r>
              <a:rPr lang="ru-RU" sz="1900" dirty="0" smtClean="0">
                <a:latin typeface="Calibri" panose="020F0502020204030204" pitchFamily="34" charset="0"/>
              </a:rPr>
              <a:t>участники </a:t>
            </a:r>
            <a:r>
              <a:rPr lang="ru-RU" sz="1900" dirty="0">
                <a:latin typeface="Calibri" panose="020F0502020204030204" pitchFamily="34" charset="0"/>
              </a:rPr>
              <a:t>Odeo создают Obvious Corporation и покупают Odeo и все её активы, а так же </a:t>
            </a:r>
            <a:r>
              <a:rPr lang="ru-RU" sz="1900" dirty="0" smtClean="0">
                <a:latin typeface="Calibri" panose="020F0502020204030204" pitchFamily="34" charset="0"/>
              </a:rPr>
              <a:t>Twitter.com</a:t>
            </a:r>
            <a:r>
              <a:rPr lang="en-US" sz="1900" dirty="0" smtClean="0">
                <a:latin typeface="Calibri" panose="020F0502020204030204" pitchFamily="34" charset="0"/>
              </a:rPr>
              <a:t> </a:t>
            </a:r>
            <a:r>
              <a:rPr lang="ru-RU" sz="1900" dirty="0" smtClean="0">
                <a:latin typeface="Calibri" panose="020F0502020204030204" pitchFamily="34" charset="0"/>
              </a:rPr>
              <a:t>и </a:t>
            </a:r>
            <a:r>
              <a:rPr lang="ru-RU" sz="1900" dirty="0">
                <a:latin typeface="Calibri" panose="020F0502020204030204" pitchFamily="34" charset="0"/>
              </a:rPr>
              <a:t>Odeo.com — с акционерами и инвесторами.</a:t>
            </a:r>
          </a:p>
          <a:p>
            <a:pPr marL="0" indent="0">
              <a:buNone/>
            </a:pPr>
            <a:r>
              <a:rPr lang="ru-RU" sz="1900" dirty="0">
                <a:latin typeface="Calibri" panose="020F0502020204030204" pitchFamily="34" charset="0"/>
              </a:rPr>
              <a:t>   </a:t>
            </a:r>
            <a:r>
              <a:rPr lang="ru-RU" sz="1900" dirty="0" smtClean="0">
                <a:latin typeface="Calibri" panose="020F0502020204030204" pitchFamily="34" charset="0"/>
              </a:rPr>
              <a:t>В отдельную </a:t>
            </a:r>
            <a:r>
              <a:rPr lang="ru-RU" sz="1900" dirty="0">
                <a:latin typeface="Calibri" panose="020F0502020204030204" pitchFamily="34" charset="0"/>
              </a:rPr>
              <a:t>компанию </a:t>
            </a:r>
            <a:r>
              <a:rPr lang="ru-RU" sz="1900" dirty="0" smtClean="0">
                <a:latin typeface="Calibri" panose="020F0502020204030204" pitchFamily="34" charset="0"/>
              </a:rPr>
              <a:t>Twit</a:t>
            </a:r>
            <a:r>
              <a:rPr lang="en-US" sz="1900" dirty="0" err="1" smtClean="0">
                <a:latin typeface="Calibri" panose="020F0502020204030204" pitchFamily="34" charset="0"/>
              </a:rPr>
              <a:t>ter</a:t>
            </a:r>
            <a:r>
              <a:rPr lang="en-US" sz="1900" dirty="0" smtClean="0">
                <a:latin typeface="Calibri" panose="020F0502020204030204" pitchFamily="34" charset="0"/>
              </a:rPr>
              <a:t> </a:t>
            </a:r>
            <a:r>
              <a:rPr lang="ru-RU" sz="1900" dirty="0" smtClean="0">
                <a:latin typeface="Calibri" panose="020F0502020204030204" pitchFamily="34" charset="0"/>
              </a:rPr>
              <a:t>был </a:t>
            </a:r>
            <a:r>
              <a:rPr lang="ru-RU" sz="1900" dirty="0">
                <a:latin typeface="Calibri" panose="020F0502020204030204" pitchFamily="34" charset="0"/>
              </a:rPr>
              <a:t>выделен уже в апреле </a:t>
            </a:r>
            <a:r>
              <a:rPr lang="ru-RU" sz="1900" dirty="0" smtClean="0">
                <a:latin typeface="Calibri" panose="020F0502020204030204" pitchFamily="34" charset="0"/>
              </a:rPr>
              <a:t>2007 </a:t>
            </a:r>
            <a:r>
              <a:rPr lang="ru-RU" sz="1900" dirty="0">
                <a:latin typeface="Calibri" panose="020F0502020204030204" pitchFamily="34" charset="0"/>
              </a:rPr>
              <a:t>года</a:t>
            </a:r>
            <a:r>
              <a:rPr lang="ru-RU" sz="1900" dirty="0" smtClean="0">
                <a:latin typeface="Calibri" panose="020F0502020204030204" pitchFamily="34" charset="0"/>
              </a:rPr>
              <a:t>.</a:t>
            </a:r>
            <a:endParaRPr lang="ru-RU" sz="19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4841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Особенности твиттера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fontAlgn="base">
              <a:buNone/>
            </a:pPr>
            <a:r>
              <a:rPr lang="ru-RU" dirty="0" smtClean="0">
                <a:latin typeface="Calibri" panose="020F0502020204030204" pitchFamily="34" charset="0"/>
              </a:rPr>
              <a:t>Twitter </a:t>
            </a:r>
            <a:r>
              <a:rPr lang="ru-RU" dirty="0">
                <a:latin typeface="Calibri" panose="020F0502020204030204" pitchFamily="34" charset="0"/>
              </a:rPr>
              <a:t>позволяет вести блог в сокращенном варианте, т.е. каждый пост ограничен в размере его содержания</a:t>
            </a:r>
            <a:r>
              <a:rPr lang="ru-RU" dirty="0" smtClean="0">
                <a:latin typeface="Calibri" panose="020F0502020204030204" pitchFamily="34" charset="0"/>
              </a:rPr>
              <a:t>. </a:t>
            </a:r>
            <a:r>
              <a:rPr lang="ru-RU" dirty="0">
                <a:latin typeface="Calibri" panose="020F0502020204030204" pitchFamily="34" charset="0"/>
              </a:rPr>
              <a:t>П</a:t>
            </a:r>
            <a:r>
              <a:rPr lang="ru-RU" dirty="0" smtClean="0">
                <a:latin typeface="Calibri" panose="020F0502020204030204" pitchFamily="34" charset="0"/>
              </a:rPr>
              <a:t>ост </a:t>
            </a:r>
            <a:r>
              <a:rPr lang="ru-RU" dirty="0">
                <a:latin typeface="Calibri" panose="020F0502020204030204" pitchFamily="34" charset="0"/>
              </a:rPr>
              <a:t>в микроблоге не может превышать размер стандартного SMS, 140 символов, в котором можно лишь вкратце поделиться новостью, дать ссылку на интересный сайт или просто оповестить адресата о своих движениях, следить за действиями интересных вам людей в повседневной жизни. Все это реализует тем самым сервис микро-блогов. </a:t>
            </a:r>
            <a:endParaRPr lang="ru-RU" dirty="0" smtClean="0">
              <a:latin typeface="Calibri" panose="020F0502020204030204" pitchFamily="34" charset="0"/>
            </a:endParaRPr>
          </a:p>
          <a:p>
            <a:pPr marL="0" indent="0" fontAlgn="base">
              <a:buNone/>
            </a:pPr>
            <a:r>
              <a:rPr lang="ru-RU" dirty="0" smtClean="0">
                <a:latin typeface="Calibri" panose="020F0502020204030204" pitchFamily="34" charset="0"/>
              </a:rPr>
              <a:t>Это неудобство молниеносно </a:t>
            </a:r>
            <a:r>
              <a:rPr lang="ru-RU" dirty="0">
                <a:latin typeface="Calibri" panose="020F0502020204030204" pitchFamily="34" charset="0"/>
              </a:rPr>
              <a:t>перересло в преимущество. И уже сегодня огромная армия людей по всему миру использует Twitter не только в качестве развлечения, но и как инструмент маркетинга, например, эффективно дополняющий основной блог или сайт</a:t>
            </a:r>
            <a:r>
              <a:rPr lang="ru-RU" dirty="0" smtClean="0">
                <a:latin typeface="Calibri" panose="020F0502020204030204" pitchFamily="34" charset="0"/>
              </a:rPr>
              <a:t>.</a:t>
            </a:r>
            <a:endParaRPr lang="ru-RU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5910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Что такое хэштэги?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 smtClean="0"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ru-RU" dirty="0" smtClean="0">
                <a:latin typeface="Calibri" panose="020F0502020204030204" pitchFamily="34" charset="0"/>
              </a:rPr>
              <a:t>Пользователи </a:t>
            </a:r>
            <a:r>
              <a:rPr lang="ru-RU" dirty="0">
                <a:latin typeface="Calibri" panose="020F0502020204030204" pitchFamily="34" charset="0"/>
              </a:rPr>
              <a:t>Твиттер используют символ </a:t>
            </a:r>
            <a:r>
              <a:rPr lang="ru-RU" dirty="0" smtClean="0">
                <a:latin typeface="Calibri" panose="020F0502020204030204" pitchFamily="34" charset="0"/>
              </a:rPr>
              <a:t>хэштег</a:t>
            </a:r>
            <a:r>
              <a:rPr lang="en-US" dirty="0">
                <a:latin typeface="Calibri" panose="020F0502020204030204" pitchFamily="34" charset="0"/>
              </a:rPr>
              <a:t> </a:t>
            </a:r>
            <a:r>
              <a:rPr lang="en-US" dirty="0" smtClean="0">
                <a:latin typeface="Calibri" panose="020F0502020204030204" pitchFamily="34" charset="0"/>
              </a:rPr>
              <a:t>#</a:t>
            </a:r>
            <a:r>
              <a:rPr lang="ru-RU" dirty="0" smtClean="0">
                <a:latin typeface="Calibri" panose="020F0502020204030204" pitchFamily="34" charset="0"/>
              </a:rPr>
              <a:t> </a:t>
            </a:r>
            <a:r>
              <a:rPr lang="ru-RU" dirty="0">
                <a:latin typeface="Calibri" panose="020F0502020204030204" pitchFamily="34" charset="0"/>
              </a:rPr>
              <a:t>для категоризации твитов. Эти твиты появляются более легко в поиске Твиттер.</a:t>
            </a:r>
            <a:br>
              <a:rPr lang="ru-RU" dirty="0">
                <a:latin typeface="Calibri" panose="020F0502020204030204" pitchFamily="34" charset="0"/>
              </a:rPr>
            </a:br>
            <a:r>
              <a:rPr lang="ru-RU" dirty="0">
                <a:latin typeface="Calibri" panose="020F0502020204030204" pitchFamily="34" charset="0"/>
              </a:rPr>
              <a:t>Нажатие на слово с хэштегом в любом сообщении показывает все другие твиты, отмеченные таким ключевым словом.</a:t>
            </a:r>
          </a:p>
          <a:p>
            <a:pPr marL="0" indent="0">
              <a:buNone/>
            </a:pPr>
            <a:r>
              <a:rPr lang="ru-RU" dirty="0">
                <a:latin typeface="Calibri" panose="020F0502020204030204" pitchFamily="34" charset="0"/>
              </a:rPr>
              <a:t>Хэштэги может быть размещены в любом месте записи - в начале, середине или конце.</a:t>
            </a:r>
          </a:p>
          <a:p>
            <a:endParaRPr lang="en-US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2675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Преимущества твиттера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>
                <a:latin typeface="Calibri" panose="020F0502020204030204" pitchFamily="34" charset="0"/>
              </a:rPr>
              <a:t>1.  Скорость. У </a:t>
            </a:r>
            <a:r>
              <a:rPr lang="ru-RU" dirty="0">
                <a:latin typeface="Calibri" panose="020F0502020204030204" pitchFamily="34" charset="0"/>
              </a:rPr>
              <a:t>Твиттера есть свой поиск по ключевым словам, позволяющий увидеть твиты, написанные </a:t>
            </a:r>
            <a:r>
              <a:rPr lang="ru-RU" dirty="0" smtClean="0">
                <a:latin typeface="Calibri" panose="020F0502020204030204" pitchFamily="34" charset="0"/>
              </a:rPr>
              <a:t>любым </a:t>
            </a:r>
            <a:r>
              <a:rPr lang="ru-RU" dirty="0">
                <a:latin typeface="Calibri" panose="020F0502020204030204" pitchFamily="34" charset="0"/>
              </a:rPr>
              <a:t>из пользователей Твиттера, независимо от того, подписаны вы на него или нет. Ни один поисковик в </a:t>
            </a:r>
            <a:r>
              <a:rPr lang="ru-RU" dirty="0" smtClean="0">
                <a:latin typeface="Calibri" panose="020F0502020204030204" pitchFamily="34" charset="0"/>
              </a:rPr>
              <a:t>мире </a:t>
            </a:r>
            <a:r>
              <a:rPr lang="ru-RU" dirty="0">
                <a:latin typeface="Calibri" panose="020F0502020204030204" pitchFamily="34" charset="0"/>
              </a:rPr>
              <a:t>не обеспечивает такой скорости. Если вас интересуют новости, связанные с Microsoft, вы просто набираете в поиске Твиттера "microsoft" и получаете страницу с твитами о Microsoft, обновляющуюся в режиме реального времени со скоростью десятки твитов в минуту. Как только кто-либо из десятков миллионов пользователей Твиттера упомянет в своем твите Microsoft, вы будете об этом знать уже через считанные секунды</a:t>
            </a:r>
            <a:r>
              <a:rPr lang="ru-RU" dirty="0"/>
              <a:t>. 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944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Преимущества твиттера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31136" y="2638044"/>
            <a:ext cx="7729728" cy="421995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 smtClean="0">
                <a:latin typeface="Calibri" panose="020F0502020204030204" pitchFamily="34" charset="0"/>
              </a:rPr>
              <a:t>2.  Глобальность. Глобальность Твиттера обусловлена </a:t>
            </a:r>
            <a:r>
              <a:rPr lang="ru-RU" dirty="0">
                <a:latin typeface="Calibri" panose="020F0502020204030204" pitchFamily="34" charset="0"/>
              </a:rPr>
              <a:t>тем, что этот сервис популярен во всем мире. В отличие от "Живого журнала" или "ВКонтакте", которые популярны лишь на территории бывшего </a:t>
            </a:r>
            <a:r>
              <a:rPr lang="ru-RU" dirty="0" smtClean="0">
                <a:latin typeface="Calibri" panose="020F0502020204030204" pitchFamily="34" charset="0"/>
              </a:rPr>
              <a:t>СССР, в </a:t>
            </a:r>
            <a:r>
              <a:rPr lang="ru-RU" dirty="0">
                <a:latin typeface="Calibri" panose="020F0502020204030204" pitchFamily="34" charset="0"/>
              </a:rPr>
              <a:t>Твиттере вы можете видеть умные мысли мировых знаменитостей. </a:t>
            </a:r>
            <a:br>
              <a:rPr lang="ru-RU" dirty="0">
                <a:latin typeface="Calibri" panose="020F0502020204030204" pitchFamily="34" charset="0"/>
              </a:rPr>
            </a:br>
            <a:endParaRPr lang="ru-RU" dirty="0" smtClean="0"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ru-RU" dirty="0"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ru-RU" dirty="0" smtClean="0"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ru-RU" dirty="0"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ru-RU" dirty="0" smtClean="0"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ru-RU" dirty="0"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ru-RU" dirty="0" smtClean="0">
                <a:latin typeface="Calibri" panose="020F0502020204030204" pitchFamily="34" charset="0"/>
              </a:rPr>
              <a:t>                                                 </a:t>
            </a:r>
          </a:p>
          <a:p>
            <a:pPr marL="0" indent="0">
              <a:buNone/>
            </a:pPr>
            <a:r>
              <a:rPr lang="ru-RU" dirty="0">
                <a:latin typeface="Calibri" panose="020F0502020204030204" pitchFamily="34" charset="0"/>
              </a:rPr>
              <a:t> </a:t>
            </a:r>
            <a:r>
              <a:rPr lang="ru-RU" dirty="0" smtClean="0">
                <a:latin typeface="Calibri" panose="020F0502020204030204" pitchFamily="34" charset="0"/>
              </a:rPr>
              <a:t>                                                 Самый популярный твит в мире</a:t>
            </a:r>
          </a:p>
        </p:txBody>
      </p:sp>
      <p:pic>
        <p:nvPicPr>
          <p:cNvPr id="4" name="Picture 2" descr="Image result for ÑÐ°Ð¼ÑÐ¹ Ð¿Ð¾Ð¿ÑÐ»ÑÑÐ½ÑÐ¹ ÑÐ²Ð¸Ñ Ð² Ð¼Ð¸ÑÐ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6852" y="3756026"/>
            <a:ext cx="2485393" cy="2504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9528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ИСПользование твиттера в обучении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fontAlgn="base">
              <a:buNone/>
            </a:pPr>
            <a:r>
              <a:rPr lang="ru-RU" dirty="0">
                <a:latin typeface="Calibri" panose="020F0502020204030204" pitchFamily="34" charset="0"/>
              </a:rPr>
              <a:t>1. </a:t>
            </a:r>
            <a:r>
              <a:rPr lang="ru-RU" dirty="0" smtClean="0">
                <a:latin typeface="Calibri" panose="020F0502020204030204" pitchFamily="34" charset="0"/>
              </a:rPr>
              <a:t> Это неплохой </a:t>
            </a:r>
            <a:r>
              <a:rPr lang="ru-RU" dirty="0">
                <a:latin typeface="Calibri" panose="020F0502020204030204" pitchFamily="34" charset="0"/>
              </a:rPr>
              <a:t>способ самовыражения для интровертов, которые не решаются высказаться в классе. Социальная динамика в группе улучшается хотя бы посредством интернета, а преподаватель узнает больше разных точек зрения. </a:t>
            </a:r>
          </a:p>
          <a:p>
            <a:pPr marL="0" indent="0" fontAlgn="base">
              <a:buNone/>
            </a:pPr>
            <a:r>
              <a:rPr lang="ru-RU" dirty="0">
                <a:latin typeface="Calibri" panose="020F0502020204030204" pitchFamily="34" charset="0"/>
              </a:rPr>
              <a:t>2. </a:t>
            </a:r>
            <a:r>
              <a:rPr lang="ru-RU" dirty="0" smtClean="0">
                <a:latin typeface="Calibri" panose="020F0502020204030204" pitchFamily="34" charset="0"/>
              </a:rPr>
              <a:t> К </a:t>
            </a:r>
            <a:r>
              <a:rPr lang="ru-RU" dirty="0">
                <a:latin typeface="Calibri" panose="020F0502020204030204" pitchFamily="34" charset="0"/>
              </a:rPr>
              <a:t>обсуждению в Твиттере могут присоединяться люди, которые не имеют отношения к тому или иному учебному заведению, но интересуются выбранной темой. Студенты начинают относиться к своим высказыванием более серьезно и осознанно, когда понимают, что привлекают своими постами внимание общественности вне университетской аудитории. </a:t>
            </a:r>
          </a:p>
          <a:p>
            <a:endParaRPr lang="en-US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3464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ИСПользование твиттера в обучении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31136" y="2638044"/>
            <a:ext cx="7729728" cy="3448857"/>
          </a:xfrm>
        </p:spPr>
        <p:txBody>
          <a:bodyPr>
            <a:normAutofit fontScale="92500" lnSpcReduction="10000"/>
          </a:bodyPr>
          <a:lstStyle/>
          <a:p>
            <a:pPr marL="0" indent="0" fontAlgn="base">
              <a:buNone/>
            </a:pPr>
            <a:r>
              <a:rPr lang="ru-RU" sz="1900" dirty="0">
                <a:latin typeface="Calibri" panose="020F0502020204030204" pitchFamily="34" charset="0"/>
              </a:rPr>
              <a:t>3</a:t>
            </a:r>
            <a:r>
              <a:rPr lang="ru-RU" sz="1900" dirty="0" smtClean="0">
                <a:latin typeface="Calibri" panose="020F0502020204030204" pitchFamily="34" charset="0"/>
              </a:rPr>
              <a:t>.  </a:t>
            </a:r>
            <a:r>
              <a:rPr lang="ru-RU" sz="1900" dirty="0">
                <a:latin typeface="Calibri" panose="020F0502020204030204" pitchFamily="34" charset="0"/>
              </a:rPr>
              <a:t>В Твиттере студенты могут фиксировать все свои спонтанные мысли и замечания по конкретной теме, что дает внимательному преподавателю возможность уловить те детали, которые упускаются в ходе живого обсуждения. Твиттер становится для учителя гидом в студенческих дискуссиях и помогает заметить незначительные заблуждения учеников и предотвратить ошибки в серьезных письменных работах. </a:t>
            </a:r>
          </a:p>
          <a:p>
            <a:pPr marL="0" indent="0" fontAlgn="base">
              <a:buNone/>
            </a:pPr>
            <a:r>
              <a:rPr lang="ru-RU" sz="1900" dirty="0">
                <a:latin typeface="Calibri" panose="020F0502020204030204" pitchFamily="34" charset="0"/>
              </a:rPr>
              <a:t>4. </a:t>
            </a:r>
            <a:r>
              <a:rPr lang="ru-RU" sz="1900" dirty="0" smtClean="0">
                <a:latin typeface="Calibri" panose="020F0502020204030204" pitchFamily="34" charset="0"/>
              </a:rPr>
              <a:t> Стереотип </a:t>
            </a:r>
            <a:r>
              <a:rPr lang="ru-RU" sz="1900" dirty="0">
                <a:latin typeface="Calibri" panose="020F0502020204030204" pitchFamily="34" charset="0"/>
              </a:rPr>
              <a:t>о том, что современная молодежь захлебнулась в пучинах интернета, глобально преувеличен. Многие молодые люди остаются в стороне от нововведений, а в современном мире это </a:t>
            </a:r>
            <a:r>
              <a:rPr lang="ru-RU" sz="1900" dirty="0" smtClean="0">
                <a:latin typeface="Calibri" panose="020F0502020204030204" pitchFamily="34" charset="0"/>
              </a:rPr>
              <a:t>им не </a:t>
            </a:r>
            <a:r>
              <a:rPr lang="ru-RU" sz="1900" dirty="0">
                <a:latin typeface="Calibri" panose="020F0502020204030204" pitchFamily="34" charset="0"/>
              </a:rPr>
              <a:t>на пользу. Интерактивные занятия с использованием Твиттера и подобных систем смогут вовлечь неискушенных студентов в медийное пространство и научить их ориентироваться в нем</a:t>
            </a:r>
            <a:r>
              <a:rPr lang="ru-RU" dirty="0">
                <a:latin typeface="Calibri" panose="020F0502020204030204" pitchFamily="34" charset="0"/>
              </a:rPr>
              <a:t>.</a:t>
            </a:r>
          </a:p>
          <a:p>
            <a:endParaRPr lang="en-US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9796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Достоинства Твиттера для изучающих </a:t>
            </a:r>
            <a:r>
              <a:rPr lang="ru-RU" dirty="0" smtClean="0"/>
              <a:t>язык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>
                <a:latin typeface="Calibri" panose="020F0502020204030204" pitchFamily="34" charset="0"/>
              </a:rPr>
              <a:t>С помощью </a:t>
            </a:r>
            <a:r>
              <a:rPr lang="ru-RU" dirty="0" smtClean="0">
                <a:latin typeface="Calibri" panose="020F0502020204030204" pitchFamily="34" charset="0"/>
              </a:rPr>
              <a:t>Твиттера </a:t>
            </a:r>
            <a:r>
              <a:rPr lang="ru-RU" dirty="0">
                <a:latin typeface="Calibri" panose="020F0502020204030204" pitchFamily="34" charset="0"/>
              </a:rPr>
              <a:t>ученики смогут:</a:t>
            </a:r>
            <a:r>
              <a:rPr lang="ru-RU" dirty="0">
                <a:latin typeface="Calibri" panose="020F0502020204030204" pitchFamily="34" charset="0"/>
              </a:rPr>
              <a:t/>
            </a:r>
            <a:br>
              <a:rPr lang="ru-RU" dirty="0">
                <a:latin typeface="Calibri" panose="020F0502020204030204" pitchFamily="34" charset="0"/>
              </a:rPr>
            </a:br>
            <a:r>
              <a:rPr lang="ru-RU" dirty="0">
                <a:latin typeface="Calibri" panose="020F0502020204030204" pitchFamily="34" charset="0"/>
              </a:rPr>
              <a:t>- преодолеть языковой барьер;</a:t>
            </a:r>
            <a:r>
              <a:rPr lang="ru-RU" dirty="0">
                <a:latin typeface="Calibri" panose="020F0502020204030204" pitchFamily="34" charset="0"/>
              </a:rPr>
              <a:t/>
            </a:r>
            <a:br>
              <a:rPr lang="ru-RU" dirty="0">
                <a:latin typeface="Calibri" panose="020F0502020204030204" pitchFamily="34" charset="0"/>
              </a:rPr>
            </a:br>
            <a:r>
              <a:rPr lang="ru-RU" dirty="0">
                <a:latin typeface="Calibri" panose="020F0502020204030204" pitchFamily="34" charset="0"/>
              </a:rPr>
              <a:t>- завести переписку с носителями языка;</a:t>
            </a:r>
            <a:r>
              <a:rPr lang="ru-RU" dirty="0">
                <a:latin typeface="Calibri" panose="020F0502020204030204" pitchFamily="34" charset="0"/>
              </a:rPr>
              <a:t/>
            </a:r>
            <a:br>
              <a:rPr lang="ru-RU" dirty="0">
                <a:latin typeface="Calibri" panose="020F0502020204030204" pitchFamily="34" charset="0"/>
              </a:rPr>
            </a:br>
            <a:r>
              <a:rPr lang="ru-RU" dirty="0">
                <a:latin typeface="Calibri" panose="020F0502020204030204" pitchFamily="34" charset="0"/>
              </a:rPr>
              <a:t>- узнать живой современный английский язык (в том числе сленг);</a:t>
            </a:r>
            <a:r>
              <a:rPr lang="ru-RU" dirty="0">
                <a:latin typeface="Calibri" panose="020F0502020204030204" pitchFamily="34" charset="0"/>
              </a:rPr>
              <a:t/>
            </a:r>
            <a:br>
              <a:rPr lang="ru-RU" dirty="0">
                <a:latin typeface="Calibri" panose="020F0502020204030204" pitchFamily="34" charset="0"/>
              </a:rPr>
            </a:br>
            <a:r>
              <a:rPr lang="ru-RU" dirty="0">
                <a:latin typeface="Calibri" panose="020F0502020204030204" pitchFamily="34" charset="0"/>
              </a:rPr>
              <a:t>- выяснить, «чем дышит» мир прямо сейчас;</a:t>
            </a:r>
            <a:r>
              <a:rPr lang="ru-RU" dirty="0">
                <a:latin typeface="Calibri" panose="020F0502020204030204" pitchFamily="34" charset="0"/>
              </a:rPr>
              <a:t/>
            </a:r>
            <a:br>
              <a:rPr lang="ru-RU" dirty="0">
                <a:latin typeface="Calibri" panose="020F0502020204030204" pitchFamily="34" charset="0"/>
              </a:rPr>
            </a:br>
            <a:r>
              <a:rPr lang="ru-RU" dirty="0">
                <a:latin typeface="Calibri" panose="020F0502020204030204" pitchFamily="34" charset="0"/>
              </a:rPr>
              <a:t>- познакомиться с единомышленниками, которые изучают английский как иностранный </a:t>
            </a:r>
            <a:r>
              <a:rPr lang="ru-RU" dirty="0" smtClean="0">
                <a:latin typeface="Calibri" panose="020F0502020204030204" pitchFamily="34" charset="0"/>
              </a:rPr>
              <a:t>язык</a:t>
            </a:r>
          </a:p>
        </p:txBody>
      </p:sp>
    </p:spTree>
    <p:extLst>
      <p:ext uri="{BB962C8B-B14F-4D97-AF65-F5344CB8AC3E}">
        <p14:creationId xmlns:p14="http://schemas.microsoft.com/office/powerpoint/2010/main" val="4064632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136" y="882805"/>
            <a:ext cx="7729728" cy="1188720"/>
          </a:xfrm>
        </p:spPr>
        <p:txBody>
          <a:bodyPr>
            <a:normAutofit/>
          </a:bodyPr>
          <a:lstStyle/>
          <a:p>
            <a:r>
              <a:rPr lang="ru-RU" dirty="0"/>
              <a:t>Как использовать Твиттер для изучения английского </a:t>
            </a:r>
            <a:r>
              <a:rPr lang="ru-RU" dirty="0" smtClean="0"/>
              <a:t>языка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>
                <a:latin typeface="Calibri" panose="020F0502020204030204" pitchFamily="34" charset="0"/>
              </a:rPr>
              <a:t>Настройте английский язык как основной. Изменив настройки, вы будете изучать язык, просто делая хоть что-нибудь в Твиттере, совершая любые действия (просмотр страниц, обновление своего фото, написание твитов). </a:t>
            </a:r>
          </a:p>
          <a:p>
            <a:r>
              <a:rPr lang="ru-RU" dirty="0">
                <a:latin typeface="Calibri" panose="020F0502020204030204" pitchFamily="34" charset="0"/>
              </a:rPr>
              <a:t>Фолловьте обучающие страницы. В Твиттере много профилей и страниц, которые постят ежедневные подсказки, слова из словарей, неочевидные советы. Многие из них поощряют использовать новые слова и конструкции прямо там, в Твиттере, в комментариях к постам. Для изучающего язык это ценно, ведь он сразу получит обратную связь.</a:t>
            </a:r>
            <a:endParaRPr lang="en-US" dirty="0">
              <a:latin typeface="Calibri" panose="020F050202020403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1079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Заключение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>
                <a:latin typeface="Calibri" panose="020F0502020204030204" pitchFamily="34" charset="0"/>
              </a:rPr>
              <a:t>На сегодняшний день Твиттер на Западе — действительно культовый сервис, который не только стал одним из популярных способов общения, но и проник уже </a:t>
            </a:r>
            <a:r>
              <a:rPr lang="ru-RU" dirty="0" smtClean="0">
                <a:latin typeface="Calibri" panose="020F0502020204030204" pitchFamily="34" charset="0"/>
              </a:rPr>
              <a:t>даже в одежду</a:t>
            </a:r>
            <a:r>
              <a:rPr lang="ru-RU" dirty="0">
                <a:latin typeface="Calibri" panose="020F0502020204030204" pitchFamily="34" charset="0"/>
              </a:rPr>
              <a:t>, лексику и образ мыслей. Для многих Твиттер заменил традиционные СМИ. А его «сарафанное радио» по скорости распространения информации опережает любой вид </a:t>
            </a:r>
            <a:r>
              <a:rPr lang="ru-RU" dirty="0" smtClean="0">
                <a:latin typeface="Calibri" panose="020F0502020204030204" pitchFamily="34" charset="0"/>
              </a:rPr>
              <a:t>прессы</a:t>
            </a:r>
            <a:r>
              <a:rPr lang="ru-RU" dirty="0">
                <a:latin typeface="Calibri" panose="020F0502020204030204" pitchFamily="34" charset="0"/>
              </a:rPr>
              <a:t> </a:t>
            </a:r>
            <a:r>
              <a:rPr lang="ru-RU" dirty="0" smtClean="0">
                <a:latin typeface="Calibri" panose="020F0502020204030204" pitchFamily="34" charset="0"/>
              </a:rPr>
              <a:t>и может использоваться для обучения, чтения новостей, продвижения бизнеса</a:t>
            </a:r>
            <a:r>
              <a:rPr lang="ru-RU" dirty="0" smtClean="0"/>
              <a:t>. Твиттер как  удобное и нескучное средство образования вполне подходит для современной молодежи.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4294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Parcel</Template>
  <TotalTime>180</TotalTime>
  <Words>726</Words>
  <Application>Microsoft Office PowerPoint</Application>
  <PresentationFormat>Widescreen</PresentationFormat>
  <Paragraphs>68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Corbel</vt:lpstr>
      <vt:lpstr>Gill Sans MT</vt:lpstr>
      <vt:lpstr>Parcel</vt:lpstr>
      <vt:lpstr>Твиттер и его использование в процессе обучения</vt:lpstr>
      <vt:lpstr>Содержание</vt:lpstr>
      <vt:lpstr>Что такое твиттер?</vt:lpstr>
      <vt:lpstr>История появления твиттера</vt:lpstr>
      <vt:lpstr>История появления твиттера</vt:lpstr>
      <vt:lpstr>Особенности твиттера</vt:lpstr>
      <vt:lpstr>Что такое хэштэги?</vt:lpstr>
      <vt:lpstr>Преимущества твиттера</vt:lpstr>
      <vt:lpstr>Преимущества твиттера</vt:lpstr>
      <vt:lpstr>ИСПользование твиттера в обучении</vt:lpstr>
      <vt:lpstr>ИСПользование твиттера в обучении</vt:lpstr>
      <vt:lpstr>Достоинства Твиттера для изучающих язык</vt:lpstr>
      <vt:lpstr>Как использовать Твиттер для изучения английского языка</vt:lpstr>
      <vt:lpstr>Заключение</vt:lpstr>
    </vt:vector>
  </TitlesOfParts>
  <Company>Schlumberger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Твиттер</dc:title>
  <dc:creator>Anatoly Nedbal</dc:creator>
  <cp:lastModifiedBy>Anatoly Nedbal</cp:lastModifiedBy>
  <cp:revision>14</cp:revision>
  <dcterms:created xsi:type="dcterms:W3CDTF">2018-10-18T18:03:15Z</dcterms:created>
  <dcterms:modified xsi:type="dcterms:W3CDTF">2018-10-26T05:16:45Z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585f1f62-8d2b-4457-869c-0a13c6549635_Enabled">
    <vt:lpwstr>True</vt:lpwstr>
  </property>
  <property fmtid="{D5CDD505-2E9C-101B-9397-08002B2CF9AE}" pid="3" name="MSIP_Label_585f1f62-8d2b-4457-869c-0a13c6549635_SiteId">
    <vt:lpwstr>41ff26dc-250f-4b13-8981-739be8610c21</vt:lpwstr>
  </property>
  <property fmtid="{D5CDD505-2E9C-101B-9397-08002B2CF9AE}" pid="4" name="MSIP_Label_585f1f62-8d2b-4457-869c-0a13c6549635_Owner">
    <vt:lpwstr>ANedbal@slb.com</vt:lpwstr>
  </property>
  <property fmtid="{D5CDD505-2E9C-101B-9397-08002B2CF9AE}" pid="5" name="MSIP_Label_585f1f62-8d2b-4457-869c-0a13c6549635_SetDate">
    <vt:lpwstr>2018-10-18T19:32:56.1177098Z</vt:lpwstr>
  </property>
  <property fmtid="{D5CDD505-2E9C-101B-9397-08002B2CF9AE}" pid="6" name="MSIP_Label_585f1f62-8d2b-4457-869c-0a13c6549635_Name">
    <vt:lpwstr>Private</vt:lpwstr>
  </property>
  <property fmtid="{D5CDD505-2E9C-101B-9397-08002B2CF9AE}" pid="7" name="MSIP_Label_585f1f62-8d2b-4457-869c-0a13c6549635_Application">
    <vt:lpwstr>Microsoft Azure Information Protection</vt:lpwstr>
  </property>
  <property fmtid="{D5CDD505-2E9C-101B-9397-08002B2CF9AE}" pid="8" name="MSIP_Label_585f1f62-8d2b-4457-869c-0a13c6549635_Extended_MSFT_Method">
    <vt:lpwstr>Automatic</vt:lpwstr>
  </property>
  <property fmtid="{D5CDD505-2E9C-101B-9397-08002B2CF9AE}" pid="9" name="MSIP_Label_8bb759f6-5337-4dc5-b19b-e74b6da11f8f_Enabled">
    <vt:lpwstr>True</vt:lpwstr>
  </property>
  <property fmtid="{D5CDD505-2E9C-101B-9397-08002B2CF9AE}" pid="10" name="MSIP_Label_8bb759f6-5337-4dc5-b19b-e74b6da11f8f_SiteId">
    <vt:lpwstr>41ff26dc-250f-4b13-8981-739be8610c21</vt:lpwstr>
  </property>
  <property fmtid="{D5CDD505-2E9C-101B-9397-08002B2CF9AE}" pid="11" name="MSIP_Label_8bb759f6-5337-4dc5-b19b-e74b6da11f8f_Owner">
    <vt:lpwstr>ANedbal@slb.com</vt:lpwstr>
  </property>
  <property fmtid="{D5CDD505-2E9C-101B-9397-08002B2CF9AE}" pid="12" name="MSIP_Label_8bb759f6-5337-4dc5-b19b-e74b6da11f8f_SetDate">
    <vt:lpwstr>2018-10-18T19:32:56.1177098Z</vt:lpwstr>
  </property>
  <property fmtid="{D5CDD505-2E9C-101B-9397-08002B2CF9AE}" pid="13" name="MSIP_Label_8bb759f6-5337-4dc5-b19b-e74b6da11f8f_Name">
    <vt:lpwstr>Internal</vt:lpwstr>
  </property>
  <property fmtid="{D5CDD505-2E9C-101B-9397-08002B2CF9AE}" pid="14" name="MSIP_Label_8bb759f6-5337-4dc5-b19b-e74b6da11f8f_Application">
    <vt:lpwstr>Microsoft Azure Information Protection</vt:lpwstr>
  </property>
  <property fmtid="{D5CDD505-2E9C-101B-9397-08002B2CF9AE}" pid="15" name="MSIP_Label_8bb759f6-5337-4dc5-b19b-e74b6da11f8f_Parent">
    <vt:lpwstr>585f1f62-8d2b-4457-869c-0a13c6549635</vt:lpwstr>
  </property>
  <property fmtid="{D5CDD505-2E9C-101B-9397-08002B2CF9AE}" pid="16" name="MSIP_Label_8bb759f6-5337-4dc5-b19b-e74b6da11f8f_Extended_MSFT_Method">
    <vt:lpwstr>Automatic</vt:lpwstr>
  </property>
  <property fmtid="{D5CDD505-2E9C-101B-9397-08002B2CF9AE}" pid="17" name="Sensitivity">
    <vt:lpwstr>Private Internal</vt:lpwstr>
  </property>
</Properties>
</file>